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3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504D-54BF-41B8-A528-8AA849E18F2A}" type="datetimeFigureOut">
              <a:rPr lang="it-IT" smtClean="0"/>
              <a:pPr/>
              <a:t>22/09/2016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E5795-510D-42E5-A7E4-1C41000FCD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1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4A9D-4D85-48EA-8674-0221C6406E35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9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04A9D-4D85-48EA-8674-0221C6406E35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74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80A2-AA77-794A-A591-6F5289324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D835-19B1-2D4F-8A9D-C1CFECE86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3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4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6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1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3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8B1A0-A953-284B-ACC8-45D7F3F72A02}" type="datetimeFigureOut">
              <a:rPr lang="en-US" smtClean="0"/>
              <a:pPr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3BDC-2591-5E42-9815-B37DF1C2407B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5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80A2-AA77-794A-A591-6F5289324D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FD835-19B1-2D4F-8A9D-C1CFECE86F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067"/>
            <a:ext cx="9144000" cy="10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34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zioinnova.it/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ecoweb.lazioinnova.i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incentivi@pec.lazioinnova.it" TargetMode="Externa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bandiimprese@lazioinnova.it" TargetMode="External"/><Relationship Id="rId2" Type="http://schemas.openxmlformats.org/officeDocument/2006/relationships/hyperlink" Target="mailto:info@lazioinnova.it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2414" y="553446"/>
            <a:ext cx="6723993" cy="1183387"/>
          </a:xfrm>
        </p:spPr>
        <p:txBody>
          <a:bodyPr>
            <a:normAutofit/>
          </a:bodyPr>
          <a:lstStyle/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PRESENTAZIONE TECNICA DELL’AVVISO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82414" y="3977191"/>
            <a:ext cx="6723993" cy="118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22 </a:t>
            </a:r>
            <a:r>
              <a:rPr lang="en-US" sz="2800" b="1" dirty="0" err="1" smtClean="0">
                <a:solidFill>
                  <a:schemeClr val="bg1"/>
                </a:solidFill>
              </a:rPr>
              <a:t>settembre</a:t>
            </a:r>
            <a:r>
              <a:rPr lang="en-US" sz="2800" b="1" dirty="0" smtClean="0">
                <a:solidFill>
                  <a:schemeClr val="bg1"/>
                </a:solidFill>
              </a:rPr>
              <a:t> 2016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9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I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Imprenditoriali</a:t>
            </a:r>
            <a:endParaRPr lang="en-US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786808"/>
              </p:ext>
            </p:extLst>
          </p:nvPr>
        </p:nvGraphicFramePr>
        <p:xfrm>
          <a:off x="457197" y="275899"/>
          <a:ext cx="8229602" cy="5268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1884"/>
                <a:gridCol w="2920182"/>
                <a:gridCol w="1061884"/>
                <a:gridCol w="1061884"/>
                <a:gridCol w="1061884"/>
                <a:gridCol w="1061884"/>
              </a:tblGrid>
              <a:tr h="82151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Componente del </a:t>
                      </a:r>
                      <a:r>
                        <a:rPr lang="it-IT" sz="1600" u="none" strike="noStrike" dirty="0" smtClean="0">
                          <a:effectLst/>
                        </a:rPr>
                        <a:t>Progetto</a:t>
                      </a:r>
                    </a:p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>
                          <a:effectLst/>
                        </a:rPr>
                        <a:t>e </a:t>
                      </a:r>
                      <a:endParaRPr lang="it-IT" sz="16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Riferimento </a:t>
                      </a:r>
                      <a:r>
                        <a:rPr lang="it-IT" sz="1600" u="none" strike="noStrike" dirty="0">
                          <a:effectLst/>
                        </a:rPr>
                        <a:t>normativo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Categoria </a:t>
                      </a:r>
                      <a:r>
                        <a:rPr lang="it-IT" sz="1600" u="none" strike="noStrike" dirty="0" smtClean="0">
                          <a:effectLst/>
                        </a:rPr>
                        <a:t>Beneficiario</a:t>
                      </a:r>
                      <a:r>
                        <a:rPr lang="it-IT" sz="1600" u="none" strike="noStrike" dirty="0">
                          <a:effectLst/>
                        </a:rPr>
                        <a:t/>
                      </a:r>
                      <a:br>
                        <a:rPr lang="it-IT" sz="1600" u="none" strike="noStrike" dirty="0">
                          <a:effectLst/>
                        </a:rPr>
                      </a:b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r>
                        <a:rPr lang="it-IT" sz="1600" u="none" strike="noStrike" dirty="0" smtClean="0">
                          <a:effectLst/>
                        </a:rPr>
                        <a:t>e</a:t>
                      </a:r>
                    </a:p>
                    <a:p>
                      <a:pPr algn="ctr" fontAlgn="ctr"/>
                      <a:r>
                        <a:rPr lang="it-IT" sz="1600" u="none" strike="noStrike" dirty="0" smtClean="0">
                          <a:effectLst/>
                        </a:rPr>
                        <a:t> </a:t>
                      </a:r>
                      <a:r>
                        <a:rPr lang="it-IT" sz="1600" u="none" strike="noStrike" dirty="0">
                          <a:effectLst/>
                        </a:rPr>
                        <a:t>intensità dell’aiuto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84353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Micro e Piccola Impresa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Media Impresa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Grande Impresa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OdR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 25 5 b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70%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 25 5 c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668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B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</a:rPr>
                        <a:t>Art. 25 5 b e 6 b RGE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80%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75%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80%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B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>
                          <a:effectLst/>
                        </a:rPr>
                        <a:t>Art. 25 5 c e 6 b RGE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60%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80%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C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Art. 28 RGE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 29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15%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 17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10%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Art.14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30%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20%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Reg. 1407/ 2013 “De Minimis”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G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 19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Art 18 RGE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Art. 38 RGE (i)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40%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 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82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K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Art 18 RGE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>
                          <a:effectLst/>
                        </a:rPr>
                        <a:t>50%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 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64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it-IT" dirty="0" smtClean="0"/>
              <a:t>L’Avviso disciplina diversamente </a:t>
            </a:r>
          </a:p>
          <a:p>
            <a:pPr marL="895350" indent="0">
              <a:buNone/>
            </a:pPr>
            <a:r>
              <a:rPr lang="it-IT" dirty="0" smtClean="0"/>
              <a:t>i </a:t>
            </a:r>
            <a:r>
              <a:rPr lang="it-IT" b="1" dirty="0">
                <a:solidFill>
                  <a:srgbClr val="C00000"/>
                </a:solidFill>
              </a:rPr>
              <a:t>P</a:t>
            </a:r>
            <a:r>
              <a:rPr lang="it-IT" b="1" dirty="0" smtClean="0">
                <a:solidFill>
                  <a:srgbClr val="C00000"/>
                </a:solidFill>
              </a:rPr>
              <a:t>rogetti </a:t>
            </a:r>
            <a:r>
              <a:rPr lang="it-IT" b="1" dirty="0">
                <a:solidFill>
                  <a:srgbClr val="C00000"/>
                </a:solidFill>
              </a:rPr>
              <a:t>S</a:t>
            </a:r>
            <a:r>
              <a:rPr lang="it-IT" b="1" dirty="0" smtClean="0">
                <a:solidFill>
                  <a:srgbClr val="C00000"/>
                </a:solidFill>
              </a:rPr>
              <a:t>emplici </a:t>
            </a:r>
            <a:r>
              <a:rPr lang="it-IT" dirty="0" smtClean="0"/>
              <a:t>e i </a:t>
            </a:r>
            <a:r>
              <a:rPr lang="it-IT" b="1" dirty="0" smtClean="0">
                <a:solidFill>
                  <a:srgbClr val="C00000"/>
                </a:solidFill>
              </a:rPr>
              <a:t>Progetti </a:t>
            </a:r>
            <a:r>
              <a:rPr lang="it-IT" b="1" dirty="0">
                <a:solidFill>
                  <a:srgbClr val="C00000"/>
                </a:solidFill>
              </a:rPr>
              <a:t>I</a:t>
            </a:r>
            <a:r>
              <a:rPr lang="it-IT" b="1" dirty="0" smtClean="0">
                <a:solidFill>
                  <a:srgbClr val="C00000"/>
                </a:solidFill>
              </a:rPr>
              <a:t>ntegrati </a:t>
            </a:r>
          </a:p>
          <a:p>
            <a:pPr marL="358775" indent="0">
              <a:buNone/>
            </a:pPr>
            <a:r>
              <a:rPr lang="it-IT" dirty="0" smtClean="0"/>
              <a:t>in relazione a:</a:t>
            </a:r>
          </a:p>
          <a:p>
            <a:pPr lvl="1"/>
            <a:r>
              <a:rPr lang="it-IT" dirty="0" smtClean="0"/>
              <a:t>Soggetti destinatari e composizione del Progetto </a:t>
            </a:r>
          </a:p>
          <a:p>
            <a:pPr lvl="1"/>
            <a:r>
              <a:rPr lang="it-IT" dirty="0" smtClean="0"/>
              <a:t>Importo del progetto e Durata</a:t>
            </a:r>
          </a:p>
          <a:p>
            <a:pPr lvl="1"/>
            <a:r>
              <a:rPr lang="it-IT" dirty="0" smtClean="0"/>
              <a:t>Istruttoria e valutazione </a:t>
            </a:r>
          </a:p>
          <a:p>
            <a:pPr lvl="1"/>
            <a:r>
              <a:rPr lang="it-IT" dirty="0" smtClean="0"/>
              <a:t>Date per la presentazione </a:t>
            </a:r>
            <a:r>
              <a:rPr lang="it-IT" dirty="0"/>
              <a:t>della </a:t>
            </a:r>
            <a:r>
              <a:rPr lang="it-IT" dirty="0" smtClean="0"/>
              <a:t>domanda</a:t>
            </a:r>
          </a:p>
          <a:p>
            <a:pPr lvl="1"/>
            <a:r>
              <a:rPr lang="it-IT" dirty="0" smtClean="0"/>
              <a:t>Modalità di erogazione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459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3. Progetti Semplici / Progetti Integrati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2" y="843379"/>
            <a:ext cx="7937369" cy="4875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887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835263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I Soggetti Destinatari</a:t>
            </a:r>
          </a:p>
          <a:p>
            <a:pPr marL="457200" lvl="1" indent="0">
              <a:buNone/>
            </a:pPr>
            <a:r>
              <a:rPr lang="it-IT" sz="2400" u="sng" dirty="0" smtClean="0"/>
              <a:t>Progetti semplici</a:t>
            </a:r>
          </a:p>
          <a:p>
            <a:pPr marL="457200" lvl="1" indent="0">
              <a:buNone/>
            </a:pPr>
            <a:r>
              <a:rPr lang="it-IT" sz="1800" dirty="0"/>
              <a:t>	</a:t>
            </a:r>
            <a:r>
              <a:rPr lang="it-IT" sz="2000" dirty="0" smtClean="0"/>
              <a:t>PMI in forma singola  	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r>
              <a:rPr lang="it-IT" sz="2400" dirty="0" smtClean="0"/>
              <a:t>   </a:t>
            </a:r>
          </a:p>
          <a:p>
            <a:pPr marL="457200" lvl="1" indent="0">
              <a:buNone/>
            </a:pPr>
            <a:r>
              <a:rPr lang="it-IT" sz="2400" dirty="0" smtClean="0"/>
              <a:t>	</a:t>
            </a:r>
            <a:r>
              <a:rPr lang="it-IT" sz="2000" dirty="0" smtClean="0"/>
              <a:t>Liberi professionisti</a:t>
            </a:r>
            <a:r>
              <a:rPr lang="it-IT" sz="2000" dirty="0"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sym typeface="Wingdings" panose="05000000000000000000" pitchFamily="2" charset="2"/>
              </a:rPr>
              <a:t>   	</a:t>
            </a:r>
            <a:r>
              <a:rPr lang="it-IT" sz="2400" dirty="0" smtClean="0">
                <a:sym typeface="Wingdings" panose="05000000000000000000" pitchFamily="2" charset="2"/>
              </a:rPr>
              <a:t>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it-IT" sz="2400" dirty="0" smtClean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 smtClean="0"/>
              <a:t>Grandi imprese           </a:t>
            </a:r>
            <a:r>
              <a:rPr lang="it-IT" sz="2400" dirty="0" smtClean="0"/>
              <a:t>		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endParaRPr lang="it-IT" sz="24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 err="1" smtClean="0"/>
              <a:t>OdR</a:t>
            </a:r>
            <a:r>
              <a:rPr lang="it-IT" sz="2000" dirty="0" smtClean="0"/>
              <a:t>                 </a:t>
            </a:r>
            <a:r>
              <a:rPr lang="it-IT" sz="2400" dirty="0" smtClean="0"/>
              <a:t>              		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it-IT" sz="2400" dirty="0" smtClean="0"/>
              <a:t>  </a:t>
            </a:r>
            <a:r>
              <a:rPr lang="it-IT" sz="1800" dirty="0" smtClean="0"/>
              <a:t>                          </a:t>
            </a:r>
            <a:endParaRPr lang="it-IT" dirty="0" smtClean="0"/>
          </a:p>
          <a:p>
            <a:pPr marL="457200" lvl="1" indent="0">
              <a:buNone/>
            </a:pPr>
            <a:r>
              <a:rPr lang="it-IT" sz="2400" u="sng" dirty="0" smtClean="0"/>
              <a:t>Progetti Integrati 	</a:t>
            </a:r>
            <a:r>
              <a:rPr lang="it-IT" sz="2400" dirty="0" smtClean="0"/>
              <a:t>			Singolo				  Altro</a:t>
            </a:r>
          </a:p>
          <a:p>
            <a:pPr marL="3590925" lvl="1" indent="0">
              <a:spcBef>
                <a:spcPts val="0"/>
              </a:spcBef>
              <a:buNone/>
            </a:pPr>
            <a:r>
              <a:rPr lang="it-IT" sz="2400" dirty="0" smtClean="0"/>
              <a:t>	     o </a:t>
            </a:r>
            <a:r>
              <a:rPr lang="it-IT" sz="2400" dirty="0"/>
              <a:t>Capofila </a:t>
            </a:r>
            <a:r>
              <a:rPr lang="it-IT" sz="2400" dirty="0" smtClean="0"/>
              <a:t>			Partner</a:t>
            </a:r>
          </a:p>
          <a:p>
            <a:pPr marL="457200" lvl="1" indent="0">
              <a:buNone/>
            </a:pPr>
            <a:r>
              <a:rPr lang="it-IT" sz="1800" dirty="0" smtClean="0"/>
              <a:t>	</a:t>
            </a:r>
            <a:r>
              <a:rPr lang="it-IT" sz="2000" dirty="0"/>
              <a:t>PMI in forma singola  </a:t>
            </a:r>
            <a:r>
              <a:rPr lang="it-IT" sz="2400" dirty="0" smtClean="0"/>
              <a:t>			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				</a:t>
            </a:r>
            <a:r>
              <a:rPr lang="it-IT" sz="2400" dirty="0">
                <a:solidFill>
                  <a:srgbClr val="00B050"/>
                </a:solidFill>
                <a:sym typeface="Wingdings" panose="05000000000000000000" pitchFamily="2" charset="2"/>
              </a:rPr>
              <a:t>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endParaRPr lang="it-IT" sz="2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/>
              <a:t>Liberi professionisti</a:t>
            </a:r>
            <a:r>
              <a:rPr lang="it-IT" sz="2000" dirty="0">
                <a:sym typeface="Wingdings" panose="05000000000000000000" pitchFamily="2" charset="2"/>
              </a:rPr>
              <a:t>    </a:t>
            </a:r>
            <a:r>
              <a:rPr lang="it-IT" sz="2400" dirty="0" smtClean="0">
                <a:sym typeface="Wingdings" panose="05000000000000000000" pitchFamily="2" charset="2"/>
              </a:rPr>
              <a:t>				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		</a:t>
            </a:r>
            <a:r>
              <a:rPr lang="it-IT" sz="2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</a:t>
            </a:r>
            <a:endParaRPr lang="it-IT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/>
              <a:t>Grandi imprese</a:t>
            </a:r>
            <a:r>
              <a:rPr lang="it-IT" sz="2000" dirty="0">
                <a:sym typeface="Wingdings" panose="05000000000000000000" pitchFamily="2" charset="2"/>
              </a:rPr>
              <a:t>           </a:t>
            </a:r>
            <a:r>
              <a:rPr lang="it-IT" sz="2400" dirty="0" smtClean="0">
                <a:sym typeface="Wingdings" panose="05000000000000000000" pitchFamily="2" charset="2"/>
              </a:rPr>
              <a:t>				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</a:t>
            </a:r>
            <a:r>
              <a:rPr lang="it-IT" sz="2400" dirty="0">
                <a:solidFill>
                  <a:srgbClr val="00B050"/>
                </a:solidFill>
                <a:sym typeface="Wingdings" panose="05000000000000000000" pitchFamily="2" charset="2"/>
              </a:rPr>
              <a:t>		 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</a:t>
            </a:r>
            <a:endParaRPr lang="it-IT" sz="24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it-IT" sz="2400" dirty="0"/>
              <a:t>	</a:t>
            </a:r>
            <a:r>
              <a:rPr lang="it-IT" sz="2000" dirty="0" err="1"/>
              <a:t>OdR</a:t>
            </a:r>
            <a:r>
              <a:rPr lang="it-IT" sz="2000" dirty="0"/>
              <a:t>  </a:t>
            </a:r>
            <a:r>
              <a:rPr lang="it-IT" sz="2400" dirty="0"/>
              <a:t>                             </a:t>
            </a:r>
            <a:r>
              <a:rPr lang="it-IT" sz="2400" dirty="0" smtClean="0"/>
              <a:t>			</a:t>
            </a:r>
            <a:r>
              <a:rPr lang="it-IT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		</a:t>
            </a:r>
            <a:r>
              <a:rPr lang="it-IT" sz="2400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			</a:t>
            </a:r>
            <a:endParaRPr lang="it-IT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768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0494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it-IT" sz="4100" b="1" dirty="0" smtClean="0">
                <a:solidFill>
                  <a:srgbClr val="C00000"/>
                </a:solidFill>
              </a:rPr>
              <a:t>Limitazioni</a:t>
            </a:r>
            <a:r>
              <a:rPr lang="it-IT" sz="4100" dirty="0" smtClean="0"/>
              <a:t> </a:t>
            </a:r>
            <a:r>
              <a:rPr lang="it-IT" dirty="0" smtClean="0"/>
              <a:t>alla composizione del Progetto Imprenditoriale</a:t>
            </a:r>
          </a:p>
          <a:p>
            <a:pPr lvl="0">
              <a:lnSpc>
                <a:spcPct val="120000"/>
              </a:lnSpc>
            </a:pPr>
            <a:r>
              <a:rPr lang="it-IT" sz="2600" dirty="0" smtClean="0"/>
              <a:t>Non </a:t>
            </a:r>
            <a:r>
              <a:rPr lang="it-IT" sz="2600" dirty="0"/>
              <a:t>sono ammissibili Progetti Imprenditoriali riguardanti esclusivamente </a:t>
            </a:r>
            <a:r>
              <a:rPr lang="it-IT" sz="2600" dirty="0" smtClean="0"/>
              <a:t>«G - Attività </a:t>
            </a:r>
            <a:r>
              <a:rPr lang="it-IT" sz="2600" dirty="0"/>
              <a:t>per </a:t>
            </a:r>
            <a:r>
              <a:rPr lang="it-IT" sz="2600" dirty="0" smtClean="0"/>
              <a:t>l’Internazionalizzazione». </a:t>
            </a:r>
            <a:endParaRPr lang="it-IT" sz="2600" dirty="0"/>
          </a:p>
          <a:p>
            <a:pPr lvl="0">
              <a:lnSpc>
                <a:spcPct val="120000"/>
              </a:lnSpc>
            </a:pPr>
            <a:r>
              <a:rPr lang="it-IT" sz="2600" dirty="0" smtClean="0"/>
              <a:t>Gli </a:t>
            </a:r>
            <a:r>
              <a:rPr lang="it-IT" sz="2600" dirty="0"/>
              <a:t>Investimenti in </a:t>
            </a:r>
            <a:r>
              <a:rPr lang="it-IT" sz="2600" dirty="0" smtClean="0"/>
              <a:t>«I - Efficienza Energetica» </a:t>
            </a:r>
            <a:r>
              <a:rPr lang="it-IT" sz="2600" dirty="0"/>
              <a:t>e/o </a:t>
            </a:r>
            <a:r>
              <a:rPr lang="it-IT" sz="2600" dirty="0" smtClean="0"/>
              <a:t>«G –Attività per l’Internazionalizzazione» </a:t>
            </a:r>
            <a:r>
              <a:rPr lang="it-IT" sz="2600" dirty="0"/>
              <a:t>e/o le </a:t>
            </a:r>
            <a:r>
              <a:rPr lang="it-IT" sz="2600" dirty="0" smtClean="0"/>
              <a:t>«K- Spese </a:t>
            </a:r>
            <a:r>
              <a:rPr lang="it-IT" sz="2600" dirty="0"/>
              <a:t>per Consulenze </a:t>
            </a:r>
            <a:r>
              <a:rPr lang="it-IT" sz="2600" dirty="0" smtClean="0"/>
              <a:t>Strumentali», </a:t>
            </a:r>
            <a:r>
              <a:rPr lang="it-IT" sz="2600" dirty="0"/>
              <a:t>non possono superare, anche cumulativamente, il 50% del </a:t>
            </a:r>
            <a:r>
              <a:rPr lang="it-IT" sz="2600" dirty="0" smtClean="0"/>
              <a:t>valore del Progetto.</a:t>
            </a:r>
            <a:endParaRPr lang="it-IT" sz="2600" dirty="0"/>
          </a:p>
          <a:p>
            <a:pPr lvl="0">
              <a:lnSpc>
                <a:spcPct val="120000"/>
              </a:lnSpc>
            </a:pPr>
            <a:r>
              <a:rPr lang="it-IT" sz="2600" dirty="0" smtClean="0"/>
              <a:t>Le Attività </a:t>
            </a:r>
            <a:r>
              <a:rPr lang="it-IT" sz="2600" dirty="0"/>
              <a:t>di RSI </a:t>
            </a:r>
            <a:r>
              <a:rPr lang="it-IT" sz="2600" dirty="0" smtClean="0"/>
              <a:t>(lettere </a:t>
            </a:r>
            <a:r>
              <a:rPr lang="it-IT" sz="2600" dirty="0"/>
              <a:t>A, B, C e D</a:t>
            </a:r>
            <a:r>
              <a:rPr lang="it-IT" sz="2600" dirty="0" smtClean="0"/>
              <a:t>), se previste, devono </a:t>
            </a:r>
            <a:r>
              <a:rPr lang="it-IT" sz="2600" dirty="0"/>
              <a:t>rappresentare, anche cumulativamente, almeno il 30% del valore </a:t>
            </a:r>
            <a:r>
              <a:rPr lang="it-IT" sz="2600" dirty="0" smtClean="0"/>
              <a:t>del Progetto.</a:t>
            </a:r>
            <a:endParaRPr lang="it-IT" sz="2600" dirty="0"/>
          </a:p>
          <a:p>
            <a:pPr lvl="0">
              <a:lnSpc>
                <a:spcPct val="120000"/>
              </a:lnSpc>
            </a:pPr>
            <a:r>
              <a:rPr lang="it-IT" sz="2600" dirty="0" smtClean="0"/>
              <a:t>Se il Progetto </a:t>
            </a:r>
            <a:r>
              <a:rPr lang="it-IT" sz="2600" dirty="0"/>
              <a:t>Imprenditoriale </a:t>
            </a:r>
            <a:r>
              <a:rPr lang="it-IT" sz="2600" dirty="0" smtClean="0"/>
              <a:t>comprende </a:t>
            </a:r>
            <a:r>
              <a:rPr lang="it-IT" sz="2600" dirty="0"/>
              <a:t>una o più </a:t>
            </a:r>
            <a:r>
              <a:rPr lang="it-IT" sz="2600" dirty="0" smtClean="0"/>
              <a:t>Attività </a:t>
            </a:r>
            <a:r>
              <a:rPr lang="it-IT" sz="2600" dirty="0"/>
              <a:t>di </a:t>
            </a:r>
            <a:r>
              <a:rPr lang="it-IT" sz="2600" dirty="0" smtClean="0"/>
              <a:t>RSI:</a:t>
            </a:r>
          </a:p>
          <a:p>
            <a:pPr lvl="1">
              <a:lnSpc>
                <a:spcPct val="120000"/>
              </a:lnSpc>
            </a:pPr>
            <a:r>
              <a:rPr lang="it-IT" sz="2300" dirty="0" smtClean="0"/>
              <a:t>le </a:t>
            </a:r>
            <a:r>
              <a:rPr lang="it-IT" sz="2300" dirty="0"/>
              <a:t>spese di personale dipendente </a:t>
            </a:r>
            <a:r>
              <a:rPr lang="it-IT" sz="2300" dirty="0" smtClean="0"/>
              <a:t>o equiparato sono </a:t>
            </a:r>
            <a:r>
              <a:rPr lang="it-IT" sz="2300" dirty="0"/>
              <a:t>ammissibili entro il limite massimo del 50% del totale delle Attività </a:t>
            </a:r>
            <a:r>
              <a:rPr lang="it-IT" sz="2300" dirty="0" smtClean="0"/>
              <a:t>RSI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it-IT" sz="2300" dirty="0"/>
              <a:t>l</a:t>
            </a:r>
            <a:r>
              <a:rPr lang="it-IT" sz="2300" dirty="0" smtClean="0"/>
              <a:t>e spese di personale </a:t>
            </a:r>
            <a:r>
              <a:rPr lang="it-IT" sz="2300" dirty="0"/>
              <a:t>impiegato in Sedi Operative fuori dal territorio della regione Lazio, </a:t>
            </a:r>
            <a:r>
              <a:rPr lang="it-IT" sz="2300" dirty="0" smtClean="0"/>
              <a:t>non possono superare il 20</a:t>
            </a:r>
            <a:r>
              <a:rPr lang="it-IT" sz="2300" dirty="0"/>
              <a:t>% </a:t>
            </a:r>
            <a:r>
              <a:rPr lang="it-IT" sz="2300" dirty="0" smtClean="0"/>
              <a:t>del totale delle spese di personale.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8688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4668286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 smtClean="0"/>
              <a:t>L’importo del Progetto e la Durata</a:t>
            </a:r>
          </a:p>
          <a:p>
            <a:pPr lvl="1"/>
            <a:r>
              <a:rPr lang="it-IT" dirty="0" smtClean="0"/>
              <a:t>Progetti </a:t>
            </a:r>
            <a:r>
              <a:rPr lang="it-IT" sz="3600" b="1" dirty="0" smtClean="0">
                <a:solidFill>
                  <a:srgbClr val="C00000"/>
                </a:solidFill>
              </a:rPr>
              <a:t>semplici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808038" lvl="1" indent="-88900">
              <a:spcBef>
                <a:spcPts val="0"/>
              </a:spcBef>
              <a:buNone/>
            </a:pPr>
            <a:r>
              <a:rPr lang="it-IT" sz="2000" dirty="0" smtClean="0"/>
              <a:t>Importo complessivo delle Spese Ammissibili </a:t>
            </a:r>
          </a:p>
          <a:p>
            <a:pPr marL="808038" lvl="1" indent="-88900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Minimo 50.000 euro 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</a:p>
          <a:p>
            <a:pPr marL="715963" lvl="1" indent="0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Massimo 500.000 euro</a:t>
            </a:r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dirty="0" smtClean="0"/>
              <a:t>DURATA MASSIMA: </a:t>
            </a:r>
            <a:r>
              <a:rPr lang="it-IT" sz="2000" b="1" dirty="0" smtClean="0">
                <a:solidFill>
                  <a:srgbClr val="C00000"/>
                </a:solidFill>
              </a:rPr>
              <a:t>12 mesi </a:t>
            </a:r>
            <a:r>
              <a:rPr lang="it-IT" sz="2000" dirty="0" smtClean="0"/>
              <a:t>dalla data di concessione dell’agevolazione</a:t>
            </a:r>
          </a:p>
          <a:p>
            <a:pPr marL="719138" lvl="1" indent="0">
              <a:spcBef>
                <a:spcPts val="0"/>
              </a:spcBef>
              <a:buNone/>
            </a:pPr>
            <a:endParaRPr lang="it-IT" sz="2000" dirty="0"/>
          </a:p>
          <a:p>
            <a:pPr lvl="1"/>
            <a:r>
              <a:rPr lang="it-IT" dirty="0" smtClean="0"/>
              <a:t>Progetti </a:t>
            </a:r>
            <a:r>
              <a:rPr lang="it-IT" sz="3600" b="1" dirty="0" smtClean="0">
                <a:solidFill>
                  <a:srgbClr val="C00000"/>
                </a:solidFill>
              </a:rPr>
              <a:t>Integrati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dirty="0"/>
              <a:t>Importo complessivo </a:t>
            </a:r>
            <a:r>
              <a:rPr lang="it-IT" sz="2000" dirty="0" smtClean="0"/>
              <a:t>delle Spese </a:t>
            </a:r>
            <a:r>
              <a:rPr lang="it-IT" sz="2000" dirty="0"/>
              <a:t>Ammissibili </a:t>
            </a:r>
            <a:endParaRPr lang="it-IT" sz="2000" dirty="0" smtClean="0"/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Minimo 500.000 euro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/>
              <a:t>(</a:t>
            </a:r>
            <a:r>
              <a:rPr lang="it-IT" sz="2000" b="1" dirty="0"/>
              <a:t>200.000 </a:t>
            </a:r>
            <a:r>
              <a:rPr lang="it-IT" sz="2000" dirty="0"/>
              <a:t>euro </a:t>
            </a:r>
            <a:r>
              <a:rPr lang="it-IT" sz="2000" dirty="0" smtClean="0"/>
              <a:t>se Progetto </a:t>
            </a:r>
            <a:r>
              <a:rPr lang="it-IT" sz="2000" u="sng" dirty="0" smtClean="0"/>
              <a:t>di sole attività RSI)</a:t>
            </a:r>
            <a:endParaRPr lang="it-IT" sz="2000" dirty="0" smtClean="0"/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b="1" dirty="0" smtClean="0"/>
              <a:t>Il </a:t>
            </a:r>
            <a:r>
              <a:rPr lang="it-IT" sz="2000" b="1" dirty="0" smtClean="0">
                <a:solidFill>
                  <a:srgbClr val="C00000"/>
                </a:solidFill>
              </a:rPr>
              <a:t>contributo</a:t>
            </a:r>
            <a:r>
              <a:rPr lang="it-IT" sz="2000" b="1" dirty="0" smtClean="0"/>
              <a:t> non può superare l’importo di </a:t>
            </a:r>
            <a:r>
              <a:rPr lang="it-IT" sz="2000" b="1" dirty="0" smtClean="0">
                <a:solidFill>
                  <a:srgbClr val="C00000"/>
                </a:solidFill>
              </a:rPr>
              <a:t>3.000.000</a:t>
            </a:r>
            <a:r>
              <a:rPr lang="it-IT" sz="2000" b="1" dirty="0" smtClean="0"/>
              <a:t> di euro</a:t>
            </a:r>
            <a:endParaRPr lang="it-IT" sz="2000" b="1" dirty="0"/>
          </a:p>
          <a:p>
            <a:pPr marL="719138" lvl="1" indent="0">
              <a:spcBef>
                <a:spcPts val="0"/>
              </a:spcBef>
              <a:buNone/>
            </a:pPr>
            <a:r>
              <a:rPr lang="it-IT" sz="2000" dirty="0" smtClean="0"/>
              <a:t>DURATA MASSIMA: </a:t>
            </a:r>
            <a:r>
              <a:rPr lang="it-IT" sz="2000" b="1" dirty="0" smtClean="0">
                <a:solidFill>
                  <a:srgbClr val="C00000"/>
                </a:solidFill>
              </a:rPr>
              <a:t>18 </a:t>
            </a:r>
            <a:r>
              <a:rPr lang="it-IT" sz="2000" b="1" dirty="0">
                <a:solidFill>
                  <a:srgbClr val="C00000"/>
                </a:solidFill>
              </a:rPr>
              <a:t>mesi </a:t>
            </a:r>
            <a:r>
              <a:rPr lang="it-IT" sz="2000" dirty="0"/>
              <a:t>dalla data di concessione dell’agevolazione</a:t>
            </a:r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7723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1076"/>
            <a:ext cx="8397089" cy="48352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Istruttoria e valutazione: </a:t>
            </a:r>
          </a:p>
          <a:p>
            <a:pPr lvl="1"/>
            <a:r>
              <a:rPr lang="it-IT" b="1" dirty="0"/>
              <a:t>Progetti </a:t>
            </a:r>
            <a:r>
              <a:rPr lang="it-IT" b="1" dirty="0" smtClean="0"/>
              <a:t>Semplici</a:t>
            </a:r>
            <a:r>
              <a:rPr lang="it-IT" dirty="0" smtClean="0"/>
              <a:t>: </a:t>
            </a:r>
            <a:r>
              <a:rPr lang="it-IT" sz="3500" b="1" dirty="0" smtClean="0">
                <a:solidFill>
                  <a:srgbClr val="C00000"/>
                </a:solidFill>
              </a:rPr>
              <a:t>a sportello  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it-IT" dirty="0" smtClean="0"/>
              <a:t>La procedura di istruttoria e valutazione avviene in ordine di presentazione delle richieste (protocollo GeCoWEB).</a:t>
            </a:r>
          </a:p>
          <a:p>
            <a:pPr marL="914400" lvl="2" indent="0">
              <a:buNone/>
            </a:pPr>
            <a:r>
              <a:rPr lang="it-IT" dirty="0" smtClean="0"/>
              <a:t>L’iter si conclude sul singolo progetto presentato: se ha raggiunto il punteggio minimo viene ammesso a finanziamento.</a:t>
            </a:r>
          </a:p>
          <a:p>
            <a:pPr marL="914400" lvl="2" indent="0">
              <a:buNone/>
            </a:pPr>
            <a:r>
              <a:rPr lang="it-IT" dirty="0" smtClean="0"/>
              <a:t> </a:t>
            </a:r>
          </a:p>
          <a:p>
            <a:pPr lvl="1"/>
            <a:r>
              <a:rPr lang="it-IT" b="1" dirty="0" smtClean="0"/>
              <a:t>Progetti Integrati</a:t>
            </a:r>
            <a:r>
              <a:rPr lang="it-IT" dirty="0" smtClean="0"/>
              <a:t>: </a:t>
            </a:r>
            <a:r>
              <a:rPr lang="it-IT" sz="3500" b="1" dirty="0" smtClean="0">
                <a:solidFill>
                  <a:srgbClr val="C00000"/>
                </a:solidFill>
              </a:rPr>
              <a:t>a graduatoria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914400" lvl="2" indent="0">
              <a:buNone/>
            </a:pPr>
            <a:r>
              <a:rPr lang="it-IT" dirty="0"/>
              <a:t>La procedura di istruttoria e valutazione avviene </a:t>
            </a:r>
            <a:r>
              <a:rPr lang="it-IT" dirty="0" smtClean="0"/>
              <a:t>dopo la scadenza del termine di </a:t>
            </a:r>
            <a:r>
              <a:rPr lang="it-IT" dirty="0"/>
              <a:t>presentazione delle </a:t>
            </a:r>
            <a:r>
              <a:rPr lang="it-IT" dirty="0" smtClean="0"/>
              <a:t>richieste.</a:t>
            </a:r>
            <a:endParaRPr lang="it-IT" dirty="0"/>
          </a:p>
          <a:p>
            <a:pPr marL="914400" lvl="2" indent="0">
              <a:buNone/>
            </a:pPr>
            <a:r>
              <a:rPr lang="it-IT" dirty="0"/>
              <a:t>L’iter si conclude </a:t>
            </a:r>
            <a:r>
              <a:rPr lang="it-IT" dirty="0" smtClean="0"/>
              <a:t>con la predisposizione della graduatoria: i progetti che hanno raggiunto </a:t>
            </a:r>
            <a:r>
              <a:rPr lang="it-IT" dirty="0"/>
              <a:t>il punteggio minimo </a:t>
            </a:r>
            <a:r>
              <a:rPr lang="it-IT" dirty="0" smtClean="0"/>
              <a:t>sono ammessi </a:t>
            </a:r>
            <a:r>
              <a:rPr lang="it-IT" dirty="0"/>
              <a:t>a </a:t>
            </a:r>
            <a:r>
              <a:rPr lang="it-IT" dirty="0" smtClean="0"/>
              <a:t>finanziamento in ordine di punteggio. </a:t>
            </a:r>
            <a:endParaRPr lang="it-IT" u="sng" dirty="0" smtClean="0"/>
          </a:p>
        </p:txBody>
      </p:sp>
    </p:spTree>
    <p:extLst>
      <p:ext uri="{BB962C8B-B14F-4D97-AF65-F5344CB8AC3E}">
        <p14:creationId xmlns:p14="http://schemas.microsoft.com/office/powerpoint/2010/main" val="24099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881493"/>
            <a:ext cx="8218487" cy="4858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Valutazione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/>
              <a:t>La valutazione è effettuata da una Commissione di Valutazione, che attribuisce punteggi in base alle griglie, differenziate per Progetti Semplici e Integrati. </a:t>
            </a:r>
          </a:p>
          <a:p>
            <a:pPr lvl="1">
              <a:lnSpc>
                <a:spcPct val="120000"/>
              </a:lnSpc>
            </a:pPr>
            <a:r>
              <a:rPr lang="it-IT" sz="2400" dirty="0" smtClean="0"/>
              <a:t>I Criteri di valutazione sono </a:t>
            </a:r>
          </a:p>
          <a:p>
            <a:pPr lvl="2">
              <a:lnSpc>
                <a:spcPct val="120000"/>
              </a:lnSpc>
            </a:pPr>
            <a:r>
              <a:rPr lang="it-IT" sz="1800" dirty="0" smtClean="0"/>
              <a:t>validità </a:t>
            </a:r>
            <a:r>
              <a:rPr lang="it-IT" sz="1800" dirty="0"/>
              <a:t>tecnica e fattibilità del </a:t>
            </a:r>
            <a:r>
              <a:rPr lang="it-IT" sz="1800" dirty="0" smtClean="0"/>
              <a:t>progetto</a:t>
            </a:r>
            <a:endParaRPr lang="it-IT" sz="1800" dirty="0"/>
          </a:p>
          <a:p>
            <a:pPr lvl="2">
              <a:lnSpc>
                <a:spcPct val="120000"/>
              </a:lnSpc>
            </a:pPr>
            <a:r>
              <a:rPr lang="it-IT" sz="1800" dirty="0"/>
              <a:t>validità economico-finanziaria del progetto</a:t>
            </a:r>
          </a:p>
          <a:p>
            <a:pPr lvl="2">
              <a:lnSpc>
                <a:spcPct val="120000"/>
              </a:lnSpc>
            </a:pPr>
            <a:r>
              <a:rPr lang="it-IT" sz="1800" dirty="0"/>
              <a:t>impatto potenziale del progetto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/>
              <a:t>Sono previsti criteri di </a:t>
            </a:r>
            <a:r>
              <a:rPr lang="it-IT" sz="2400" dirty="0" err="1" smtClean="0"/>
              <a:t>premialità</a:t>
            </a:r>
            <a:r>
              <a:rPr lang="it-IT" sz="2400" dirty="0" smtClean="0"/>
              <a:t>, con punteggi   che concorrono </a:t>
            </a:r>
            <a:r>
              <a:rPr lang="it-IT" sz="2400" dirty="0"/>
              <a:t>al conseguimento del punteggio minimo per l'ottenimento del finanziamento (60) e al punteggio finale, ma non </a:t>
            </a:r>
            <a:r>
              <a:rPr lang="it-IT" sz="2400" dirty="0" smtClean="0"/>
              <a:t>prevedono una </a:t>
            </a:r>
            <a:r>
              <a:rPr lang="it-IT" sz="2400" dirty="0"/>
              <a:t>soglia di </a:t>
            </a:r>
            <a:r>
              <a:rPr lang="it-IT" sz="2400" dirty="0" smtClean="0"/>
              <a:t>sbarramento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07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6"/>
            <a:ext cx="8218487" cy="46844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Dotazione finanziaria e utilizzo riserve</a:t>
            </a:r>
          </a:p>
          <a:p>
            <a:pPr lvl="1"/>
            <a:r>
              <a:rPr lang="it-IT" dirty="0" smtClean="0"/>
              <a:t>La </a:t>
            </a:r>
            <a:r>
              <a:rPr lang="it-IT" sz="3300" b="1" dirty="0" smtClean="0">
                <a:solidFill>
                  <a:srgbClr val="C00000"/>
                </a:solidFill>
              </a:rPr>
              <a:t>dotazione finanziaria </a:t>
            </a:r>
            <a:r>
              <a:rPr lang="it-IT" dirty="0" smtClean="0"/>
              <a:t>complessiva (</a:t>
            </a:r>
            <a:r>
              <a:rPr lang="it-IT" b="1" dirty="0" smtClean="0">
                <a:solidFill>
                  <a:srgbClr val="C00000"/>
                </a:solidFill>
              </a:rPr>
              <a:t>16,5 milioni</a:t>
            </a:r>
            <a:r>
              <a:rPr lang="it-IT" dirty="0" smtClean="0"/>
              <a:t>) è ripartita fra Progetti Semplici (3,3) e Integrati (13,2)</a:t>
            </a:r>
          </a:p>
          <a:p>
            <a:pPr lvl="1"/>
            <a:r>
              <a:rPr lang="it-IT" dirty="0" smtClean="0"/>
              <a:t>I progetti saranno finanziati fino ad esaurimento della dotazione finanziaria dell’Avviso. </a:t>
            </a:r>
            <a:endParaRPr lang="it-IT" dirty="0"/>
          </a:p>
          <a:p>
            <a:pPr lvl="1"/>
            <a:r>
              <a:rPr lang="it-IT" dirty="0" smtClean="0"/>
              <a:t>Trattandosi di un Avviso finanziato a valere su diverse azioni del POR FESR 2014-2020, può accadere che un Progetto Imprenditoriale risulti solo parzialmente finanziabile, a seguito dell’esaurimento di risorse su una o più fonti. </a:t>
            </a:r>
            <a:endParaRPr lang="it-IT" dirty="0"/>
          </a:p>
          <a:p>
            <a:pPr lvl="1"/>
            <a:r>
              <a:rPr lang="it-IT" dirty="0" smtClean="0"/>
              <a:t>Al fine di completare la copertura finanziaria di Progetti risultanti finanziabili solo in parte per esaurimento risorse, è stata prevista una dotazione di riserva, pari al 50% circa della dotazione finanziaria dell’Avviso. 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13750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8281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400" dirty="0" smtClean="0"/>
              <a:t>Le </a:t>
            </a:r>
            <a:r>
              <a:rPr lang="it-IT" sz="4600" b="1" dirty="0" smtClean="0">
                <a:solidFill>
                  <a:srgbClr val="C00000"/>
                </a:solidFill>
              </a:rPr>
              <a:t>date di </a:t>
            </a:r>
            <a:r>
              <a:rPr lang="it-IT" sz="4600" b="1" dirty="0">
                <a:solidFill>
                  <a:srgbClr val="C00000"/>
                </a:solidFill>
              </a:rPr>
              <a:t>presentazione </a:t>
            </a:r>
            <a:r>
              <a:rPr lang="it-IT" sz="3400" dirty="0" smtClean="0"/>
              <a:t>delle domande</a:t>
            </a:r>
            <a:endParaRPr lang="it-IT" sz="3400" dirty="0"/>
          </a:p>
          <a:p>
            <a:endParaRPr lang="it-IT" sz="2300" dirty="0"/>
          </a:p>
          <a:p>
            <a:pPr lvl="1"/>
            <a:r>
              <a:rPr lang="it-IT" sz="3700" dirty="0"/>
              <a:t>Progetti </a:t>
            </a:r>
            <a:r>
              <a:rPr lang="it-IT" sz="4600" b="1" dirty="0" smtClean="0">
                <a:solidFill>
                  <a:srgbClr val="C00000"/>
                </a:solidFill>
              </a:rPr>
              <a:t>Semplici</a:t>
            </a:r>
            <a:endParaRPr lang="it-IT" sz="3700" b="1" dirty="0" smtClean="0">
              <a:solidFill>
                <a:srgbClr val="C00000"/>
              </a:solidFill>
            </a:endParaRPr>
          </a:p>
          <a:p>
            <a:pPr marL="811213" lvl="1" indent="0">
              <a:buNone/>
            </a:pPr>
            <a:r>
              <a:rPr lang="it-IT" sz="3400" dirty="0" smtClean="0"/>
              <a:t>Le richieste possono essere presentate</a:t>
            </a:r>
          </a:p>
          <a:p>
            <a:pPr lvl="2"/>
            <a:r>
              <a:rPr lang="it-IT" sz="3300" dirty="0"/>
              <a:t>dalle ore 12 del </a:t>
            </a:r>
            <a:r>
              <a:rPr lang="it-IT" sz="3300" b="1" dirty="0">
                <a:solidFill>
                  <a:srgbClr val="C00000"/>
                </a:solidFill>
              </a:rPr>
              <a:t>25 ottobre 2016 </a:t>
            </a:r>
          </a:p>
          <a:p>
            <a:pPr lvl="2"/>
            <a:r>
              <a:rPr lang="it-IT" sz="3300" dirty="0" smtClean="0"/>
              <a:t>alle </a:t>
            </a:r>
            <a:r>
              <a:rPr lang="it-IT" sz="3300" dirty="0"/>
              <a:t>ore 12 del </a:t>
            </a:r>
            <a:r>
              <a:rPr lang="it-IT" sz="3300" b="1" dirty="0">
                <a:solidFill>
                  <a:srgbClr val="C00000"/>
                </a:solidFill>
              </a:rPr>
              <a:t>27 dicembre 2016 </a:t>
            </a:r>
          </a:p>
          <a:p>
            <a:pPr marL="1168400" lvl="1" indent="0">
              <a:buNone/>
            </a:pPr>
            <a:r>
              <a:rPr lang="it-IT" sz="2900" u="sng" dirty="0" smtClean="0"/>
              <a:t>ovvero</a:t>
            </a:r>
            <a:r>
              <a:rPr lang="it-IT" sz="2900" dirty="0"/>
              <a:t>, se precedente, </a:t>
            </a:r>
            <a:r>
              <a:rPr lang="it-IT" sz="2900" dirty="0" smtClean="0"/>
              <a:t>al </a:t>
            </a:r>
            <a:r>
              <a:rPr lang="it-IT" sz="2900" dirty="0"/>
              <a:t>superamento della soglia di € 5.000.000 di contributi </a:t>
            </a:r>
            <a:r>
              <a:rPr lang="it-IT" sz="2900" dirty="0" smtClean="0"/>
              <a:t>richiesti</a:t>
            </a:r>
          </a:p>
          <a:p>
            <a:pPr marL="1168400" lvl="1" indent="0">
              <a:buNone/>
            </a:pPr>
            <a:endParaRPr lang="it-IT" sz="2900" dirty="0"/>
          </a:p>
          <a:p>
            <a:pPr lvl="1"/>
            <a:r>
              <a:rPr lang="it-IT" sz="3700" dirty="0" smtClean="0"/>
              <a:t>Progetti </a:t>
            </a:r>
            <a:r>
              <a:rPr lang="it-IT" sz="4600" b="1" dirty="0">
                <a:solidFill>
                  <a:srgbClr val="C00000"/>
                </a:solidFill>
              </a:rPr>
              <a:t>I</a:t>
            </a:r>
            <a:r>
              <a:rPr lang="it-IT" sz="4600" b="1" dirty="0" smtClean="0">
                <a:solidFill>
                  <a:srgbClr val="C00000"/>
                </a:solidFill>
              </a:rPr>
              <a:t>ntegrati </a:t>
            </a:r>
            <a:endParaRPr lang="it-IT" sz="3700" b="1" dirty="0" smtClean="0">
              <a:solidFill>
                <a:srgbClr val="C00000"/>
              </a:solidFill>
            </a:endParaRPr>
          </a:p>
          <a:p>
            <a:pPr marL="811213" lvl="1" indent="0">
              <a:buNone/>
            </a:pPr>
            <a:r>
              <a:rPr lang="it-IT" sz="3400" dirty="0"/>
              <a:t>Le richieste possono essere presentate</a:t>
            </a:r>
          </a:p>
          <a:p>
            <a:pPr lvl="2"/>
            <a:r>
              <a:rPr lang="it-IT" sz="3300" dirty="0" smtClean="0"/>
              <a:t>dalle </a:t>
            </a:r>
            <a:r>
              <a:rPr lang="it-IT" sz="3300" dirty="0"/>
              <a:t>ore 12 del </a:t>
            </a:r>
            <a:r>
              <a:rPr lang="it-IT" sz="3300" b="1" dirty="0">
                <a:solidFill>
                  <a:srgbClr val="C00000"/>
                </a:solidFill>
              </a:rPr>
              <a:t>18 ottobre 2016 </a:t>
            </a:r>
            <a:endParaRPr lang="it-IT" sz="3300" b="1" dirty="0" smtClean="0">
              <a:solidFill>
                <a:srgbClr val="C00000"/>
              </a:solidFill>
            </a:endParaRPr>
          </a:p>
          <a:p>
            <a:pPr lvl="2"/>
            <a:r>
              <a:rPr lang="it-IT" sz="3300" dirty="0" smtClean="0"/>
              <a:t>alle </a:t>
            </a:r>
            <a:r>
              <a:rPr lang="it-IT" sz="3300" dirty="0"/>
              <a:t>ore 12 del </a:t>
            </a:r>
            <a:r>
              <a:rPr lang="it-IT" sz="3300" b="1" dirty="0">
                <a:solidFill>
                  <a:srgbClr val="C00000"/>
                </a:solidFill>
              </a:rPr>
              <a:t>22 novembre </a:t>
            </a:r>
            <a:r>
              <a:rPr lang="it-IT" sz="3300" b="1" dirty="0" smtClean="0">
                <a:solidFill>
                  <a:srgbClr val="C00000"/>
                </a:solidFill>
              </a:rPr>
              <a:t>2016 </a:t>
            </a:r>
            <a:endParaRPr lang="it-IT" sz="3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sommario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814"/>
            <a:ext cx="8229600" cy="51363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La struttura della documentazione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I Progetti Imprenditoriali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Progetti Semplici / Progetti Integrati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La presentazione della domanda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/>
              <a:t>FOCUS: </a:t>
            </a:r>
            <a:endParaRPr lang="it-IT" sz="2400" dirty="0" smtClean="0"/>
          </a:p>
          <a:p>
            <a:pPr marL="971550" lvl="1" indent="-571500">
              <a:buFont typeface="+mj-lt"/>
              <a:buAutoNum type="romanUcPeriod"/>
            </a:pPr>
            <a:r>
              <a:rPr lang="it-IT" sz="2000" dirty="0" smtClean="0"/>
              <a:t>Le spese ammissibili</a:t>
            </a:r>
          </a:p>
          <a:p>
            <a:pPr marL="971550" lvl="1" indent="-571500">
              <a:buFont typeface="+mj-lt"/>
              <a:buAutoNum type="romanUcPeriod"/>
            </a:pPr>
            <a:r>
              <a:rPr lang="it-IT" sz="2000" dirty="0" smtClean="0"/>
              <a:t>Il caricamento su GeCoWEB </a:t>
            </a:r>
          </a:p>
          <a:p>
            <a:pPr marL="0" indent="0">
              <a:buNone/>
            </a:pPr>
            <a:endParaRPr lang="it-IT" sz="2800" dirty="0" smtClean="0"/>
          </a:p>
          <a:p>
            <a:endParaRPr lang="it-IT" sz="2800" dirty="0"/>
          </a:p>
        </p:txBody>
      </p:sp>
      <p:pic>
        <p:nvPicPr>
          <p:cNvPr id="5" name="Picture 2" descr="GecoWeb_picc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3874417"/>
            <a:ext cx="428625" cy="43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3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Progetti</a:t>
            </a:r>
            <a:r>
              <a:rPr lang="en-US" dirty="0" smtClean="0"/>
              <a:t> </a:t>
            </a:r>
            <a:r>
              <a:rPr lang="en-US" dirty="0" err="1"/>
              <a:t>Semplici</a:t>
            </a:r>
            <a:r>
              <a:rPr lang="en-US" dirty="0"/>
              <a:t> /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Integrati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8281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3400" dirty="0" smtClean="0"/>
              <a:t>Modalità di erogazione</a:t>
            </a:r>
            <a:endParaRPr lang="it-IT" sz="3400" dirty="0"/>
          </a:p>
          <a:p>
            <a:pPr>
              <a:buFont typeface="Calibri" panose="020F0502020204030204" pitchFamily="34" charset="0"/>
              <a:buChar char="‒"/>
            </a:pPr>
            <a:r>
              <a:rPr lang="it-IT" sz="2400" dirty="0"/>
              <a:t>una </a:t>
            </a:r>
            <a:r>
              <a:rPr lang="it-IT" sz="2600" b="1" dirty="0" smtClean="0">
                <a:solidFill>
                  <a:srgbClr val="C00000"/>
                </a:solidFill>
              </a:rPr>
              <a:t>anticipazione</a:t>
            </a:r>
            <a:r>
              <a:rPr lang="it-IT" sz="2400" dirty="0"/>
              <a:t>, </a:t>
            </a:r>
            <a:r>
              <a:rPr lang="it-IT" b="1" dirty="0" smtClean="0">
                <a:solidFill>
                  <a:srgbClr val="C00000"/>
                </a:solidFill>
              </a:rPr>
              <a:t>obbligatoria</a:t>
            </a:r>
            <a:r>
              <a:rPr lang="it-IT" sz="2600" b="1" dirty="0" smtClean="0">
                <a:solidFill>
                  <a:srgbClr val="C00000"/>
                </a:solidFill>
              </a:rPr>
              <a:t> </a:t>
            </a:r>
            <a:r>
              <a:rPr lang="it-IT" sz="2600" dirty="0" smtClean="0"/>
              <a:t>per i</a:t>
            </a:r>
            <a:r>
              <a:rPr lang="it-IT" sz="2600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Progetti Integrati</a:t>
            </a:r>
            <a:r>
              <a:rPr lang="it-IT" sz="2400" dirty="0" smtClean="0"/>
              <a:t>, </a:t>
            </a:r>
            <a:r>
              <a:rPr lang="it-IT" sz="2400" dirty="0"/>
              <a:t>nella misura minima del 20% e massima del 40% della Sovvenzione concessa </a:t>
            </a:r>
            <a:r>
              <a:rPr lang="it-IT" sz="2400" dirty="0" err="1" smtClean="0"/>
              <a:t>garantitada</a:t>
            </a:r>
            <a:r>
              <a:rPr lang="it-IT" sz="2400" dirty="0" smtClean="0"/>
              <a:t> </a:t>
            </a:r>
            <a:r>
              <a:rPr lang="it-IT" sz="2400" dirty="0"/>
              <a:t>Fidejussione. </a:t>
            </a:r>
            <a:endParaRPr lang="it-IT" sz="2400" dirty="0" smtClean="0"/>
          </a:p>
          <a:p>
            <a:pPr>
              <a:buFont typeface="Calibri" panose="020F0502020204030204" pitchFamily="34" charset="0"/>
              <a:buChar char="‒"/>
            </a:pPr>
            <a:r>
              <a:rPr lang="it-IT" sz="2400" dirty="0"/>
              <a:t>una </a:t>
            </a:r>
            <a:r>
              <a:rPr lang="it-IT" sz="2600" b="1" dirty="0">
                <a:solidFill>
                  <a:srgbClr val="C00000"/>
                </a:solidFill>
              </a:rPr>
              <a:t>richiesta obbligatoria di contributo a </a:t>
            </a:r>
            <a:r>
              <a:rPr lang="it-IT" sz="2600" b="1" dirty="0" smtClean="0">
                <a:solidFill>
                  <a:srgbClr val="C00000"/>
                </a:solidFill>
              </a:rPr>
              <a:t>SAL</a:t>
            </a:r>
            <a:r>
              <a:rPr lang="it-IT" sz="2400" u="sng" dirty="0" smtClean="0"/>
              <a:t> </a:t>
            </a:r>
            <a:r>
              <a:rPr lang="it-IT" sz="2400" dirty="0"/>
              <a:t>relativa all’attività svolta nei 6 mesi successivi alla sottoscrizione dell’Atto di </a:t>
            </a:r>
            <a:r>
              <a:rPr lang="it-IT" sz="2400" dirty="0" smtClean="0"/>
              <a:t>Impegno; </a:t>
            </a:r>
            <a:r>
              <a:rPr lang="it-IT" sz="2400" dirty="0"/>
              <a:t>la richiesta di SAL deve cumulare un importo di Spese Effettivamente Sostenute </a:t>
            </a:r>
            <a:r>
              <a:rPr lang="it-IT" sz="2400" b="1" dirty="0">
                <a:solidFill>
                  <a:srgbClr val="C00000"/>
                </a:solidFill>
              </a:rPr>
              <a:t>non inferiore al 20%</a:t>
            </a:r>
            <a:r>
              <a:rPr lang="it-IT" sz="2400" dirty="0"/>
              <a:t> delle Spese Ammissibili del Progetto Imprenditoriale finanziato. </a:t>
            </a:r>
            <a:endParaRPr lang="it-IT" sz="2400" dirty="0" smtClean="0"/>
          </a:p>
          <a:p>
            <a:pPr>
              <a:buFont typeface="Calibri" panose="020F0502020204030204" pitchFamily="34" charset="0"/>
              <a:buChar char="‒"/>
            </a:pPr>
            <a:r>
              <a:rPr lang="it-IT" sz="2300" dirty="0" smtClean="0"/>
              <a:t>la </a:t>
            </a:r>
            <a:r>
              <a:rPr lang="it-IT" sz="2300" b="1" dirty="0"/>
              <a:t>restante percentuale a saldo</a:t>
            </a:r>
            <a:r>
              <a:rPr lang="it-IT" sz="2300" dirty="0"/>
              <a:t>, a fronte di rendicontazione delle attività </a:t>
            </a:r>
            <a:r>
              <a:rPr lang="it-IT" sz="2300" dirty="0" smtClean="0"/>
              <a:t>realizzate.</a:t>
            </a:r>
            <a:endParaRPr lang="it-IT" sz="2300" dirty="0"/>
          </a:p>
        </p:txBody>
      </p:sp>
    </p:spTree>
    <p:extLst>
      <p:ext uri="{BB962C8B-B14F-4D97-AF65-F5344CB8AC3E}">
        <p14:creationId xmlns:p14="http://schemas.microsoft.com/office/powerpoint/2010/main" val="18901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Modalità</a:t>
            </a:r>
            <a:r>
              <a:rPr lang="en-US" dirty="0" smtClean="0"/>
              <a:t> di </a:t>
            </a:r>
            <a:r>
              <a:rPr lang="en-US" dirty="0" err="1" smtClean="0"/>
              <a:t>presentazione</a:t>
            </a:r>
            <a:r>
              <a:rPr lang="en-US" dirty="0" smtClean="0"/>
              <a:t> della </a:t>
            </a:r>
            <a:r>
              <a:rPr lang="en-US" dirty="0" err="1" smtClean="0"/>
              <a:t>domanda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541944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Accesso alla piattaforma </a:t>
            </a:r>
            <a:r>
              <a:rPr lang="it-IT" sz="1800" dirty="0" err="1" smtClean="0"/>
              <a:t>GeCoWEB</a:t>
            </a:r>
            <a:r>
              <a:rPr lang="it-IT" sz="1800" dirty="0" smtClean="0"/>
              <a:t> dal sito </a:t>
            </a:r>
            <a:r>
              <a:rPr lang="it-IT" sz="1800" dirty="0" smtClean="0">
                <a:hlinkClick r:id="rId2"/>
              </a:rPr>
              <a:t>www.lazioinnova.it</a:t>
            </a:r>
            <a:endParaRPr lang="it-IT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Compilazione del Formulario, modificabile fino a quando non è «FINALIZZATO»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Prima della finalizzazione del Formulario allegare le Dichiarazioni e i documenti richiesti indicati nell’Allegato A al Disciplinare e nell’Allegato 1 all’Avviso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A seguito della finalizzazione del Formulario sarà assegnato un numero di protocollo automatico e sarà generato dal sistema un file con la Domanda e le Dichiarazioni di cui all’Allegato A del Disciplinare che compongono il Dossier di Richiesta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1800" dirty="0" smtClean="0"/>
              <a:t>Invio a mezzo PEC entro 10 giorni dalla data di finalizzazione della richiesta di:</a:t>
            </a:r>
          </a:p>
          <a:p>
            <a:pPr marL="828675" indent="-285750">
              <a:buFont typeface="Calibri" panose="020F0502020204030204" pitchFamily="34" charset="0"/>
              <a:buChar char="‒"/>
            </a:pPr>
            <a:r>
              <a:rPr lang="it-IT" sz="1800" dirty="0" smtClean="0"/>
              <a:t>Dossier di Richiesta contenente la Domanda, le Dichiarazioni attestanti il possesso dei requisiti e le Dichiarazioni attestanti l’assenza di condanne </a:t>
            </a:r>
          </a:p>
          <a:p>
            <a:pPr marL="828675" indent="-285750">
              <a:buFont typeface="Calibri" panose="020F0502020204030204" pitchFamily="34" charset="0"/>
              <a:buChar char="‒"/>
            </a:pPr>
            <a:r>
              <a:rPr lang="it-IT" sz="1800" dirty="0" smtClean="0"/>
              <a:t>Dichiarazione di assolvimento dell’imposta di bollo cui deve essere applicata la copia annullata di una marca da bollo da euro 16,00</a:t>
            </a:r>
          </a:p>
          <a:p>
            <a:pPr marL="2155825" indent="-2155825">
              <a:buNone/>
            </a:pPr>
            <a:r>
              <a:rPr lang="it-IT" sz="2000" dirty="0" smtClean="0"/>
              <a:t>Tutta la documentazione deve essere </a:t>
            </a:r>
            <a:r>
              <a:rPr lang="it-IT" sz="2800" b="1" dirty="0" smtClean="0">
                <a:solidFill>
                  <a:srgbClr val="C00000"/>
                </a:solidFill>
              </a:rPr>
              <a:t>sottoscritta con firma digitale</a:t>
            </a:r>
            <a:endParaRPr lang="it-IT" sz="2400" b="1" dirty="0" smtClean="0">
              <a:solidFill>
                <a:srgbClr val="C00000"/>
              </a:solidFill>
            </a:endParaRPr>
          </a:p>
          <a:p>
            <a:pPr marL="2424113" indent="-268288">
              <a:buFont typeface="Wingdings" panose="05000000000000000000" pitchFamily="2" charset="2"/>
              <a:buChar char="ü"/>
            </a:pPr>
            <a:endParaRPr lang="it-IT" sz="2400" dirty="0" smtClean="0"/>
          </a:p>
          <a:p>
            <a:pPr marL="514350" indent="-514350">
              <a:buFont typeface="+mj-lt"/>
              <a:buAutoNum type="arabicPeriod"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2083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1: Le </a:t>
            </a:r>
            <a:r>
              <a:rPr lang="en-US" dirty="0" err="1" smtClean="0"/>
              <a:t>spese</a:t>
            </a:r>
            <a:r>
              <a:rPr lang="en-US" dirty="0" smtClean="0"/>
              <a:t> </a:t>
            </a:r>
            <a:r>
              <a:rPr lang="en-US" dirty="0" err="1" smtClean="0"/>
              <a:t>ammissibili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dirty="0" smtClean="0"/>
              <a:t>Regole generali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Il Progetto per essere ammissibile deve essere avviato successivamente alla presentazione della domanda</a:t>
            </a:r>
          </a:p>
          <a:p>
            <a:pPr marL="0" indent="0">
              <a:buNone/>
            </a:pPr>
            <a:endParaRPr lang="it-IT" sz="2000" dirty="0" smtClean="0"/>
          </a:p>
          <a:p>
            <a:pPr marL="2328863" indent="-2328863">
              <a:buNone/>
            </a:pPr>
            <a:r>
              <a:rPr lang="it-IT" sz="2000" u="sng" dirty="0" smtClean="0"/>
              <a:t>«Avvio </a:t>
            </a:r>
            <a:r>
              <a:rPr lang="it-IT" sz="2000" u="sng" dirty="0"/>
              <a:t>del </a:t>
            </a:r>
            <a:r>
              <a:rPr lang="it-IT" sz="2000" u="sng" dirty="0" smtClean="0"/>
              <a:t>progetto»</a:t>
            </a:r>
            <a:r>
              <a:rPr lang="it-IT" sz="2000" dirty="0" smtClean="0"/>
              <a:t>: 	la </a:t>
            </a:r>
            <a:r>
              <a:rPr lang="it-IT" sz="2000" dirty="0"/>
              <a:t>data di inizio lavori relativi all’investimento o la data del primo impegno giuridicamente vincolante direttamente connesso al progetto </a:t>
            </a:r>
          </a:p>
          <a:p>
            <a:pPr marL="0" indent="0">
              <a:buNone/>
            </a:pPr>
            <a:r>
              <a:rPr lang="it-IT" sz="2000" dirty="0" smtClean="0"/>
              <a:t>Quindi</a:t>
            </a:r>
          </a:p>
          <a:p>
            <a:pPr marL="0" indent="0">
              <a:buNone/>
            </a:pPr>
            <a:endParaRPr lang="it-IT" sz="2000" dirty="0" smtClean="0"/>
          </a:p>
          <a:p>
            <a:pPr marL="1970088" indent="-1970088">
              <a:buNone/>
            </a:pPr>
            <a:r>
              <a:rPr lang="it-IT" sz="2000" u="sng" dirty="0" smtClean="0"/>
              <a:t>Spese ammissibili</a:t>
            </a:r>
            <a:r>
              <a:rPr lang="it-IT" sz="2000" dirty="0" smtClean="0"/>
              <a:t>:  	quelle relative agli impegni assunti </a:t>
            </a:r>
            <a:r>
              <a:rPr lang="it-IT" sz="2000" u="sng" dirty="0" smtClean="0"/>
              <a:t>successivamente</a:t>
            </a:r>
            <a:r>
              <a:rPr lang="it-IT" sz="2000" dirty="0" smtClean="0"/>
              <a:t> alla data di Avvio del Progetto (e quindi alla data di presentazione della domanda)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Fanno eccezione le «spese di preparazione del Progetto» (es: spese per la presentazione della richiesta, spese di progettazione), </a:t>
            </a:r>
            <a:r>
              <a:rPr lang="it-IT" sz="2000" dirty="0" err="1" smtClean="0"/>
              <a:t>purchè</a:t>
            </a:r>
            <a:r>
              <a:rPr lang="it-IT" sz="2000" dirty="0" smtClean="0"/>
              <a:t> successive al1 gennaio 2014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0437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1: Le </a:t>
            </a:r>
            <a:r>
              <a:rPr lang="en-US" dirty="0" err="1"/>
              <a:t>spese</a:t>
            </a:r>
            <a:r>
              <a:rPr lang="en-US" dirty="0"/>
              <a:t> </a:t>
            </a:r>
            <a:r>
              <a:rPr lang="en-US" dirty="0" err="1"/>
              <a:t>ammissibili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Requisiti delle spese ammissibili</a:t>
            </a:r>
          </a:p>
          <a:p>
            <a:r>
              <a:rPr lang="it-IT" sz="2000" dirty="0" smtClean="0"/>
              <a:t>strettamente collegate al progetto</a:t>
            </a:r>
          </a:p>
          <a:p>
            <a:r>
              <a:rPr lang="it-IT" sz="2000" dirty="0"/>
              <a:t>d</a:t>
            </a:r>
            <a:r>
              <a:rPr lang="it-IT" sz="2000" dirty="0" smtClean="0"/>
              <a:t>erivanti di atti giuridicamente vincolanti sui quali deve essere riportato protocollo identificativo, denominazione del Progetto e codice CUP</a:t>
            </a:r>
          </a:p>
          <a:p>
            <a:r>
              <a:rPr lang="it-IT" sz="2000" dirty="0"/>
              <a:t>g</a:t>
            </a:r>
            <a:r>
              <a:rPr lang="it-IT" sz="2000" dirty="0" smtClean="0"/>
              <a:t>iustificate da documenti contabili</a:t>
            </a:r>
          </a:p>
          <a:p>
            <a:r>
              <a:rPr lang="it-IT" sz="2000" dirty="0"/>
              <a:t>p</a:t>
            </a:r>
            <a:r>
              <a:rPr lang="it-IT" sz="2000" dirty="0" smtClean="0"/>
              <a:t>agate con:</a:t>
            </a:r>
          </a:p>
          <a:p>
            <a:pPr marL="808038" indent="269875">
              <a:buFont typeface="Wingdings" panose="05000000000000000000" pitchFamily="2" charset="2"/>
              <a:buChar char="Ø"/>
            </a:pPr>
            <a:r>
              <a:rPr lang="it-IT" sz="1600" dirty="0" smtClean="0"/>
              <a:t>bonifico</a:t>
            </a:r>
            <a:r>
              <a:rPr lang="it-IT" sz="2000" dirty="0"/>
              <a:t>	</a:t>
            </a:r>
            <a:endParaRPr lang="it-IT" sz="2000" dirty="0" smtClean="0"/>
          </a:p>
          <a:p>
            <a:pPr marL="808038" indent="269875">
              <a:buFont typeface="Wingdings" panose="05000000000000000000" pitchFamily="2" charset="2"/>
              <a:buChar char="Ø"/>
            </a:pPr>
            <a:r>
              <a:rPr lang="it-IT" sz="1600" dirty="0" smtClean="0"/>
              <a:t>ricevuta </a:t>
            </a:r>
            <a:r>
              <a:rPr lang="it-IT" sz="1600" dirty="0"/>
              <a:t>bancaria</a:t>
            </a:r>
          </a:p>
          <a:p>
            <a:pPr marL="808038" indent="269875">
              <a:buFont typeface="Wingdings" panose="05000000000000000000" pitchFamily="2" charset="2"/>
              <a:buChar char="Ø"/>
            </a:pPr>
            <a:r>
              <a:rPr lang="it-IT" sz="1600" dirty="0"/>
              <a:t>RID</a:t>
            </a:r>
            <a:r>
              <a:rPr lang="it-IT" sz="2000" dirty="0" smtClean="0"/>
              <a:t>	</a:t>
            </a:r>
          </a:p>
          <a:p>
            <a:pPr marL="808038" indent="269875">
              <a:buFont typeface="Wingdings" panose="05000000000000000000" pitchFamily="2" charset="2"/>
              <a:buChar char="Ø"/>
            </a:pPr>
            <a:r>
              <a:rPr lang="it-IT" sz="1600" dirty="0" smtClean="0"/>
              <a:t>carta </a:t>
            </a:r>
            <a:r>
              <a:rPr lang="it-IT" sz="1600" dirty="0"/>
              <a:t>di credito/bancomat aziendale solo per spese di viaggi e missioni	</a:t>
            </a:r>
          </a:p>
          <a:p>
            <a:r>
              <a:rPr lang="it-IT" sz="2000" dirty="0" smtClean="0"/>
              <a:t>congrue, anche rispetto ai benefici attesi (specifico sub-criterio di valutazione)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1584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1: Le </a:t>
            </a:r>
            <a:r>
              <a:rPr lang="en-US" dirty="0" err="1"/>
              <a:t>spese</a:t>
            </a:r>
            <a:r>
              <a:rPr lang="en-US" dirty="0"/>
              <a:t> </a:t>
            </a:r>
            <a:r>
              <a:rPr lang="en-US" dirty="0" err="1"/>
              <a:t>ammissibili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814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Spese non ammissibili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spese sostenute per effetto di un impegno vincolante assunto prima della presentazione della domanda (salvo le spese di preparazione del progetto)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e</a:t>
            </a:r>
            <a:r>
              <a:rPr lang="it-IT" sz="2000" dirty="0" smtClean="0"/>
              <a:t>ffettuate e/o fatturate al Beneficiario da soggetti che non siano Terzi ed Indipendenti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err="1"/>
              <a:t>a</a:t>
            </a:r>
            <a:r>
              <a:rPr lang="it-IT" sz="2000" dirty="0" err="1" smtClean="0"/>
              <a:t>utofatturazione</a:t>
            </a:r>
            <a:r>
              <a:rPr lang="it-IT" sz="2000" dirty="0" smtClean="0"/>
              <a:t> da parte de Beneficiari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/>
              <a:t>f</a:t>
            </a:r>
            <a:r>
              <a:rPr lang="it-IT" sz="2000" dirty="0" smtClean="0"/>
              <a:t>atturate tra i partner della medesima Aggregazione Temporanea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IVA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dirty="0" smtClean="0"/>
              <a:t>Altri oneri accessori di natura fiscale e/o finanziaria (ad eccezione dei costi relativi all’ottenimento della fideiussione per l’erogazione dell’anticipo)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43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9414" t="12082" r="16643" b="16730"/>
          <a:stretch/>
        </p:blipFill>
        <p:spPr>
          <a:xfrm>
            <a:off x="3297920" y="1432874"/>
            <a:ext cx="5676715" cy="344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2: Il </a:t>
            </a:r>
            <a:r>
              <a:rPr lang="en-US" dirty="0" err="1" smtClean="0"/>
              <a:t>caricamento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GeCoWEB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4" cy="4309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000" dirty="0" smtClean="0"/>
              <a:t>Le domande di contributo devono essere presentate utilizzando la piattaforma GeCoWEB </a:t>
            </a:r>
          </a:p>
          <a:p>
            <a:pPr marL="0" indent="0">
              <a:buNone/>
            </a:pP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 smtClean="0"/>
              <a:t>Per </a:t>
            </a:r>
            <a:r>
              <a:rPr lang="it-IT" sz="2000" b="1" dirty="0"/>
              <a:t>accedere a GeCoWEB </a:t>
            </a:r>
            <a:endParaRPr lang="it-IT" sz="2000" b="1" dirty="0" smtClean="0"/>
          </a:p>
          <a:p>
            <a:pPr marL="0" indent="0">
              <a:buNone/>
            </a:pPr>
            <a:r>
              <a:rPr lang="it-IT" sz="2000" b="1" dirty="0" smtClean="0">
                <a:hlinkClick r:id="rId3"/>
              </a:rPr>
              <a:t>https</a:t>
            </a:r>
            <a:r>
              <a:rPr lang="it-IT" sz="2000" b="1" dirty="0">
                <a:hlinkClick r:id="rId3"/>
              </a:rPr>
              <a:t>://gecoweb.lazioinnova.it/</a:t>
            </a:r>
            <a:endParaRPr lang="it-IT" sz="2000" b="1" dirty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I canali di accesso a GeCoWEB </a:t>
            </a:r>
          </a:p>
          <a:p>
            <a:pPr marL="0" indent="0">
              <a:buNone/>
            </a:pPr>
            <a:r>
              <a:rPr lang="it-IT" sz="2000" dirty="0" smtClean="0"/>
              <a:t>rappresentati nella pagina iniziale </a:t>
            </a:r>
          </a:p>
          <a:p>
            <a:pPr marL="0" indent="0">
              <a:buNone/>
            </a:pPr>
            <a:r>
              <a:rPr lang="it-IT" sz="2000" dirty="0" smtClean="0"/>
              <a:t>di benvenuto al sistema sono:</a:t>
            </a:r>
          </a:p>
          <a:p>
            <a:r>
              <a:rPr lang="it-IT" sz="2000" dirty="0" smtClean="0"/>
              <a:t>accedi come impresa</a:t>
            </a:r>
          </a:p>
          <a:p>
            <a:r>
              <a:rPr lang="it-IT" sz="2000" dirty="0" smtClean="0"/>
              <a:t>accedi come persona fisica</a:t>
            </a:r>
          </a:p>
          <a:p>
            <a:r>
              <a:rPr lang="it-IT" sz="2000" dirty="0" smtClean="0"/>
              <a:t>accedi come Ente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127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 fontScale="92500" lnSpcReduction="10000"/>
          </a:bodyPr>
          <a:lstStyle/>
          <a:p>
            <a:pPr marL="358775"/>
            <a:r>
              <a:rPr lang="it-IT" sz="2200" b="1" dirty="0"/>
              <a:t>“Accedi come Impresa”: </a:t>
            </a:r>
            <a:endParaRPr lang="it-IT" sz="2200" b="1" dirty="0" smtClean="0"/>
          </a:p>
          <a:p>
            <a:pPr marL="358775" indent="0">
              <a:buNone/>
            </a:pPr>
            <a:r>
              <a:rPr lang="it-IT" sz="2200" dirty="0" smtClean="0"/>
              <a:t>è </a:t>
            </a:r>
            <a:r>
              <a:rPr lang="it-IT" sz="2200" dirty="0"/>
              <a:t>riservato a tutti i soggetti già iscritti al Registro delle Imprese Italiano tenuto dalle competenti CCIAA territoriali, quali a titolo indicativo: Grandi, Medie e Piccole (PMI) Imprese, indipendentemente dalla forma giuridica (società di capitale, di persone, ditte individuali, Consorzi o Contratti di Rete con personalità giuridica, etc.). </a:t>
            </a:r>
          </a:p>
          <a:p>
            <a:pPr lvl="0"/>
            <a:r>
              <a:rPr lang="it-IT" sz="2200" b="1" dirty="0"/>
              <a:t>“Accedi come persona </a:t>
            </a:r>
            <a:r>
              <a:rPr lang="it-IT" sz="2200" b="1" dirty="0" smtClean="0"/>
              <a:t>fisica”</a:t>
            </a:r>
            <a:r>
              <a:rPr lang="it-IT" sz="2200" dirty="0" smtClean="0"/>
              <a:t>: </a:t>
            </a:r>
          </a:p>
          <a:p>
            <a:pPr marL="358775" lvl="0" indent="0">
              <a:buNone/>
            </a:pPr>
            <a:r>
              <a:rPr lang="it-IT" sz="2200" dirty="0" smtClean="0"/>
              <a:t>è riservato</a:t>
            </a:r>
            <a:r>
              <a:rPr lang="it-IT" sz="2200" dirty="0"/>
              <a:t>, per quanto riguarda questo Avviso, ai Liberi Professionisti ed alle Imprese non iscritte al </a:t>
            </a:r>
            <a:r>
              <a:rPr lang="it-IT" sz="2200" dirty="0" smtClean="0"/>
              <a:t>Registro </a:t>
            </a:r>
            <a:r>
              <a:rPr lang="it-IT" sz="2200" dirty="0"/>
              <a:t>delle Imprese italiano ma </a:t>
            </a:r>
            <a:r>
              <a:rPr lang="it-IT" sz="2200" dirty="0" smtClean="0"/>
              <a:t>iscritte ad </a:t>
            </a:r>
            <a:r>
              <a:rPr lang="it-IT" sz="2200" dirty="0"/>
              <a:t>equivalenti </a:t>
            </a:r>
            <a:r>
              <a:rPr lang="it-IT" sz="2200" dirty="0" smtClean="0"/>
              <a:t>Stati </a:t>
            </a:r>
            <a:r>
              <a:rPr lang="it-IT" sz="2200" dirty="0"/>
              <a:t>membri dell’Unione europea o di Stati </a:t>
            </a:r>
            <a:r>
              <a:rPr lang="it-IT" sz="2200" dirty="0" smtClean="0"/>
              <a:t>equiparati</a:t>
            </a:r>
            <a:endParaRPr lang="it-IT" sz="2200" dirty="0"/>
          </a:p>
          <a:p>
            <a:pPr lvl="0"/>
            <a:r>
              <a:rPr lang="it-IT" sz="2200" b="1" dirty="0"/>
              <a:t>“Accedi come </a:t>
            </a:r>
            <a:r>
              <a:rPr lang="it-IT" sz="2200" b="1" dirty="0" smtClean="0"/>
              <a:t>Ente”</a:t>
            </a:r>
            <a:r>
              <a:rPr lang="it-IT" sz="2200" dirty="0" smtClean="0"/>
              <a:t>: </a:t>
            </a:r>
          </a:p>
          <a:p>
            <a:pPr lvl="0" indent="0">
              <a:buNone/>
            </a:pPr>
            <a:r>
              <a:rPr lang="it-IT" sz="2200" dirty="0"/>
              <a:t>è</a:t>
            </a:r>
            <a:r>
              <a:rPr lang="it-IT" sz="2200" dirty="0" smtClean="0"/>
              <a:t> riservato</a:t>
            </a:r>
            <a:r>
              <a:rPr lang="it-IT" sz="2200" dirty="0"/>
              <a:t>, per quanto riguarda questo Avviso, agli </a:t>
            </a:r>
            <a:r>
              <a:rPr lang="it-IT" sz="2200" dirty="0" err="1"/>
              <a:t>OdR</a:t>
            </a:r>
            <a:r>
              <a:rPr lang="it-IT" sz="2200" dirty="0"/>
              <a:t> (Organismi di Ricerca e Diffusione della Conoscenza</a:t>
            </a:r>
            <a:r>
              <a:rPr lang="it-IT" sz="2200" dirty="0" smtClean="0"/>
              <a:t>), </a:t>
            </a:r>
            <a:r>
              <a:rPr lang="it-IT" sz="2200" dirty="0"/>
              <a:t>se non iscritti al Registro delle Imprese Italiano</a:t>
            </a:r>
            <a:r>
              <a:rPr lang="it-IT" sz="2400" dirty="0"/>
              <a:t>.</a:t>
            </a:r>
            <a:r>
              <a:rPr lang="it-IT" sz="2400" b="1" dirty="0"/>
              <a:t>	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670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 fontScale="92500" lnSpcReduction="20000"/>
          </a:bodyPr>
          <a:lstStyle/>
          <a:p>
            <a:pPr marL="15875" indent="0">
              <a:buNone/>
            </a:pPr>
            <a:r>
              <a:rPr lang="it-IT" sz="2000" dirty="0"/>
              <a:t>L’accesso come Impresa, che richiede il possesso del </a:t>
            </a:r>
            <a:r>
              <a:rPr lang="it-IT" sz="2000" dirty="0" err="1"/>
              <a:t>token</a:t>
            </a:r>
            <a:r>
              <a:rPr lang="it-IT" sz="2000" dirty="0"/>
              <a:t> o della </a:t>
            </a:r>
            <a:r>
              <a:rPr lang="it-IT" sz="2000" dirty="0" err="1"/>
              <a:t>smart</a:t>
            </a:r>
            <a:r>
              <a:rPr lang="it-IT" sz="2000" dirty="0"/>
              <a:t>-card rilasciata dalle CCIAA, permette il collegamento automatico al Registro delle Imprese Italiano per cui non è necessario riprodurre dati ed informazioni già ivi registrate (ad es. poteri dei firmatari, bilanci depositati, sedi operative, oggetto sociale, etc.). </a:t>
            </a:r>
            <a:endParaRPr lang="it-IT" sz="2000" dirty="0" smtClean="0"/>
          </a:p>
          <a:p>
            <a:pPr marL="15875" indent="0">
              <a:buNone/>
            </a:pPr>
            <a:endParaRPr lang="it-IT" sz="2000" dirty="0" smtClean="0"/>
          </a:p>
          <a:p>
            <a:pPr marL="15875" indent="0">
              <a:buNone/>
            </a:pPr>
            <a:r>
              <a:rPr lang="it-IT" sz="2000" dirty="0" smtClean="0"/>
              <a:t>Gli </a:t>
            </a:r>
            <a:r>
              <a:rPr lang="it-IT" sz="2000" dirty="0"/>
              <a:t>altri accessi, non avendo collegamenti con analoghe banche dati pubbliche, richiedono invece di indicare dati e </a:t>
            </a:r>
            <a:r>
              <a:rPr lang="it-IT" sz="2000" dirty="0" smtClean="0"/>
              <a:t>informazioni </a:t>
            </a:r>
            <a:r>
              <a:rPr lang="it-IT" sz="2000" dirty="0" err="1" smtClean="0"/>
              <a:t>pre</a:t>
            </a:r>
            <a:r>
              <a:rPr lang="it-IT" sz="2000" dirty="0" smtClean="0"/>
              <a:t>-registrando la propria posizione a seconda della Natura del Soggetto richiedente fino all’ottenimento del CUI (Codice Unico Identificativo). </a:t>
            </a:r>
          </a:p>
          <a:p>
            <a:pPr marL="15875" indent="0">
              <a:buNone/>
            </a:pPr>
            <a:endParaRPr lang="it-IT" sz="2000" dirty="0"/>
          </a:p>
          <a:p>
            <a:pPr marL="15875" indent="0">
              <a:buNone/>
            </a:pPr>
            <a:r>
              <a:rPr lang="it-IT" sz="2100" dirty="0"/>
              <a:t>Qualora un </a:t>
            </a:r>
            <a:r>
              <a:rPr lang="it-IT" sz="2100" dirty="0" err="1"/>
              <a:t>OdR</a:t>
            </a:r>
            <a:r>
              <a:rPr lang="it-IT" sz="2100" dirty="0"/>
              <a:t> sia iscritto al Registro delle Imprese Italiano, e pertanto sia in possesso del </a:t>
            </a:r>
            <a:r>
              <a:rPr lang="it-IT" sz="2100" dirty="0" err="1"/>
              <a:t>token</a:t>
            </a:r>
            <a:r>
              <a:rPr lang="it-IT" sz="2100" dirty="0"/>
              <a:t> o della </a:t>
            </a:r>
            <a:r>
              <a:rPr lang="it-IT" sz="2100" dirty="0" err="1"/>
              <a:t>smart</a:t>
            </a:r>
            <a:r>
              <a:rPr lang="it-IT" sz="2100" dirty="0"/>
              <a:t>-card, deve accedere come impresa. </a:t>
            </a:r>
          </a:p>
          <a:p>
            <a:pPr marL="15875" indent="0">
              <a:buNone/>
            </a:pPr>
            <a:r>
              <a:rPr lang="it-IT" sz="2100" dirty="0"/>
              <a:t> </a:t>
            </a:r>
          </a:p>
          <a:p>
            <a:pPr marL="15875" indent="0">
              <a:buNone/>
            </a:pPr>
            <a:r>
              <a:rPr lang="it-IT" sz="2200" b="1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412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it-IT" sz="2000" dirty="0" smtClean="0"/>
              <a:t>Una volta indicata la tipologia di richiedente Singola Impresa oppure Aggregazione ed avere indicato gli ulteriori dati richiesti dal Sistema </a:t>
            </a:r>
            <a:r>
              <a:rPr lang="it-IT" sz="1400" dirty="0" smtClean="0"/>
              <a:t>(Nominativo Aggregazione/n° imprese/liberi professionisti/Enti/Organismi di Ricerca). </a:t>
            </a:r>
            <a:r>
              <a:rPr lang="it-IT" sz="2000" dirty="0" smtClean="0"/>
              <a:t>Il Sistema creerà il numero di Anagrafiche necessarie per la compilazione della Domanda.</a:t>
            </a:r>
          </a:p>
          <a:p>
            <a:pPr marL="15875" indent="0">
              <a:buNone/>
            </a:pPr>
            <a:r>
              <a:rPr lang="it-IT" sz="2000" dirty="0" smtClean="0"/>
              <a:t> </a:t>
            </a:r>
            <a:endParaRPr lang="it-IT" sz="2000" dirty="0"/>
          </a:p>
          <a:p>
            <a:pPr marL="15875" indent="0">
              <a:buNone/>
            </a:pPr>
            <a:r>
              <a:rPr lang="it-IT" sz="2200" b="1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281472"/>
            <a:ext cx="8229600" cy="34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it-IT" sz="2000" dirty="0" smtClean="0"/>
              <a:t> </a:t>
            </a:r>
            <a:endParaRPr lang="it-IT" sz="2000" dirty="0"/>
          </a:p>
          <a:p>
            <a:pPr marL="15875" indent="0">
              <a:buNone/>
            </a:pPr>
            <a:r>
              <a:rPr lang="it-IT" sz="2200" b="1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81075"/>
            <a:ext cx="8218487" cy="44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 La struttura della documentazione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514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documentazione si compone di:</a:t>
            </a:r>
          </a:p>
          <a:p>
            <a:pPr marL="0" indent="0">
              <a:buNone/>
            </a:pPr>
            <a:endParaRPr lang="it-IT" dirty="0" smtClean="0"/>
          </a:p>
          <a:p>
            <a:pPr lvl="1"/>
            <a:r>
              <a:rPr lang="it-IT" dirty="0" smtClean="0"/>
              <a:t>Disciplinare </a:t>
            </a:r>
          </a:p>
          <a:p>
            <a:pPr lvl="1"/>
            <a:r>
              <a:rPr lang="it-IT" dirty="0" smtClean="0"/>
              <a:t>Allegati al disciplinare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r>
              <a:rPr lang="it-IT" dirty="0" smtClean="0"/>
              <a:t>Avviso</a:t>
            </a:r>
          </a:p>
          <a:p>
            <a:pPr lvl="1"/>
            <a:r>
              <a:rPr lang="it-IT" dirty="0" smtClean="0"/>
              <a:t>Allegati all’Avviso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1920006"/>
            <a:ext cx="3487918" cy="1569660"/>
          </a:xfrm>
          <a:prstGeom prst="rect">
            <a:avLst/>
          </a:prstGeom>
          <a:noFill/>
          <a:ln>
            <a:solidFill>
              <a:srgbClr val="00007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Uguali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per tutti gli Avvisi derivanti dalla Call for </a:t>
            </a:r>
            <a:r>
              <a:rPr lang="it-IT" dirty="0" err="1" smtClean="0">
                <a:solidFill>
                  <a:prstClr val="black"/>
                </a:solidFill>
              </a:rPr>
              <a:t>Proposal</a:t>
            </a:r>
            <a:r>
              <a:rPr lang="it-IT" dirty="0">
                <a:solidFill>
                  <a:prstClr val="black"/>
                </a:solidFill>
              </a:rPr>
              <a:t> «Sostegno al riposizionamento competitivo dei sistemi imprenditoriali territoriali</a:t>
            </a:r>
            <a:r>
              <a:rPr lang="it-IT" dirty="0" smtClean="0">
                <a:solidFill>
                  <a:prstClr val="black"/>
                </a:solidFill>
              </a:rPr>
              <a:t>»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4258430"/>
            <a:ext cx="3487918" cy="1015663"/>
          </a:xfrm>
          <a:prstGeom prst="rect">
            <a:avLst/>
          </a:prstGeom>
          <a:noFill/>
          <a:ln>
            <a:solidFill>
              <a:srgbClr val="000078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 smtClean="0">
              <a:solidFill>
                <a:prstClr val="black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Diversi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per ogni Avviso</a:t>
            </a:r>
          </a:p>
          <a:p>
            <a:pPr algn="ctr"/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63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15875" indent="0">
              <a:buNone/>
            </a:pPr>
            <a:r>
              <a:rPr lang="it-IT" sz="2000" dirty="0" smtClean="0"/>
              <a:t>Il richiedente dovrà quindi richiamare i dati degli altri Soggetti per importare le relative Anagrafiche </a:t>
            </a:r>
            <a:r>
              <a:rPr lang="it-IT" sz="2000" dirty="0" err="1" smtClean="0"/>
              <a:t>pre</a:t>
            </a:r>
            <a:r>
              <a:rPr lang="it-IT" sz="2000" dirty="0" smtClean="0"/>
              <a:t>-caricate.</a:t>
            </a:r>
          </a:p>
          <a:p>
            <a:pPr marL="15875" indent="0">
              <a:buNone/>
            </a:pPr>
            <a:endParaRPr lang="it-IT" sz="2000" dirty="0" smtClean="0"/>
          </a:p>
          <a:p>
            <a:pPr marL="15875" indent="0">
              <a:buNone/>
            </a:pPr>
            <a:r>
              <a:rPr lang="it-IT" sz="2000" dirty="0" smtClean="0"/>
              <a:t> </a:t>
            </a:r>
            <a:endParaRPr lang="it-IT" sz="2000" dirty="0"/>
          </a:p>
          <a:p>
            <a:pPr marL="15875" indent="0">
              <a:buNone/>
            </a:pPr>
            <a:r>
              <a:rPr lang="it-IT" sz="2200" b="1" dirty="0" smtClean="0"/>
              <a:t> </a:t>
            </a: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1285"/>
            <a:ext cx="8229600" cy="348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4" cy="4731568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endParaRPr lang="it-IT" sz="2400" b="1" dirty="0"/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Il Richiedente deve poi selezionare dal menù a tendina in alto a destra l’Avviso: 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/>
              <a:t>I</a:t>
            </a:r>
            <a:r>
              <a:rPr lang="it-IT" sz="2000" dirty="0" smtClean="0"/>
              <a:t>. Mobilità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Scegliendo fra Progetti Semplici e Progetti Integrati</a:t>
            </a:r>
            <a:endParaRPr lang="it-IT" sz="2000" dirty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/>
          </a:p>
          <a:p>
            <a:pPr marL="0" lvl="0" indent="0" algn="just">
              <a:buNone/>
              <a:tabLst>
                <a:tab pos="0" algn="l"/>
              </a:tabLst>
            </a:pPr>
            <a:endParaRPr lang="it-IT" sz="2000" dirty="0" smtClean="0"/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e quindi cliccare su «Compila nuova domanda»</a:t>
            </a: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1539" t="6129" b="57985"/>
          <a:stretch/>
        </p:blipFill>
        <p:spPr>
          <a:xfrm>
            <a:off x="468312" y="2441543"/>
            <a:ext cx="8480959" cy="262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4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Cliccando sui vari «</a:t>
            </a:r>
            <a:r>
              <a:rPr lang="it-IT" sz="2000" dirty="0" err="1" smtClean="0"/>
              <a:t>tab</a:t>
            </a:r>
            <a:r>
              <a:rPr lang="it-IT" sz="2000" dirty="0" smtClean="0"/>
              <a:t>» che compongono la schermata, si procede con l’inserimento delle informazioni necessarie previste nel Formulario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11448" t="6241" b="25946"/>
          <a:stretch/>
        </p:blipFill>
        <p:spPr>
          <a:xfrm>
            <a:off x="468313" y="1677971"/>
            <a:ext cx="8384902" cy="40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b="1" dirty="0"/>
              <a:t>	</a:t>
            </a:r>
            <a:r>
              <a:rPr lang="it-IT" sz="2000" dirty="0" smtClean="0"/>
              <a:t>Di seguito alcune schermate a titolo esemplificativo: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i="1" dirty="0" smtClean="0"/>
              <a:t>Caratteristiche del Soggetto Richiedente (3° </a:t>
            </a:r>
            <a:r>
              <a:rPr lang="it-IT" sz="2000" i="1" dirty="0" err="1" smtClean="0"/>
              <a:t>tab</a:t>
            </a:r>
            <a:r>
              <a:rPr lang="it-IT" sz="2000" i="1" dirty="0" smtClean="0"/>
              <a:t>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11536" t="6626" b="3859"/>
          <a:stretch/>
        </p:blipFill>
        <p:spPr>
          <a:xfrm>
            <a:off x="254524" y="1677970"/>
            <a:ext cx="8738647" cy="40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599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b="1" dirty="0" smtClean="0"/>
              <a:t>BOX descrittivi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Ogni BOX descrittivo riporta i contenuti che in esso vanno esplicitati e che permetteranno alla Commissione di Valutazione di attribuire i punteggi al Progetto Imprenditoriale presentato.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In particolare si richiede di compilare dettagliatamente tutte le sezioni che riguardano:</a:t>
            </a:r>
          </a:p>
          <a:p>
            <a:pPr algn="just">
              <a:tabLst>
                <a:tab pos="0" algn="l"/>
              </a:tabLst>
            </a:pPr>
            <a:r>
              <a:rPr lang="it-IT" sz="2000" dirty="0" smtClean="0"/>
              <a:t>Caratteristiche del Soggetto Richiedente</a:t>
            </a:r>
          </a:p>
          <a:p>
            <a:pPr algn="just">
              <a:tabLst>
                <a:tab pos="0" algn="l"/>
              </a:tabLst>
            </a:pPr>
            <a:r>
              <a:rPr lang="it-IT" sz="2000" dirty="0" smtClean="0"/>
              <a:t>Anagrafica del Progetto Agevolabile</a:t>
            </a:r>
          </a:p>
          <a:p>
            <a:pPr algn="just">
              <a:tabLst>
                <a:tab pos="0" algn="l"/>
              </a:tabLst>
            </a:pPr>
            <a:r>
              <a:rPr lang="it-IT" sz="2000" dirty="0" smtClean="0"/>
              <a:t>Caratteristiche del Progetto</a:t>
            </a:r>
          </a:p>
          <a:p>
            <a:pPr algn="just">
              <a:tabLst>
                <a:tab pos="0" algn="l"/>
              </a:tabLst>
            </a:pPr>
            <a:r>
              <a:rPr lang="it-IT" sz="2000" dirty="0"/>
              <a:t>Caratteristiche </a:t>
            </a:r>
            <a:r>
              <a:rPr lang="it-IT" sz="2000" dirty="0" smtClean="0"/>
              <a:t>dell’Organismo di Ricerca (se presente)</a:t>
            </a:r>
            <a:endParaRPr lang="it-IT" sz="2000" dirty="0"/>
          </a:p>
          <a:p>
            <a:pPr algn="just">
              <a:tabLst>
                <a:tab pos="0" algn="l"/>
              </a:tabLst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45129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b="1" dirty="0"/>
              <a:t>	</a:t>
            </a:r>
            <a:r>
              <a:rPr lang="it-IT" sz="2000" i="1" dirty="0" smtClean="0"/>
              <a:t>Costi per il Personale dipendente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12752" t="8729" r="886" b="3823"/>
          <a:stretch/>
        </p:blipFill>
        <p:spPr>
          <a:xfrm>
            <a:off x="457199" y="1338606"/>
            <a:ext cx="8366289" cy="432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18486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b="1" dirty="0"/>
              <a:t>	</a:t>
            </a:r>
            <a:r>
              <a:rPr lang="it-IT" sz="2000" i="1" dirty="0" smtClean="0"/>
              <a:t>Costi per il Personale dipendente</a:t>
            </a:r>
            <a:endParaRPr lang="it-IT" sz="2000" b="1" i="1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i="1" dirty="0" smtClean="0"/>
              <a:t>Ad ogni Fondo Pagina richiamando il codice della voce di Costo (nel Caso precedente AAA_1) sarà possibile inserire i giustificativi della stessa inserendo il file Pdf  corrispondente.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7" name="Immagine 6"/>
          <p:cNvPicPr/>
          <p:nvPr/>
        </p:nvPicPr>
        <p:blipFill rotWithShape="1">
          <a:blip r:embed="rId2"/>
          <a:srcRect l="11580" t="1902" r="2308" b="4935"/>
          <a:stretch/>
        </p:blipFill>
        <p:spPr>
          <a:xfrm>
            <a:off x="537328" y="2630078"/>
            <a:ext cx="8149471" cy="31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i="1" dirty="0" smtClean="0"/>
              <a:t>Allegati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1800" i="1" dirty="0" smtClean="0"/>
              <a:t>Il Richiedente deve sempre ricordarsi inoltre di compilare la sezione allegati </a:t>
            </a:r>
            <a:r>
              <a:rPr lang="it-IT" sz="1800" i="1" u="sng" dirty="0" smtClean="0"/>
              <a:t>prima di finalizzare il Formulario</a:t>
            </a:r>
            <a:r>
              <a:rPr lang="it-IT" sz="1800" i="1" dirty="0" smtClean="0"/>
              <a:t>. 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1800" i="1" dirty="0" smtClean="0"/>
              <a:t>Il processo di finalizzazione è irreversibile e non è più possibile modificare né aggiungere nulla. </a:t>
            </a:r>
          </a:p>
          <a:p>
            <a:pPr marL="0" lvl="0" indent="0" algn="just">
              <a:buNone/>
              <a:tabLst>
                <a:tab pos="0" algn="l"/>
              </a:tabLst>
            </a:pPr>
            <a:r>
              <a:rPr lang="it-IT" sz="1800" b="1" i="1" dirty="0" smtClean="0">
                <a:solidFill>
                  <a:srgbClr val="FF0000"/>
                </a:solidFill>
              </a:rPr>
              <a:t>Il sistema a questo punto non permetterà nessun altra presentazione per lo stesso Richiedente.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6" name="Immagine 5"/>
          <p:cNvPicPr/>
          <p:nvPr/>
        </p:nvPicPr>
        <p:blipFill rotWithShape="1">
          <a:blip r:embed="rId2"/>
          <a:srcRect l="12026" t="5832" b="24876"/>
          <a:stretch/>
        </p:blipFill>
        <p:spPr>
          <a:xfrm>
            <a:off x="457200" y="3135672"/>
            <a:ext cx="8229600" cy="253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2: Il </a:t>
            </a:r>
            <a:r>
              <a:rPr lang="en-US" dirty="0" err="1"/>
              <a:t>caricamento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GeCoWEB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7" cy="4309195"/>
          </a:xfrm>
        </p:spPr>
        <p:txBody>
          <a:bodyPr>
            <a:normAutofit/>
          </a:bodyPr>
          <a:lstStyle/>
          <a:p>
            <a:pPr marL="0" lvl="0" indent="0" algn="just">
              <a:buNone/>
              <a:tabLst>
                <a:tab pos="0" algn="l"/>
              </a:tabLst>
            </a:pPr>
            <a:r>
              <a:rPr lang="it-IT" sz="2000" dirty="0" smtClean="0"/>
              <a:t>Finalizzato il Formulario tramite il </a:t>
            </a:r>
            <a:r>
              <a:rPr lang="it-IT" sz="2000" b="1" dirty="0" smtClean="0"/>
              <a:t>tasto verde stampa </a:t>
            </a:r>
            <a:r>
              <a:rPr lang="it-IT" sz="2000" dirty="0" smtClean="0"/>
              <a:t>si stampano </a:t>
            </a:r>
            <a:r>
              <a:rPr lang="it-IT" sz="2000" b="1" dirty="0" smtClean="0"/>
              <a:t>la Domanda </a:t>
            </a:r>
            <a:r>
              <a:rPr lang="it-IT" sz="2000" dirty="0" smtClean="0"/>
              <a:t>e le </a:t>
            </a:r>
            <a:r>
              <a:rPr lang="it-IT" sz="2000" b="1" dirty="0" smtClean="0"/>
              <a:t>Dichiarazioni </a:t>
            </a:r>
            <a:r>
              <a:rPr lang="it-IT" sz="2000" dirty="0" smtClean="0"/>
              <a:t>che devono essere </a:t>
            </a:r>
            <a:r>
              <a:rPr lang="it-IT" sz="2000" b="1" dirty="0" smtClean="0"/>
              <a:t>firmate digitalmente </a:t>
            </a:r>
            <a:r>
              <a:rPr lang="it-IT" sz="2000" dirty="0" smtClean="0"/>
              <a:t>e inviate a mezzo PEC a Lazio Innova all’indirizzo </a:t>
            </a:r>
            <a:r>
              <a:rPr lang="it-IT" sz="2000" b="1" dirty="0" smtClean="0">
                <a:hlinkClick r:id="rId2"/>
              </a:rPr>
              <a:t>incentivi@pec.lazioinnova.it</a:t>
            </a:r>
            <a:r>
              <a:rPr lang="it-IT" sz="2000" b="1" dirty="0" smtClean="0"/>
              <a:t> 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7" name="Immagin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17005"/>
          <a:stretch/>
        </p:blipFill>
        <p:spPr bwMode="auto">
          <a:xfrm>
            <a:off x="457200" y="2328422"/>
            <a:ext cx="8525750" cy="3338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9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Informazioni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599" cy="4309195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it-IT" sz="2800" dirty="0" smtClean="0"/>
              <a:t>Per richieste di chiarimenti sull’Avviso</a:t>
            </a:r>
          </a:p>
          <a:p>
            <a:pPr marL="0" indent="0" algn="just">
              <a:buNone/>
              <a:tabLst>
                <a:tab pos="0" algn="l"/>
              </a:tabLst>
            </a:pPr>
            <a:endParaRPr lang="it-IT" dirty="0" smtClean="0"/>
          </a:p>
          <a:p>
            <a:pPr marL="0" indent="0" algn="just">
              <a:buNone/>
              <a:tabLst>
                <a:tab pos="0" algn="l"/>
              </a:tabLst>
            </a:pPr>
            <a:r>
              <a:rPr lang="it-IT" dirty="0" smtClean="0"/>
              <a:t>Numero verde   800989796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info@lazioinnova.it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3"/>
              </a:rPr>
              <a:t>infobandiimprese@lazioinnova.it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9209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 La struttura della documentazione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07376" cy="4623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IL DISCIPLINARE</a:t>
            </a:r>
          </a:p>
          <a:p>
            <a:pPr marL="358775" lvl="2" indent="0">
              <a:buNone/>
            </a:pPr>
            <a:r>
              <a:rPr lang="it-IT" dirty="0" smtClean="0"/>
              <a:t>detta le </a:t>
            </a:r>
            <a:r>
              <a:rPr lang="it-IT" sz="3200" b="1" dirty="0" smtClean="0">
                <a:solidFill>
                  <a:srgbClr val="C00000"/>
                </a:solidFill>
              </a:rPr>
              <a:t>regole generali </a:t>
            </a:r>
            <a:r>
              <a:rPr lang="it-IT" dirty="0" smtClean="0"/>
              <a:t>degli Avvisi</a:t>
            </a:r>
          </a:p>
          <a:p>
            <a:pPr marL="358775" lvl="2" indent="0">
              <a:buNone/>
            </a:pPr>
            <a:endParaRPr lang="it-IT" dirty="0" smtClean="0"/>
          </a:p>
          <a:p>
            <a:pPr marL="1158875" lvl="3" indent="-342900"/>
            <a:r>
              <a:rPr lang="it-IT" dirty="0" smtClean="0"/>
              <a:t>Definizioni, intensità di aiuto </a:t>
            </a:r>
          </a:p>
          <a:p>
            <a:pPr marL="1158875" lvl="3" indent="-342900"/>
            <a:r>
              <a:rPr lang="it-IT" dirty="0" smtClean="0"/>
              <a:t>Requisiti di ammissibilità </a:t>
            </a:r>
          </a:p>
          <a:p>
            <a:pPr marL="1158875" lvl="3" indent="-342900"/>
            <a:r>
              <a:rPr lang="it-IT" dirty="0" smtClean="0"/>
              <a:t>Caratteristiche dei progetti agevolabili e spese ammissibili </a:t>
            </a:r>
          </a:p>
          <a:p>
            <a:pPr marL="1158875" lvl="3" indent="-342900"/>
            <a:r>
              <a:rPr lang="it-IT" dirty="0" smtClean="0"/>
              <a:t>Procedure: presentazione domande, valutazione, erogazione </a:t>
            </a:r>
          </a:p>
          <a:p>
            <a:pPr marL="1158875" lvl="3" indent="-342900"/>
            <a:r>
              <a:rPr lang="it-IT" dirty="0" smtClean="0"/>
              <a:t>Obblighi del beneficiario </a:t>
            </a:r>
          </a:p>
          <a:p>
            <a:pPr marL="1158875" lvl="3" indent="-342900"/>
            <a:r>
              <a:rPr lang="it-IT" dirty="0" smtClean="0"/>
              <a:t>Disciplina delle variazioni e delle revoche </a:t>
            </a:r>
          </a:p>
          <a:p>
            <a:pPr marL="1158875" lvl="3" indent="-342900"/>
            <a:r>
              <a:rPr lang="it-IT" dirty="0" smtClean="0"/>
              <a:t>Diritti del beneficiario</a:t>
            </a:r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158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 La struttura della documentazione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514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GLI ALLEGATI AL DISCIPLINARE</a:t>
            </a:r>
          </a:p>
          <a:p>
            <a:pPr marL="358775" lvl="2" indent="0">
              <a:buNone/>
            </a:pPr>
            <a:r>
              <a:rPr lang="it-IT" dirty="0" smtClean="0"/>
              <a:t>Raccolgono la </a:t>
            </a:r>
            <a:r>
              <a:rPr lang="it-IT" sz="3200" b="1" dirty="0" smtClean="0">
                <a:solidFill>
                  <a:srgbClr val="C00000"/>
                </a:solidFill>
              </a:rPr>
              <a:t>modulistica</a:t>
            </a:r>
            <a:r>
              <a:rPr lang="it-IT" sz="3200" dirty="0" smtClean="0"/>
              <a:t> </a:t>
            </a:r>
            <a:r>
              <a:rPr lang="it-IT" dirty="0" smtClean="0"/>
              <a:t>per la presentazione delle domande</a:t>
            </a:r>
          </a:p>
          <a:p>
            <a:pPr marL="358775" lvl="2" indent="0">
              <a:buNone/>
            </a:pPr>
            <a:r>
              <a:rPr lang="it-IT" dirty="0" smtClean="0"/>
              <a:t>Forniscono una </a:t>
            </a:r>
            <a:r>
              <a:rPr lang="it-IT" sz="3200" b="1" dirty="0" smtClean="0">
                <a:solidFill>
                  <a:srgbClr val="C00000"/>
                </a:solidFill>
              </a:rPr>
              <a:t>guida alla predisposizione </a:t>
            </a:r>
            <a:r>
              <a:rPr lang="it-IT" dirty="0" smtClean="0"/>
              <a:t>e all’invio della documentazione, distinguendo in: </a:t>
            </a:r>
          </a:p>
          <a:p>
            <a:pPr marL="631825" lvl="2"/>
            <a:r>
              <a:rPr lang="it-IT" dirty="0" smtClean="0"/>
              <a:t>Documentazione che compone il Dossier di Richiesta</a:t>
            </a:r>
          </a:p>
          <a:p>
            <a:pPr marL="631825" lvl="2"/>
            <a:r>
              <a:rPr lang="it-IT" dirty="0" smtClean="0"/>
              <a:t>Documentazione da allegare al Formulario</a:t>
            </a:r>
          </a:p>
          <a:p>
            <a:pPr marL="631825" lvl="2"/>
            <a:r>
              <a:rPr lang="it-IT" dirty="0" smtClean="0"/>
              <a:t>Documentazione da allegare alla PEC di invio del Dossier di Richiesta</a:t>
            </a:r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737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1. La struttura della documentazione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0546"/>
            <a:ext cx="8229600" cy="514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L’ AVVISO</a:t>
            </a:r>
          </a:p>
          <a:p>
            <a:pPr marL="701675" lvl="2" indent="-342900"/>
            <a:r>
              <a:rPr lang="it-IT" dirty="0" smtClean="0"/>
              <a:t>Definisce gli specifici obiettivi ed </a:t>
            </a:r>
            <a:r>
              <a:rPr lang="it-IT" sz="3200" b="1" dirty="0" smtClean="0">
                <a:solidFill>
                  <a:srgbClr val="C00000"/>
                </a:solidFill>
              </a:rPr>
              <a:t>ambiti di intervento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701675" lvl="2" indent="-342900"/>
            <a:r>
              <a:rPr lang="it-IT" dirty="0" smtClean="0"/>
              <a:t>Determina le </a:t>
            </a:r>
            <a:r>
              <a:rPr lang="it-IT" sz="3200" b="1" dirty="0" smtClean="0">
                <a:solidFill>
                  <a:srgbClr val="C00000"/>
                </a:solidFill>
              </a:rPr>
              <a:t>risorse finanziarie </a:t>
            </a:r>
            <a:endParaRPr lang="it-IT" b="1" dirty="0" smtClean="0">
              <a:solidFill>
                <a:srgbClr val="C00000"/>
              </a:solidFill>
            </a:endParaRPr>
          </a:p>
          <a:p>
            <a:pPr marL="701675" lvl="2" indent="-342900"/>
            <a:r>
              <a:rPr lang="it-IT" dirty="0" smtClean="0"/>
              <a:t>Individua – nell’ambito delle possibilità consentite in base al Disciplinare – le componenti che possono formare i progetti imprenditoriali ammissibili, distinguendo fra progetti semplici e progetti integrati</a:t>
            </a:r>
          </a:p>
          <a:p>
            <a:pPr marL="701675" lvl="2" indent="-342900"/>
            <a:r>
              <a:rPr lang="it-IT" dirty="0" smtClean="0"/>
              <a:t>Indica le </a:t>
            </a:r>
            <a:r>
              <a:rPr lang="it-IT" sz="3200" b="1" dirty="0" smtClean="0">
                <a:solidFill>
                  <a:srgbClr val="C00000"/>
                </a:solidFill>
              </a:rPr>
              <a:t>date</a:t>
            </a:r>
            <a:r>
              <a:rPr lang="it-IT" sz="3200" dirty="0" smtClean="0"/>
              <a:t> </a:t>
            </a:r>
            <a:r>
              <a:rPr lang="it-IT" dirty="0" smtClean="0"/>
              <a:t>per la presentazione delle domande</a:t>
            </a:r>
          </a:p>
          <a:p>
            <a:pPr marL="701675" lvl="2" indent="-342900"/>
            <a:r>
              <a:rPr lang="it-IT" dirty="0" smtClean="0"/>
              <a:t>Definisce i criteri di valutazione dei progetti</a:t>
            </a:r>
          </a:p>
          <a:p>
            <a:pPr marL="358775" lvl="2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920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La </a:t>
            </a:r>
            <a:r>
              <a:rPr lang="en-US" dirty="0" err="1" smtClean="0"/>
              <a:t>struttura</a:t>
            </a:r>
            <a:r>
              <a:rPr lang="en-US" dirty="0" smtClean="0"/>
              <a:t> della </a:t>
            </a:r>
            <a:r>
              <a:rPr lang="en-US" dirty="0" err="1" smtClean="0"/>
              <a:t>documentazione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6"/>
            <a:ext cx="8229600" cy="5145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GLI ALLEGATI ALL’ AVVISO</a:t>
            </a:r>
          </a:p>
          <a:p>
            <a:pPr marL="358775" lvl="2" indent="0">
              <a:buNone/>
            </a:pPr>
            <a:r>
              <a:rPr lang="it-IT" dirty="0" smtClean="0"/>
              <a:t>Raccolgono la </a:t>
            </a:r>
            <a:r>
              <a:rPr lang="it-IT" sz="3200" b="1" dirty="0" smtClean="0">
                <a:solidFill>
                  <a:srgbClr val="C00000"/>
                </a:solidFill>
              </a:rPr>
              <a:t>modulistica specifica </a:t>
            </a:r>
            <a:r>
              <a:rPr lang="it-IT" dirty="0" smtClean="0"/>
              <a:t>dell’Avviso </a:t>
            </a:r>
          </a:p>
          <a:p>
            <a:pPr marL="358775" lvl="2" indent="0">
              <a:buNone/>
            </a:pPr>
            <a:r>
              <a:rPr lang="it-IT" dirty="0" smtClean="0"/>
              <a:t>Forniscono una </a:t>
            </a:r>
            <a:r>
              <a:rPr lang="it-IT" sz="3200" b="1" dirty="0" smtClean="0">
                <a:solidFill>
                  <a:srgbClr val="C00000"/>
                </a:solidFill>
              </a:rPr>
              <a:t>guida alla compilazione del Formulario </a:t>
            </a:r>
            <a:r>
              <a:rPr lang="it-IT" dirty="0" smtClean="0"/>
              <a:t>on line mediante il sistema GeCoWEB </a:t>
            </a:r>
          </a:p>
          <a:p>
            <a:pPr marL="1158875" lvl="3" indent="-342900"/>
            <a:r>
              <a:rPr lang="it-IT" sz="2100" dirty="0"/>
              <a:t>Registrazione/accreditamento al sistema GeCoWEB</a:t>
            </a:r>
          </a:p>
          <a:p>
            <a:pPr marL="1158875" lvl="3" indent="-342900"/>
            <a:r>
              <a:rPr lang="it-IT" sz="2100" dirty="0" smtClean="0"/>
              <a:t>Accesso al Formulario</a:t>
            </a:r>
          </a:p>
          <a:p>
            <a:pPr marL="1158875" lvl="3" indent="-342900"/>
            <a:r>
              <a:rPr lang="it-IT" sz="2100" dirty="0" smtClean="0"/>
              <a:t>Inserimento informazioni sul soggetto </a:t>
            </a:r>
            <a:r>
              <a:rPr lang="it-IT" sz="2100" dirty="0"/>
              <a:t>richiedente</a:t>
            </a:r>
          </a:p>
          <a:p>
            <a:pPr marL="1158875" lvl="3" indent="-342900"/>
            <a:r>
              <a:rPr lang="it-IT" sz="2100" dirty="0"/>
              <a:t>Descrizione del progetto </a:t>
            </a:r>
            <a:r>
              <a:rPr lang="it-IT" sz="2100" dirty="0" smtClean="0"/>
              <a:t>imprenditoriale</a:t>
            </a:r>
            <a:endParaRPr lang="it-IT" sz="2100" dirty="0"/>
          </a:p>
          <a:p>
            <a:pPr marL="1158875" lvl="3" indent="-342900"/>
            <a:r>
              <a:rPr lang="it-IT" sz="2100" dirty="0" smtClean="0"/>
              <a:t>Inserimento informazioni Spese </a:t>
            </a:r>
            <a:r>
              <a:rPr lang="it-IT" sz="2100" dirty="0"/>
              <a:t>ammissibili</a:t>
            </a:r>
          </a:p>
          <a:p>
            <a:pPr marL="1158875" lvl="3" indent="-342900"/>
            <a:r>
              <a:rPr lang="it-IT" sz="2100" dirty="0" smtClean="0"/>
              <a:t>Caricamento Allegati e Finalizzazione </a:t>
            </a:r>
            <a:r>
              <a:rPr lang="it-IT" sz="2100" dirty="0"/>
              <a:t>del Formulario</a:t>
            </a:r>
          </a:p>
          <a:p>
            <a:pPr marL="358775" lvl="2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892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2. I </a:t>
            </a:r>
            <a:r>
              <a:rPr lang="en-US" dirty="0" err="1">
                <a:solidFill>
                  <a:srgbClr val="FF0000"/>
                </a:solidFill>
              </a:rPr>
              <a:t>Progetti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Imprenditoriali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1076"/>
            <a:ext cx="8360875" cy="38806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it-IT" sz="2000" dirty="0"/>
              <a:t>I Progetti Imprenditoriali devono essere </a:t>
            </a:r>
            <a:r>
              <a:rPr lang="it-IT" sz="2400" b="1" dirty="0">
                <a:solidFill>
                  <a:srgbClr val="C00000"/>
                </a:solidFill>
              </a:rPr>
              <a:t>organici e funzionali </a:t>
            </a:r>
            <a:endParaRPr lang="it-IT" sz="2000" b="1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it-IT" sz="2000" dirty="0" smtClean="0"/>
              <a:t>A </a:t>
            </a:r>
            <a:r>
              <a:rPr lang="it-IT" sz="2000" dirty="0"/>
              <a:t>tal fine i Richiedenti dovranno: </a:t>
            </a:r>
          </a:p>
          <a:p>
            <a:pPr lvl="1"/>
            <a:r>
              <a:rPr lang="it-IT" sz="2000" dirty="0"/>
              <a:t>presentare la propria Strategia Competitiva mettendo in evidenza </a:t>
            </a:r>
            <a:r>
              <a:rPr lang="it-IT" sz="2000" dirty="0" smtClean="0"/>
              <a:t>la </a:t>
            </a:r>
            <a:r>
              <a:rPr lang="it-IT" sz="2000" dirty="0"/>
              <a:t>coerenza con gli obiettivi e gli ambiti di intervento </a:t>
            </a:r>
            <a:r>
              <a:rPr lang="it-IT" sz="2000" dirty="0" smtClean="0"/>
              <a:t>dell’Avviso;</a:t>
            </a:r>
            <a:endParaRPr lang="it-IT" sz="2000" dirty="0"/>
          </a:p>
          <a:p>
            <a:pPr lvl="1"/>
            <a:r>
              <a:rPr lang="it-IT" sz="2000" dirty="0"/>
              <a:t>articolare i Piani di Investimento e </a:t>
            </a:r>
            <a:r>
              <a:rPr lang="it-IT" sz="2000" dirty="0" smtClean="0"/>
              <a:t>le Attività </a:t>
            </a:r>
            <a:r>
              <a:rPr lang="it-IT" sz="2000" dirty="0"/>
              <a:t>su cui è richiesta la Sovvenzione in coerenza con detta Strategia </a:t>
            </a:r>
            <a:r>
              <a:rPr lang="it-IT" sz="2000" dirty="0" smtClean="0"/>
              <a:t>Competitiva. </a:t>
            </a:r>
            <a:endParaRPr lang="it-IT" sz="2000" dirty="0"/>
          </a:p>
          <a:p>
            <a:pPr marL="0" indent="0">
              <a:buNone/>
            </a:pPr>
            <a:r>
              <a:rPr lang="it-IT" sz="2000" dirty="0"/>
              <a:t>I Progetti Imprenditoriali possono essere formati da una o più componenti, secondo le regole stabilite nei singoli avvisi</a:t>
            </a:r>
          </a:p>
          <a:p>
            <a:pPr marL="0" indent="0">
              <a:buNone/>
            </a:pPr>
            <a:r>
              <a:rPr lang="it-IT" sz="2000" dirty="0"/>
              <a:t>Ad </a:t>
            </a:r>
            <a:r>
              <a:rPr lang="it-IT" sz="2400" b="1" dirty="0">
                <a:solidFill>
                  <a:srgbClr val="C00000"/>
                </a:solidFill>
              </a:rPr>
              <a:t>ogni componente </a:t>
            </a:r>
            <a:r>
              <a:rPr lang="it-IT" sz="2000" dirty="0"/>
              <a:t>corrispondono specifiche norme di riferimento (Regimi di Aiuto), </a:t>
            </a:r>
            <a:r>
              <a:rPr lang="it-IT" sz="2400" b="1" dirty="0">
                <a:solidFill>
                  <a:srgbClr val="C00000"/>
                </a:solidFill>
              </a:rPr>
              <a:t>intensità di aiuto e spese ammissibili</a:t>
            </a:r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Fra </a:t>
            </a:r>
            <a:r>
              <a:rPr lang="it-IT" sz="2000" dirty="0"/>
              <a:t>le componenti previste dal Disciplinare, per l’Avviso Mobilità sono state selezionate: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30405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I </a:t>
            </a:r>
            <a:r>
              <a:rPr lang="en-US" dirty="0" err="1"/>
              <a:t>Progetti</a:t>
            </a:r>
            <a:r>
              <a:rPr lang="en-US" dirty="0"/>
              <a:t> </a:t>
            </a:r>
            <a:r>
              <a:rPr lang="en-US" dirty="0" err="1"/>
              <a:t>Imprenditoriali</a:t>
            </a:r>
            <a:endParaRPr lang="en-US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81123"/>
              </p:ext>
            </p:extLst>
          </p:nvPr>
        </p:nvGraphicFramePr>
        <p:xfrm>
          <a:off x="334651" y="265205"/>
          <a:ext cx="8474697" cy="5456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761"/>
                <a:gridCol w="7960936"/>
              </a:tblGrid>
              <a:tr h="45111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dirty="0">
                          <a:effectLst/>
                        </a:rPr>
                        <a:t>Piani di Investimento o Attività che </a:t>
                      </a:r>
                      <a:r>
                        <a:rPr lang="it-IT" sz="1600" u="none" strike="noStrike" dirty="0" smtClean="0">
                          <a:effectLst/>
                        </a:rPr>
                        <a:t>possono comporre </a:t>
                      </a:r>
                      <a:r>
                        <a:rPr lang="it-IT" sz="1600" u="none" strike="noStrike" dirty="0">
                          <a:effectLst/>
                        </a:rPr>
                        <a:t>il Progetto Imprenditoriale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Attività RSI – Progetti RSI (Ricerca industriale)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Attività RSI – Progetti RSI (Sviluppo sperimentale)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B 1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Attività RSI - Progetti RSI (Ricerca Industriale) in Effettiva Collaborazione fra imprese o fra un’impresa e un </a:t>
                      </a:r>
                      <a:r>
                        <a:rPr lang="it-IT" sz="1600" u="none" strike="noStrike" dirty="0" err="1">
                          <a:effectLst/>
                        </a:rPr>
                        <a:t>OdR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5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B 2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Attività RSI - Progetti RSI (Sviluppo Sperimentale) in Effettiva Collaborazione fra imprese o fra un’impresa e un </a:t>
                      </a:r>
                      <a:r>
                        <a:rPr lang="it-IT" sz="1600" u="none" strike="noStrike" dirty="0" err="1">
                          <a:effectLst/>
                        </a:rPr>
                        <a:t>OdR</a:t>
                      </a:r>
                      <a:r>
                        <a:rPr lang="it-IT" sz="1600" u="none" strike="noStrike" dirty="0">
                          <a:effectLst/>
                        </a:rPr>
                        <a:t>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C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Attività RSI – Innovazione PMI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D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Attività RSI – Innovazione processi ed organizzazione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F 1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Piani di Investimento Materiali ed Immateriali 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F 2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Piani di Investimento Materiali ed Immateriali (Investimento Iniziale) – Zone Assistite 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F 3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Piani di Investimento Materiali ed Immateriali – in “de minimis”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G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Attività per l’Internazionalizzazione (partecipazione a fiere)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Attività per la Digitalizzazione (servizi di consulenza)</a:t>
                      </a:r>
                      <a:endParaRPr lang="it-IT" sz="1600" b="0" i="0" u="none" strike="noStrike" dirty="0">
                        <a:solidFill>
                          <a:srgbClr val="FF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>
                          <a:effectLst/>
                        </a:rPr>
                        <a:t>I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Investimenti in Efficienza Energetica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34620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K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u="none" strike="noStrike" dirty="0">
                          <a:effectLst/>
                        </a:rPr>
                        <a:t>Spese per Servizi di Consulenza alle PMI Strumentali alla realizzazione del Progetto Imprenditoriale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664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2475</Words>
  <Application>Microsoft Office PowerPoint</Application>
  <PresentationFormat>Presentazione su schermo (4:3)</PresentationFormat>
  <Paragraphs>419</Paragraphs>
  <Slides>39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Gill Sans MT</vt:lpstr>
      <vt:lpstr>Wingdings</vt:lpstr>
      <vt:lpstr>Office Theme</vt:lpstr>
      <vt:lpstr>1_Office Theme</vt:lpstr>
      <vt:lpstr>Presentazione standard di PowerPoint</vt:lpstr>
      <vt:lpstr>sommario</vt:lpstr>
      <vt:lpstr>1. La struttura della documentazione</vt:lpstr>
      <vt:lpstr>1. La struttura della documentazione</vt:lpstr>
      <vt:lpstr>1. La struttura della documentazione</vt:lpstr>
      <vt:lpstr>1. La struttura della documentazione</vt:lpstr>
      <vt:lpstr>1. La struttura della documentazione</vt:lpstr>
      <vt:lpstr>2. I Progetti Imprenditoriali</vt:lpstr>
      <vt:lpstr>2. I Progetti Imprenditoriali</vt:lpstr>
      <vt:lpstr>2. I Progetti Imprenditoriali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3. Progetti Semplici / Progetti Integrati</vt:lpstr>
      <vt:lpstr>4. Modalità di presentazione della domanda</vt:lpstr>
      <vt:lpstr>FOCUS 1: Le spese ammissibili</vt:lpstr>
      <vt:lpstr>FOCUS 1: Le spese ammissibili</vt:lpstr>
      <vt:lpstr>FOCUS 1: Le spese ammissibili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FOCUS 2: Il caricamento su GeCoWEB</vt:lpstr>
      <vt:lpstr>Informazioni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 -</dc:creator>
  <cp:lastModifiedBy>Raffaella Maggi</cp:lastModifiedBy>
  <cp:revision>5</cp:revision>
  <dcterms:created xsi:type="dcterms:W3CDTF">2016-09-21T14:19:32Z</dcterms:created>
  <dcterms:modified xsi:type="dcterms:W3CDTF">2016-09-22T06:58:25Z</dcterms:modified>
</cp:coreProperties>
</file>