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</p:sldMasterIdLst>
  <p:notesMasterIdLst>
    <p:notesMasterId r:id="rId11"/>
  </p:notesMasterIdLst>
  <p:handoutMasterIdLst>
    <p:handoutMasterId r:id="rId12"/>
  </p:handoutMasterIdLst>
  <p:sldIdLst>
    <p:sldId id="343" r:id="rId3"/>
    <p:sldId id="491" r:id="rId4"/>
    <p:sldId id="488" r:id="rId5"/>
    <p:sldId id="540" r:id="rId6"/>
    <p:sldId id="536" r:id="rId7"/>
    <p:sldId id="531" r:id="rId8"/>
    <p:sldId id="490" r:id="rId9"/>
    <p:sldId id="538" r:id="rId10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494"/>
    <a:srgbClr val="FFCC00"/>
    <a:srgbClr val="3166CF"/>
    <a:srgbClr val="16349F"/>
    <a:srgbClr val="004494"/>
    <a:srgbClr val="2D5EC1"/>
    <a:srgbClr val="3399FF"/>
    <a:srgbClr val="33CC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0840" autoAdjust="0"/>
  </p:normalViewPr>
  <p:slideViewPr>
    <p:cSldViewPr>
      <p:cViewPr>
        <p:scale>
          <a:sx n="71" d="100"/>
          <a:sy n="71" d="100"/>
        </p:scale>
        <p:origin x="-780" y="-18"/>
      </p:cViewPr>
      <p:guideLst>
        <p:guide orient="horz" pos="1979"/>
        <p:guide orient="horz" pos="1162"/>
        <p:guide orient="horz" pos="3793"/>
        <p:guide orient="horz" pos="346"/>
        <p:guide orient="horz" pos="1071"/>
        <p:guide orient="horz" pos="2976"/>
        <p:guide orient="horz" pos="572"/>
        <p:guide orient="horz" pos="799"/>
        <p:guide pos="2880"/>
        <p:guide pos="340"/>
        <p:guide pos="5556"/>
        <p:guide pos="464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04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88814-7780-4F43-9E79-C29EAE0CDC1A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DA30217F-6A5A-4DFF-87FB-B03A91A765C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050" b="1" dirty="0" smtClean="0">
              <a:solidFill>
                <a:schemeClr val="bg1"/>
              </a:solidFill>
            </a:rPr>
            <a:t>R&amp;D</a:t>
          </a:r>
          <a:endParaRPr lang="en-GB" sz="800" b="1" dirty="0">
            <a:solidFill>
              <a:schemeClr val="bg1"/>
            </a:solidFill>
          </a:endParaRPr>
        </a:p>
      </dgm:t>
    </dgm:pt>
    <dgm:pt modelId="{2513AD95-EBED-4A91-AF26-16226BE5FF0B}" type="parTrans" cxnId="{B3A6AD08-F494-438D-B272-E03B180B1ECD}">
      <dgm:prSet/>
      <dgm:spPr/>
      <dgm:t>
        <a:bodyPr/>
        <a:lstStyle/>
        <a:p>
          <a:endParaRPr lang="en-GB"/>
        </a:p>
      </dgm:t>
    </dgm:pt>
    <dgm:pt modelId="{3A07C1AC-6951-4016-B1D4-77CF01E1D710}" type="sibTrans" cxnId="{B3A6AD08-F494-438D-B272-E03B180B1EC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05348F31-1EA1-47E3-8B79-EE250EEABEC2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sz="800" b="1" dirty="0" smtClean="0">
              <a:solidFill>
                <a:schemeClr val="bg1"/>
              </a:solidFill>
            </a:rPr>
            <a:t>Marketing</a:t>
          </a:r>
          <a:endParaRPr lang="en-GB" sz="800" b="1" dirty="0">
            <a:solidFill>
              <a:schemeClr val="bg1"/>
            </a:solidFill>
          </a:endParaRPr>
        </a:p>
      </dgm:t>
    </dgm:pt>
    <dgm:pt modelId="{E8219603-CFBB-45D6-9A3D-4A9D5EA120EA}" type="parTrans" cxnId="{88A6CBCA-C8D3-4EB7-A10C-02C7BE86F143}">
      <dgm:prSet/>
      <dgm:spPr/>
      <dgm:t>
        <a:bodyPr/>
        <a:lstStyle/>
        <a:p>
          <a:endParaRPr lang="en-GB"/>
        </a:p>
      </dgm:t>
    </dgm:pt>
    <dgm:pt modelId="{B423CF54-4560-40D6-9E7D-9415EB3BFBA1}" type="sibTrans" cxnId="{88A6CBCA-C8D3-4EB7-A10C-02C7BE86F14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09F11BFE-D57D-4BFF-BE4E-4A473251D5F8}">
      <dgm:prSet phldrT="[Text]"/>
      <dgm:spPr>
        <a:solidFill>
          <a:srgbClr val="004494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New Value Chain</a:t>
          </a:r>
          <a:endParaRPr lang="en-GB" b="1" dirty="0">
            <a:solidFill>
              <a:schemeClr val="bg1"/>
            </a:solidFill>
          </a:endParaRPr>
        </a:p>
      </dgm:t>
    </dgm:pt>
    <dgm:pt modelId="{B64A371D-5823-4F98-BE78-080F687022A7}" type="parTrans" cxnId="{E63D4DE1-A252-4A91-97A2-2F262073D04F}">
      <dgm:prSet/>
      <dgm:spPr/>
      <dgm:t>
        <a:bodyPr/>
        <a:lstStyle/>
        <a:p>
          <a:endParaRPr lang="en-GB"/>
        </a:p>
      </dgm:t>
    </dgm:pt>
    <dgm:pt modelId="{70CD0B86-1724-414F-83B6-7659167D7EBE}" type="sibTrans" cxnId="{E63D4DE1-A252-4A91-97A2-2F262073D04F}">
      <dgm:prSet/>
      <dgm:spPr/>
      <dgm:t>
        <a:bodyPr/>
        <a:lstStyle/>
        <a:p>
          <a:endParaRPr lang="en-GB"/>
        </a:p>
      </dgm:t>
    </dgm:pt>
    <dgm:pt modelId="{8BD295B5-EA82-41D5-8917-A6FB4EC5D471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sz="700" b="1" dirty="0" smtClean="0">
              <a:solidFill>
                <a:schemeClr val="bg1"/>
              </a:solidFill>
            </a:rPr>
            <a:t>Design</a:t>
          </a:r>
          <a:endParaRPr lang="en-GB" sz="700" b="1" dirty="0">
            <a:solidFill>
              <a:schemeClr val="bg1"/>
            </a:solidFill>
          </a:endParaRPr>
        </a:p>
      </dgm:t>
    </dgm:pt>
    <dgm:pt modelId="{5FBE7F17-F652-4784-8108-C0E964B61EBF}" type="parTrans" cxnId="{BC676FAD-2B72-4897-82BB-64D540BBE8E7}">
      <dgm:prSet/>
      <dgm:spPr/>
      <dgm:t>
        <a:bodyPr/>
        <a:lstStyle/>
        <a:p>
          <a:endParaRPr lang="en-GB"/>
        </a:p>
      </dgm:t>
    </dgm:pt>
    <dgm:pt modelId="{98D78DAD-A7B8-425D-8079-FE3B9FB12C30}" type="sibTrans" cxnId="{BC676FAD-2B72-4897-82BB-64D540BBE8E7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742C9480-1196-4B1D-94F2-FA034E365B9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sz="700" b="1" dirty="0" smtClean="0">
              <a:solidFill>
                <a:schemeClr val="bg1"/>
              </a:solidFill>
            </a:rPr>
            <a:t>Production</a:t>
          </a:r>
          <a:endParaRPr lang="en-GB" sz="700" b="1" dirty="0">
            <a:solidFill>
              <a:schemeClr val="bg1"/>
            </a:solidFill>
          </a:endParaRPr>
        </a:p>
      </dgm:t>
    </dgm:pt>
    <dgm:pt modelId="{E9FA90F1-BE67-42BF-9B17-A313791E5B79}" type="parTrans" cxnId="{959782CA-F08E-4E4D-8709-648DACAE3E9B}">
      <dgm:prSet/>
      <dgm:spPr/>
      <dgm:t>
        <a:bodyPr/>
        <a:lstStyle/>
        <a:p>
          <a:endParaRPr lang="en-GB"/>
        </a:p>
      </dgm:t>
    </dgm:pt>
    <dgm:pt modelId="{2D8E8C0D-8203-4B2F-938C-D03169B0FEBB}" type="sibTrans" cxnId="{959782CA-F08E-4E4D-8709-648DACAE3E9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41658882-A619-4570-AD0A-18367B93B50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sz="700" b="1" dirty="0" smtClean="0">
              <a:solidFill>
                <a:schemeClr val="bg1"/>
              </a:solidFill>
            </a:rPr>
            <a:t>Logistics</a:t>
          </a:r>
          <a:endParaRPr lang="en-GB" sz="700" b="1" dirty="0">
            <a:solidFill>
              <a:schemeClr val="bg1"/>
            </a:solidFill>
          </a:endParaRPr>
        </a:p>
      </dgm:t>
    </dgm:pt>
    <dgm:pt modelId="{F3531ACD-74AB-4868-A7AA-A052E8DF4050}" type="parTrans" cxnId="{98766D6E-783A-4BCA-A082-C091392AE868}">
      <dgm:prSet/>
      <dgm:spPr/>
      <dgm:t>
        <a:bodyPr/>
        <a:lstStyle/>
        <a:p>
          <a:endParaRPr lang="en-GB"/>
        </a:p>
      </dgm:t>
    </dgm:pt>
    <dgm:pt modelId="{984F65F8-CD02-4205-BF28-D2A17765B9DF}" type="sibTrans" cxnId="{98766D6E-783A-4BCA-A082-C091392AE86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E071FD20-38A2-4054-A497-9093DDA9DF7E}" type="pres">
      <dgm:prSet presAssocID="{B1E88814-7780-4F43-9E79-C29EAE0CDC1A}" presName="linearFlow" presStyleCnt="0">
        <dgm:presLayoutVars>
          <dgm:dir/>
          <dgm:resizeHandles val="exact"/>
        </dgm:presLayoutVars>
      </dgm:prSet>
      <dgm:spPr/>
    </dgm:pt>
    <dgm:pt modelId="{C05C3A9E-905D-4895-8C3B-6843D0BCE256}" type="pres">
      <dgm:prSet presAssocID="{DA30217F-6A5A-4DFF-87FB-B03A91A765C6}" presName="node" presStyleLbl="node1" presStyleIdx="0" presStyleCnt="6" custScaleX="180808" custScaleY="11106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6C0AFF35-226F-4E9B-9624-073DF213466E}" type="pres">
      <dgm:prSet presAssocID="{3A07C1AC-6951-4016-B1D4-77CF01E1D710}" presName="spacerL" presStyleCnt="0"/>
      <dgm:spPr/>
    </dgm:pt>
    <dgm:pt modelId="{8EB50FBA-D51C-43D7-B103-2B49E1CD520D}" type="pres">
      <dgm:prSet presAssocID="{3A07C1AC-6951-4016-B1D4-77CF01E1D71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FB84005-8DF9-47C8-82CB-E624FFB3BEBB}" type="pres">
      <dgm:prSet presAssocID="{3A07C1AC-6951-4016-B1D4-77CF01E1D710}" presName="spacerR" presStyleCnt="0"/>
      <dgm:spPr/>
    </dgm:pt>
    <dgm:pt modelId="{5DEB3692-A03F-4FF3-AA3D-87154C2CA685}" type="pres">
      <dgm:prSet presAssocID="{8BD295B5-EA82-41D5-8917-A6FB4EC5D471}" presName="node" presStyleLbl="node1" presStyleIdx="1" presStyleCnt="6" custScaleX="159156" custScaleY="64609">
        <dgm:presLayoutVars>
          <dgm:bulletEnabled val="1"/>
        </dgm:presLayoutVars>
      </dgm:prSet>
      <dgm:spPr>
        <a:prstGeom prst="verticalScroll">
          <a:avLst/>
        </a:prstGeom>
      </dgm:spPr>
      <dgm:t>
        <a:bodyPr/>
        <a:lstStyle/>
        <a:p>
          <a:endParaRPr lang="en-GB"/>
        </a:p>
      </dgm:t>
    </dgm:pt>
    <dgm:pt modelId="{85B16483-FD6A-4EC3-9DBE-6A38AF04E9A5}" type="pres">
      <dgm:prSet presAssocID="{98D78DAD-A7B8-425D-8079-FE3B9FB12C30}" presName="spacerL" presStyleCnt="0"/>
      <dgm:spPr/>
    </dgm:pt>
    <dgm:pt modelId="{00AC1208-7F0D-4F74-8E46-6F799EAD0B1A}" type="pres">
      <dgm:prSet presAssocID="{98D78DAD-A7B8-425D-8079-FE3B9FB12C3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B5563A4-0335-40E0-8090-008790563D7E}" type="pres">
      <dgm:prSet presAssocID="{98D78DAD-A7B8-425D-8079-FE3B9FB12C30}" presName="spacerR" presStyleCnt="0"/>
      <dgm:spPr/>
    </dgm:pt>
    <dgm:pt modelId="{9D3177F8-E340-4340-9164-1D71D51A4970}" type="pres">
      <dgm:prSet presAssocID="{742C9480-1196-4B1D-94F2-FA034E365B98}" presName="node" presStyleLbl="node1" presStyleIdx="2" presStyleCnt="6" custScaleX="179231" custScaleY="71716">
        <dgm:presLayoutVars>
          <dgm:bulletEnabled val="1"/>
        </dgm:presLayoutVars>
      </dgm:prSet>
      <dgm:spPr>
        <a:prstGeom prst="diamond">
          <a:avLst/>
        </a:prstGeom>
      </dgm:spPr>
      <dgm:t>
        <a:bodyPr/>
        <a:lstStyle/>
        <a:p>
          <a:endParaRPr lang="en-GB"/>
        </a:p>
      </dgm:t>
    </dgm:pt>
    <dgm:pt modelId="{C99AD442-EC95-433E-8D0A-071425CBBE81}" type="pres">
      <dgm:prSet presAssocID="{2D8E8C0D-8203-4B2F-938C-D03169B0FEBB}" presName="spacerL" presStyleCnt="0"/>
      <dgm:spPr/>
    </dgm:pt>
    <dgm:pt modelId="{94A85E35-066E-46EB-8917-9F9CB4402BA5}" type="pres">
      <dgm:prSet presAssocID="{2D8E8C0D-8203-4B2F-938C-D03169B0FEB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29FA54C-35AF-4ED6-BC8E-E52C9BAE5988}" type="pres">
      <dgm:prSet presAssocID="{2D8E8C0D-8203-4B2F-938C-D03169B0FEBB}" presName="spacerR" presStyleCnt="0"/>
      <dgm:spPr/>
    </dgm:pt>
    <dgm:pt modelId="{80A4D504-BFB3-441B-B155-88175717F954}" type="pres">
      <dgm:prSet presAssocID="{41658882-A619-4570-AD0A-18367B93B508}" presName="node" presStyleLbl="node1" presStyleIdx="3" presStyleCnt="6" custScaleX="159156" custScaleY="45371" custLinFactNeighborY="1543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GB"/>
        </a:p>
      </dgm:t>
    </dgm:pt>
    <dgm:pt modelId="{577D1980-CDA9-433E-829F-87B23340C08B}" type="pres">
      <dgm:prSet presAssocID="{984F65F8-CD02-4205-BF28-D2A17765B9DF}" presName="spacerL" presStyleCnt="0"/>
      <dgm:spPr/>
    </dgm:pt>
    <dgm:pt modelId="{447BEC90-1F29-4296-8AB0-CA4E779045D0}" type="pres">
      <dgm:prSet presAssocID="{984F65F8-CD02-4205-BF28-D2A17765B9D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1C75F42-4E89-47A7-A3BD-DCF85AE2C89F}" type="pres">
      <dgm:prSet presAssocID="{984F65F8-CD02-4205-BF28-D2A17765B9DF}" presName="spacerR" presStyleCnt="0"/>
      <dgm:spPr/>
    </dgm:pt>
    <dgm:pt modelId="{098B7FF7-487F-471D-A7CF-52EE78ABCF11}" type="pres">
      <dgm:prSet presAssocID="{05348F31-1EA1-47E3-8B79-EE250EEABEC2}" presName="node" presStyleLbl="node1" presStyleIdx="4" presStyleCnt="6" custScaleX="159156" custScaleY="48457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GB"/>
        </a:p>
      </dgm:t>
    </dgm:pt>
    <dgm:pt modelId="{C3750E26-B078-4935-B79E-8352860F0E17}" type="pres">
      <dgm:prSet presAssocID="{B423CF54-4560-40D6-9E7D-9415EB3BFBA1}" presName="spacerL" presStyleCnt="0"/>
      <dgm:spPr/>
    </dgm:pt>
    <dgm:pt modelId="{2DC42C9C-BB11-4BAA-AC07-8D172209A2FE}" type="pres">
      <dgm:prSet presAssocID="{B423CF54-4560-40D6-9E7D-9415EB3BFBA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DEB32D4-CA6C-4038-B372-988D68D211B8}" type="pres">
      <dgm:prSet presAssocID="{B423CF54-4560-40D6-9E7D-9415EB3BFBA1}" presName="spacerR" presStyleCnt="0"/>
      <dgm:spPr/>
    </dgm:pt>
    <dgm:pt modelId="{04FFDDE8-61D2-4FF9-BB22-7963BE393F7D}" type="pres">
      <dgm:prSet presAssocID="{09F11BFE-D57D-4BFF-BE4E-4A473251D5F8}" presName="node" presStyleLbl="node1" presStyleIdx="5" presStyleCnt="6" custScaleX="145014" custScaleY="1008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556810-18DB-4B2E-9247-4FFFBFB29B48}" type="presOf" srcId="{2D8E8C0D-8203-4B2F-938C-D03169B0FEBB}" destId="{94A85E35-066E-46EB-8917-9F9CB4402BA5}" srcOrd="0" destOrd="0" presId="urn:microsoft.com/office/officeart/2005/8/layout/equation1"/>
    <dgm:cxn modelId="{D7F8E298-5555-4453-BCEA-0E1C26833F7F}" type="presOf" srcId="{B1E88814-7780-4F43-9E79-C29EAE0CDC1A}" destId="{E071FD20-38A2-4054-A497-9093DDA9DF7E}" srcOrd="0" destOrd="0" presId="urn:microsoft.com/office/officeart/2005/8/layout/equation1"/>
    <dgm:cxn modelId="{98766D6E-783A-4BCA-A082-C091392AE868}" srcId="{B1E88814-7780-4F43-9E79-C29EAE0CDC1A}" destId="{41658882-A619-4570-AD0A-18367B93B508}" srcOrd="3" destOrd="0" parTransId="{F3531ACD-74AB-4868-A7AA-A052E8DF4050}" sibTransId="{984F65F8-CD02-4205-BF28-D2A17765B9DF}"/>
    <dgm:cxn modelId="{65DD7EE3-B93E-4D52-919B-C8018138CCA8}" type="presOf" srcId="{984F65F8-CD02-4205-BF28-D2A17765B9DF}" destId="{447BEC90-1F29-4296-8AB0-CA4E779045D0}" srcOrd="0" destOrd="0" presId="urn:microsoft.com/office/officeart/2005/8/layout/equation1"/>
    <dgm:cxn modelId="{F0758029-CE6C-463B-8EB8-C26E0317E330}" type="presOf" srcId="{98D78DAD-A7B8-425D-8079-FE3B9FB12C30}" destId="{00AC1208-7F0D-4F74-8E46-6F799EAD0B1A}" srcOrd="0" destOrd="0" presId="urn:microsoft.com/office/officeart/2005/8/layout/equation1"/>
    <dgm:cxn modelId="{B3A6AD08-F494-438D-B272-E03B180B1ECD}" srcId="{B1E88814-7780-4F43-9E79-C29EAE0CDC1A}" destId="{DA30217F-6A5A-4DFF-87FB-B03A91A765C6}" srcOrd="0" destOrd="0" parTransId="{2513AD95-EBED-4A91-AF26-16226BE5FF0B}" sibTransId="{3A07C1AC-6951-4016-B1D4-77CF01E1D710}"/>
    <dgm:cxn modelId="{BF51B197-2499-43A0-A0D8-ED3A76F68FFD}" type="presOf" srcId="{DA30217F-6A5A-4DFF-87FB-B03A91A765C6}" destId="{C05C3A9E-905D-4895-8C3B-6843D0BCE256}" srcOrd="0" destOrd="0" presId="urn:microsoft.com/office/officeart/2005/8/layout/equation1"/>
    <dgm:cxn modelId="{84CA8C6F-5F61-4BEE-8ACE-F3872F65551A}" type="presOf" srcId="{3A07C1AC-6951-4016-B1D4-77CF01E1D710}" destId="{8EB50FBA-D51C-43D7-B103-2B49E1CD520D}" srcOrd="0" destOrd="0" presId="urn:microsoft.com/office/officeart/2005/8/layout/equation1"/>
    <dgm:cxn modelId="{B25F103A-FF13-47F9-8CB0-A170699BD399}" type="presOf" srcId="{41658882-A619-4570-AD0A-18367B93B508}" destId="{80A4D504-BFB3-441B-B155-88175717F954}" srcOrd="0" destOrd="0" presId="urn:microsoft.com/office/officeart/2005/8/layout/equation1"/>
    <dgm:cxn modelId="{A72EF56C-DFE2-4FE0-9F34-06B71463B6A3}" type="presOf" srcId="{05348F31-1EA1-47E3-8B79-EE250EEABEC2}" destId="{098B7FF7-487F-471D-A7CF-52EE78ABCF11}" srcOrd="0" destOrd="0" presId="urn:microsoft.com/office/officeart/2005/8/layout/equation1"/>
    <dgm:cxn modelId="{88A6CBCA-C8D3-4EB7-A10C-02C7BE86F143}" srcId="{B1E88814-7780-4F43-9E79-C29EAE0CDC1A}" destId="{05348F31-1EA1-47E3-8B79-EE250EEABEC2}" srcOrd="4" destOrd="0" parTransId="{E8219603-CFBB-45D6-9A3D-4A9D5EA120EA}" sibTransId="{B423CF54-4560-40D6-9E7D-9415EB3BFBA1}"/>
    <dgm:cxn modelId="{BC676FAD-2B72-4897-82BB-64D540BBE8E7}" srcId="{B1E88814-7780-4F43-9E79-C29EAE0CDC1A}" destId="{8BD295B5-EA82-41D5-8917-A6FB4EC5D471}" srcOrd="1" destOrd="0" parTransId="{5FBE7F17-F652-4784-8108-C0E964B61EBF}" sibTransId="{98D78DAD-A7B8-425D-8079-FE3B9FB12C30}"/>
    <dgm:cxn modelId="{B170F99B-87F0-4323-936D-8ACD9ECA1024}" type="presOf" srcId="{B423CF54-4560-40D6-9E7D-9415EB3BFBA1}" destId="{2DC42C9C-BB11-4BAA-AC07-8D172209A2FE}" srcOrd="0" destOrd="0" presId="urn:microsoft.com/office/officeart/2005/8/layout/equation1"/>
    <dgm:cxn modelId="{E63D4DE1-A252-4A91-97A2-2F262073D04F}" srcId="{B1E88814-7780-4F43-9E79-C29EAE0CDC1A}" destId="{09F11BFE-D57D-4BFF-BE4E-4A473251D5F8}" srcOrd="5" destOrd="0" parTransId="{B64A371D-5823-4F98-BE78-080F687022A7}" sibTransId="{70CD0B86-1724-414F-83B6-7659167D7EBE}"/>
    <dgm:cxn modelId="{BC4FF2EA-E9E3-4543-AC70-B98C6CA2EE4C}" type="presOf" srcId="{09F11BFE-D57D-4BFF-BE4E-4A473251D5F8}" destId="{04FFDDE8-61D2-4FF9-BB22-7963BE393F7D}" srcOrd="0" destOrd="0" presId="urn:microsoft.com/office/officeart/2005/8/layout/equation1"/>
    <dgm:cxn modelId="{42308BA9-4989-4B20-A4E1-850CF0876963}" type="presOf" srcId="{742C9480-1196-4B1D-94F2-FA034E365B98}" destId="{9D3177F8-E340-4340-9164-1D71D51A4970}" srcOrd="0" destOrd="0" presId="urn:microsoft.com/office/officeart/2005/8/layout/equation1"/>
    <dgm:cxn modelId="{ABEEDFFE-F862-40B5-8A73-C42799986201}" type="presOf" srcId="{8BD295B5-EA82-41D5-8917-A6FB4EC5D471}" destId="{5DEB3692-A03F-4FF3-AA3D-87154C2CA685}" srcOrd="0" destOrd="0" presId="urn:microsoft.com/office/officeart/2005/8/layout/equation1"/>
    <dgm:cxn modelId="{959782CA-F08E-4E4D-8709-648DACAE3E9B}" srcId="{B1E88814-7780-4F43-9E79-C29EAE0CDC1A}" destId="{742C9480-1196-4B1D-94F2-FA034E365B98}" srcOrd="2" destOrd="0" parTransId="{E9FA90F1-BE67-42BF-9B17-A313791E5B79}" sibTransId="{2D8E8C0D-8203-4B2F-938C-D03169B0FEBB}"/>
    <dgm:cxn modelId="{B43577D3-39FA-4C8E-A6F4-DA1E588D4C21}" type="presParOf" srcId="{E071FD20-38A2-4054-A497-9093DDA9DF7E}" destId="{C05C3A9E-905D-4895-8C3B-6843D0BCE256}" srcOrd="0" destOrd="0" presId="urn:microsoft.com/office/officeart/2005/8/layout/equation1"/>
    <dgm:cxn modelId="{A0DFF85E-26F6-47C7-9A3B-6BDB6796AA43}" type="presParOf" srcId="{E071FD20-38A2-4054-A497-9093DDA9DF7E}" destId="{6C0AFF35-226F-4E9B-9624-073DF213466E}" srcOrd="1" destOrd="0" presId="urn:microsoft.com/office/officeart/2005/8/layout/equation1"/>
    <dgm:cxn modelId="{2592359E-AC14-4E02-A0A1-23AE670318C6}" type="presParOf" srcId="{E071FD20-38A2-4054-A497-9093DDA9DF7E}" destId="{8EB50FBA-D51C-43D7-B103-2B49E1CD520D}" srcOrd="2" destOrd="0" presId="urn:microsoft.com/office/officeart/2005/8/layout/equation1"/>
    <dgm:cxn modelId="{C884845E-845D-4439-8A22-6DC2A6DE1E33}" type="presParOf" srcId="{E071FD20-38A2-4054-A497-9093DDA9DF7E}" destId="{8FB84005-8DF9-47C8-82CB-E624FFB3BEBB}" srcOrd="3" destOrd="0" presId="urn:microsoft.com/office/officeart/2005/8/layout/equation1"/>
    <dgm:cxn modelId="{10C44178-1F34-4B5D-BE82-A2A9DAB7627E}" type="presParOf" srcId="{E071FD20-38A2-4054-A497-9093DDA9DF7E}" destId="{5DEB3692-A03F-4FF3-AA3D-87154C2CA685}" srcOrd="4" destOrd="0" presId="urn:microsoft.com/office/officeart/2005/8/layout/equation1"/>
    <dgm:cxn modelId="{1EEC06BC-1034-4B14-9293-02C22C3C22EB}" type="presParOf" srcId="{E071FD20-38A2-4054-A497-9093DDA9DF7E}" destId="{85B16483-FD6A-4EC3-9DBE-6A38AF04E9A5}" srcOrd="5" destOrd="0" presId="urn:microsoft.com/office/officeart/2005/8/layout/equation1"/>
    <dgm:cxn modelId="{9D9CD216-6C82-464C-912A-156F3ED0A9B8}" type="presParOf" srcId="{E071FD20-38A2-4054-A497-9093DDA9DF7E}" destId="{00AC1208-7F0D-4F74-8E46-6F799EAD0B1A}" srcOrd="6" destOrd="0" presId="urn:microsoft.com/office/officeart/2005/8/layout/equation1"/>
    <dgm:cxn modelId="{D01C2394-F9F2-4AB3-98FE-88E4378E6EBD}" type="presParOf" srcId="{E071FD20-38A2-4054-A497-9093DDA9DF7E}" destId="{4B5563A4-0335-40E0-8090-008790563D7E}" srcOrd="7" destOrd="0" presId="urn:microsoft.com/office/officeart/2005/8/layout/equation1"/>
    <dgm:cxn modelId="{33A2D54B-0CB4-44C2-9FCB-B11711A8D8BC}" type="presParOf" srcId="{E071FD20-38A2-4054-A497-9093DDA9DF7E}" destId="{9D3177F8-E340-4340-9164-1D71D51A4970}" srcOrd="8" destOrd="0" presId="urn:microsoft.com/office/officeart/2005/8/layout/equation1"/>
    <dgm:cxn modelId="{FCDF6080-6922-42C5-91D2-AE93655E2C47}" type="presParOf" srcId="{E071FD20-38A2-4054-A497-9093DDA9DF7E}" destId="{C99AD442-EC95-433E-8D0A-071425CBBE81}" srcOrd="9" destOrd="0" presId="urn:microsoft.com/office/officeart/2005/8/layout/equation1"/>
    <dgm:cxn modelId="{6ADA03B8-138A-4EA0-8D0C-A9DB9039BF99}" type="presParOf" srcId="{E071FD20-38A2-4054-A497-9093DDA9DF7E}" destId="{94A85E35-066E-46EB-8917-9F9CB4402BA5}" srcOrd="10" destOrd="0" presId="urn:microsoft.com/office/officeart/2005/8/layout/equation1"/>
    <dgm:cxn modelId="{423BE2B2-7AEB-4F97-A342-100E58543569}" type="presParOf" srcId="{E071FD20-38A2-4054-A497-9093DDA9DF7E}" destId="{429FA54C-35AF-4ED6-BC8E-E52C9BAE5988}" srcOrd="11" destOrd="0" presId="urn:microsoft.com/office/officeart/2005/8/layout/equation1"/>
    <dgm:cxn modelId="{E4A51170-B89A-460E-B81C-D3A9BB16A0BD}" type="presParOf" srcId="{E071FD20-38A2-4054-A497-9093DDA9DF7E}" destId="{80A4D504-BFB3-441B-B155-88175717F954}" srcOrd="12" destOrd="0" presId="urn:microsoft.com/office/officeart/2005/8/layout/equation1"/>
    <dgm:cxn modelId="{39B9742E-BCD9-4BF0-BEAB-DA14511E5721}" type="presParOf" srcId="{E071FD20-38A2-4054-A497-9093DDA9DF7E}" destId="{577D1980-CDA9-433E-829F-87B23340C08B}" srcOrd="13" destOrd="0" presId="urn:microsoft.com/office/officeart/2005/8/layout/equation1"/>
    <dgm:cxn modelId="{3CE52BD4-BD32-431A-A0CF-4EBCB0C1A7C8}" type="presParOf" srcId="{E071FD20-38A2-4054-A497-9093DDA9DF7E}" destId="{447BEC90-1F29-4296-8AB0-CA4E779045D0}" srcOrd="14" destOrd="0" presId="urn:microsoft.com/office/officeart/2005/8/layout/equation1"/>
    <dgm:cxn modelId="{6A3413BD-03E9-4EC3-A107-0CFD2A1CCB92}" type="presParOf" srcId="{E071FD20-38A2-4054-A497-9093DDA9DF7E}" destId="{41C75F42-4E89-47A7-A3BD-DCF85AE2C89F}" srcOrd="15" destOrd="0" presId="urn:microsoft.com/office/officeart/2005/8/layout/equation1"/>
    <dgm:cxn modelId="{B1CE3988-C382-4D6E-B00F-A026376AAE54}" type="presParOf" srcId="{E071FD20-38A2-4054-A497-9093DDA9DF7E}" destId="{098B7FF7-487F-471D-A7CF-52EE78ABCF11}" srcOrd="16" destOrd="0" presId="urn:microsoft.com/office/officeart/2005/8/layout/equation1"/>
    <dgm:cxn modelId="{8CF92138-8B88-45EE-A7E3-38BEC97557DE}" type="presParOf" srcId="{E071FD20-38A2-4054-A497-9093DDA9DF7E}" destId="{C3750E26-B078-4935-B79E-8352860F0E17}" srcOrd="17" destOrd="0" presId="urn:microsoft.com/office/officeart/2005/8/layout/equation1"/>
    <dgm:cxn modelId="{6CA6C983-35E8-42F8-9E7C-DD5BC44A4666}" type="presParOf" srcId="{E071FD20-38A2-4054-A497-9093DDA9DF7E}" destId="{2DC42C9C-BB11-4BAA-AC07-8D172209A2FE}" srcOrd="18" destOrd="0" presId="urn:microsoft.com/office/officeart/2005/8/layout/equation1"/>
    <dgm:cxn modelId="{C9564429-E015-4BC9-9BDA-E0A0E383B8A0}" type="presParOf" srcId="{E071FD20-38A2-4054-A497-9093DDA9DF7E}" destId="{EDEB32D4-CA6C-4038-B372-988D68D211B8}" srcOrd="19" destOrd="0" presId="urn:microsoft.com/office/officeart/2005/8/layout/equation1"/>
    <dgm:cxn modelId="{12056B47-8002-4A96-96A8-4F0323644FC2}" type="presParOf" srcId="{E071FD20-38A2-4054-A497-9093DDA9DF7E}" destId="{04FFDDE8-61D2-4FF9-BB22-7963BE393F7D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C3A9E-905D-4895-8C3B-6843D0BCE256}">
      <dsp:nvSpPr>
        <dsp:cNvPr id="0" name=""/>
        <dsp:cNvSpPr/>
      </dsp:nvSpPr>
      <dsp:spPr>
        <a:xfrm>
          <a:off x="1058" y="126322"/>
          <a:ext cx="1165253" cy="715774"/>
        </a:xfrm>
        <a:prstGeom prst="flowChartMagneticDisk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1" kern="1200" dirty="0" smtClean="0">
              <a:solidFill>
                <a:schemeClr val="bg1"/>
              </a:solidFill>
            </a:rPr>
            <a:t>R&amp;D</a:t>
          </a:r>
          <a:endParaRPr lang="en-GB" sz="800" b="1" kern="1200" dirty="0">
            <a:solidFill>
              <a:schemeClr val="bg1"/>
            </a:solidFill>
          </a:endParaRPr>
        </a:p>
      </dsp:txBody>
      <dsp:txXfrm>
        <a:off x="1058" y="364913"/>
        <a:ext cx="1165253" cy="357887"/>
      </dsp:txXfrm>
    </dsp:sp>
    <dsp:sp modelId="{8EB50FBA-D51C-43D7-B103-2B49E1CD520D}">
      <dsp:nvSpPr>
        <dsp:cNvPr id="0" name=""/>
        <dsp:cNvSpPr/>
      </dsp:nvSpPr>
      <dsp:spPr>
        <a:xfrm>
          <a:off x="1218642" y="297313"/>
          <a:ext cx="373792" cy="373792"/>
        </a:xfrm>
        <a:prstGeom prst="mathPlus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1268188" y="440251"/>
        <a:ext cx="274700" cy="87916"/>
      </dsp:txXfrm>
    </dsp:sp>
    <dsp:sp modelId="{5DEB3692-A03F-4FF3-AA3D-87154C2CA685}">
      <dsp:nvSpPr>
        <dsp:cNvPr id="0" name=""/>
        <dsp:cNvSpPr/>
      </dsp:nvSpPr>
      <dsp:spPr>
        <a:xfrm>
          <a:off x="1644766" y="276016"/>
          <a:ext cx="1025712" cy="416385"/>
        </a:xfrm>
        <a:prstGeom prst="verticalScroll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 smtClean="0">
              <a:solidFill>
                <a:schemeClr val="bg1"/>
              </a:solidFill>
            </a:rPr>
            <a:t>Design</a:t>
          </a:r>
          <a:endParaRPr lang="en-GB" sz="700" b="1" kern="1200" dirty="0">
            <a:solidFill>
              <a:schemeClr val="bg1"/>
            </a:solidFill>
          </a:endParaRPr>
        </a:p>
      </dsp:txBody>
      <dsp:txXfrm>
        <a:off x="1696814" y="328064"/>
        <a:ext cx="921616" cy="338313"/>
      </dsp:txXfrm>
    </dsp:sp>
    <dsp:sp modelId="{00AC1208-7F0D-4F74-8E46-6F799EAD0B1A}">
      <dsp:nvSpPr>
        <dsp:cNvPr id="0" name=""/>
        <dsp:cNvSpPr/>
      </dsp:nvSpPr>
      <dsp:spPr>
        <a:xfrm>
          <a:off x="2722809" y="297313"/>
          <a:ext cx="373792" cy="373792"/>
        </a:xfrm>
        <a:prstGeom prst="mathPlus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2772355" y="440251"/>
        <a:ext cx="274700" cy="87916"/>
      </dsp:txXfrm>
    </dsp:sp>
    <dsp:sp modelId="{9D3177F8-E340-4340-9164-1D71D51A4970}">
      <dsp:nvSpPr>
        <dsp:cNvPr id="0" name=""/>
        <dsp:cNvSpPr/>
      </dsp:nvSpPr>
      <dsp:spPr>
        <a:xfrm>
          <a:off x="3148933" y="253115"/>
          <a:ext cx="1155089" cy="462188"/>
        </a:xfrm>
        <a:prstGeom prst="diamond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 smtClean="0">
              <a:solidFill>
                <a:schemeClr val="bg1"/>
              </a:solidFill>
            </a:rPr>
            <a:t>Production</a:t>
          </a:r>
          <a:endParaRPr lang="en-GB" sz="700" b="1" kern="1200" dirty="0">
            <a:solidFill>
              <a:schemeClr val="bg1"/>
            </a:solidFill>
          </a:endParaRPr>
        </a:p>
      </dsp:txBody>
      <dsp:txXfrm>
        <a:off x="3437705" y="368662"/>
        <a:ext cx="577545" cy="231094"/>
      </dsp:txXfrm>
    </dsp:sp>
    <dsp:sp modelId="{94A85E35-066E-46EB-8917-9F9CB4402BA5}">
      <dsp:nvSpPr>
        <dsp:cNvPr id="0" name=""/>
        <dsp:cNvSpPr/>
      </dsp:nvSpPr>
      <dsp:spPr>
        <a:xfrm>
          <a:off x="4356354" y="297313"/>
          <a:ext cx="373792" cy="373792"/>
        </a:xfrm>
        <a:prstGeom prst="mathPlus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4405900" y="440251"/>
        <a:ext cx="274700" cy="87916"/>
      </dsp:txXfrm>
    </dsp:sp>
    <dsp:sp modelId="{80A4D504-BFB3-441B-B155-88175717F954}">
      <dsp:nvSpPr>
        <dsp:cNvPr id="0" name=""/>
        <dsp:cNvSpPr/>
      </dsp:nvSpPr>
      <dsp:spPr>
        <a:xfrm>
          <a:off x="4782477" y="347952"/>
          <a:ext cx="1025712" cy="292402"/>
        </a:xfrm>
        <a:prstGeom prst="hexag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 smtClean="0">
              <a:solidFill>
                <a:schemeClr val="bg1"/>
              </a:solidFill>
            </a:rPr>
            <a:t>Logistics</a:t>
          </a:r>
          <a:endParaRPr lang="en-GB" sz="700" b="1" kern="1200" dirty="0">
            <a:solidFill>
              <a:schemeClr val="bg1"/>
            </a:solidFill>
          </a:endParaRPr>
        </a:p>
      </dsp:txBody>
      <dsp:txXfrm>
        <a:off x="4892320" y="379265"/>
        <a:ext cx="806026" cy="229776"/>
      </dsp:txXfrm>
    </dsp:sp>
    <dsp:sp modelId="{447BEC90-1F29-4296-8AB0-CA4E779045D0}">
      <dsp:nvSpPr>
        <dsp:cNvPr id="0" name=""/>
        <dsp:cNvSpPr/>
      </dsp:nvSpPr>
      <dsp:spPr>
        <a:xfrm>
          <a:off x="5860521" y="297313"/>
          <a:ext cx="373792" cy="373792"/>
        </a:xfrm>
        <a:prstGeom prst="mathPlus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5910067" y="440251"/>
        <a:ext cx="274700" cy="87916"/>
      </dsp:txXfrm>
    </dsp:sp>
    <dsp:sp modelId="{098B7FF7-487F-471D-A7CF-52EE78ABCF11}">
      <dsp:nvSpPr>
        <dsp:cNvPr id="0" name=""/>
        <dsp:cNvSpPr/>
      </dsp:nvSpPr>
      <dsp:spPr>
        <a:xfrm>
          <a:off x="6286644" y="328064"/>
          <a:ext cx="1025712" cy="312290"/>
        </a:xfrm>
        <a:prstGeom prst="cloud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>
              <a:solidFill>
                <a:schemeClr val="bg1"/>
              </a:solidFill>
            </a:rPr>
            <a:t>Marketing</a:t>
          </a:r>
          <a:endParaRPr lang="en-GB" sz="800" b="1" kern="1200" dirty="0">
            <a:solidFill>
              <a:schemeClr val="bg1"/>
            </a:solidFill>
          </a:endParaRPr>
        </a:p>
      </dsp:txBody>
      <dsp:txXfrm>
        <a:off x="6428012" y="375226"/>
        <a:ext cx="670037" cy="203494"/>
      </dsp:txXfrm>
    </dsp:sp>
    <dsp:sp modelId="{2DC42C9C-BB11-4BAA-AC07-8D172209A2FE}">
      <dsp:nvSpPr>
        <dsp:cNvPr id="0" name=""/>
        <dsp:cNvSpPr/>
      </dsp:nvSpPr>
      <dsp:spPr>
        <a:xfrm>
          <a:off x="7364688" y="297313"/>
          <a:ext cx="373792" cy="373792"/>
        </a:xfrm>
        <a:prstGeom prst="mathEqual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7414234" y="374314"/>
        <a:ext cx="274700" cy="219790"/>
      </dsp:txXfrm>
    </dsp:sp>
    <dsp:sp modelId="{04FFDDE8-61D2-4FF9-BB22-7963BE393F7D}">
      <dsp:nvSpPr>
        <dsp:cNvPr id="0" name=""/>
        <dsp:cNvSpPr/>
      </dsp:nvSpPr>
      <dsp:spPr>
        <a:xfrm>
          <a:off x="7790811" y="159116"/>
          <a:ext cx="934571" cy="650186"/>
        </a:xfrm>
        <a:prstGeom prst="ellipse">
          <a:avLst/>
        </a:prstGeom>
        <a:solidFill>
          <a:srgbClr val="004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bg1"/>
              </a:solidFill>
            </a:rPr>
            <a:t>New Value Chain</a:t>
          </a:r>
          <a:endParaRPr lang="en-GB" sz="1000" b="1" kern="1200" dirty="0">
            <a:solidFill>
              <a:schemeClr val="bg1"/>
            </a:solidFill>
          </a:endParaRPr>
        </a:p>
      </dsp:txBody>
      <dsp:txXfrm>
        <a:off x="7927676" y="254334"/>
        <a:ext cx="660841" cy="459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11996" cy="4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60319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9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11996" cy="4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39775"/>
            <a:ext cx="4922838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21" y="4680950"/>
            <a:ext cx="5375268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60319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9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2" tIns="45331" rIns="90662" bIns="4533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aiming at investing more and better in </a:t>
            </a:r>
            <a:r>
              <a:rPr lang="en-GB" altLang="en-US" sz="12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research, innovation and entrepreneurship </a:t>
            </a:r>
            <a: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as part of Europe's response to the present economic crisis, addressing all the Europe2020 objectives </a:t>
            </a:r>
            <a:r>
              <a:rPr lang="en-GB" altLang="en-US" sz="1200" b="0" i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(</a:t>
            </a:r>
            <a:r>
              <a:rPr lang="en-GB" sz="1200" b="0" i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smart, inclusive and sustainable growth)</a:t>
            </a:r>
            <a: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endParaRPr lang="en-GB" altLang="en-US" sz="12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Make choices and</a:t>
            </a:r>
            <a:endParaRPr lang="en-GB" sz="1200" b="0" baseline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r>
              <a:rPr lang="en-GB" sz="1200" b="0" baseline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And in particular economic players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3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8522" indent="-287893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51573" indent="-230315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12202" indent="-230315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72831" indent="-230315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33460" indent="-230315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94089" indent="-230315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54718" indent="-230315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915347" indent="-230315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2D01D3A-D7C0-440C-8EC2-25FA66091A97}" type="slidenum">
              <a:rPr lang="en-GB" altLang="en-US" sz="1200" b="0">
                <a:solidFill>
                  <a:prstClr val="black"/>
                </a:solidFill>
                <a:latin typeface="Arial" pitchFamily="34" charset="0"/>
              </a:rPr>
              <a:pPr/>
              <a:t>4</a:t>
            </a:fld>
            <a:endParaRPr lang="en-GB" alt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CH: tangible and intangible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(ICOMOS, 2002) </a:t>
            </a: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CH: Built Environment, Natural Environment and Artefacts </a:t>
            </a:r>
          </a:p>
          <a:p>
            <a:pPr fontAlgn="base"/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most cases site-specific and area-based</a:t>
            </a:r>
          </a:p>
          <a:p>
            <a:pPr fontAlgn="base"/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makes difficult to catch CH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within a specific category</a:t>
            </a:r>
            <a:endParaRPr lang="en-GB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9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(starting from 19 regions with an explicit priority in Cultural Heritage)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37% </a:t>
            </a:r>
            <a:r>
              <a:rPr lang="en-GB" sz="1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Tourism + construction/smart city/sustainable living</a:t>
            </a:r>
            <a:endParaRPr lang="en-GB" sz="14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22%</a:t>
            </a:r>
            <a:r>
              <a:rPr lang="en-GB" sz="14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</a:t>
            </a:r>
            <a:r>
              <a:rPr lang="en-GB" sz="12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Tourism + construction/smart city/sustainable living + Digital Agenda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47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 smtClean="0">
                <a:latin typeface="Calibri" panose="020F0502020204030204" pitchFamily="34" charset="0"/>
              </a:rPr>
              <a:t>Identifying niche activities able to produce a structural change</a:t>
            </a:r>
          </a:p>
          <a:p>
            <a:pPr marL="695325">
              <a:buFont typeface="Wingdings" panose="05000000000000000000" pitchFamily="2" charset="2"/>
              <a:buChar char="§"/>
              <a:defRPr/>
            </a:pPr>
            <a:r>
              <a:rPr lang="en-GB" altLang="en-US" sz="1200" dirty="0" smtClean="0">
                <a:latin typeface="Calibri" panose="020F0502020204030204" pitchFamily="34" charset="0"/>
              </a:rPr>
              <a:t>Assessing local development potential.</a:t>
            </a:r>
          </a:p>
          <a:p>
            <a:pPr marL="695325">
              <a:buFont typeface="Wingdings" panose="05000000000000000000" pitchFamily="2" charset="2"/>
              <a:buChar char="§"/>
              <a:defRPr/>
            </a:pPr>
            <a:r>
              <a:rPr lang="en-GB" altLang="en-US" sz="1200" dirty="0" smtClean="0">
                <a:latin typeface="Calibri" panose="020F0502020204030204" pitchFamily="34" charset="0"/>
              </a:rPr>
              <a:t>Mapping </a:t>
            </a:r>
            <a:r>
              <a:rPr lang="en-GB" sz="1200" dirty="0" smtClean="0">
                <a:latin typeface="Calibri" panose="020F0502020204030204" pitchFamily="34" charset="0"/>
              </a:rPr>
              <a:t>existing and potential dynamics of change.</a:t>
            </a:r>
          </a:p>
          <a:p>
            <a:pPr marL="695325">
              <a:buFont typeface="Wingdings" panose="05000000000000000000" pitchFamily="2" charset="2"/>
              <a:buChar char="§"/>
              <a:defRPr/>
            </a:pPr>
            <a:r>
              <a:rPr lang="en-GB" sz="1200" dirty="0" smtClean="0">
                <a:latin typeface="Calibri" panose="020F0502020204030204" pitchFamily="34" charset="0"/>
              </a:rPr>
              <a:t>Mapping the links between </a:t>
            </a:r>
            <a:r>
              <a:rPr lang="en-GB" sz="1200" dirty="0" err="1" smtClean="0">
                <a:latin typeface="Calibri" panose="020F0502020204030204" pitchFamily="34" charset="0"/>
              </a:rPr>
              <a:t>cultral</a:t>
            </a:r>
            <a:r>
              <a:rPr lang="en-GB" sz="1200" dirty="0" smtClean="0">
                <a:latin typeface="Calibri" panose="020F0502020204030204" pitchFamily="34" charset="0"/>
              </a:rPr>
              <a:t> activities and the wider economy.</a:t>
            </a:r>
          </a:p>
          <a:p>
            <a:pPr marL="695325">
              <a:buFont typeface="Wingdings" panose="05000000000000000000" pitchFamily="2" charset="2"/>
              <a:buChar char="§"/>
              <a:defRPr/>
            </a:pPr>
            <a:endParaRPr lang="en-GB" sz="12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 smtClean="0">
                <a:latin typeface="Calibri" panose="020F0502020204030204" pitchFamily="34" charset="0"/>
              </a:rPr>
              <a:t>Entrepreneurial discovery process</a:t>
            </a:r>
          </a:p>
          <a:p>
            <a:pPr marL="722313" indent="-360363">
              <a:buFont typeface="Wingdings" panose="05000000000000000000" pitchFamily="2" charset="2"/>
              <a:buChar char="§"/>
              <a:defRPr/>
            </a:pPr>
            <a:r>
              <a:rPr lang="en-GB" altLang="en-US" sz="1200" dirty="0" smtClean="0">
                <a:latin typeface="Calibri" panose="020F0502020204030204" pitchFamily="34" charset="0"/>
              </a:rPr>
              <a:t>Who are relevant stakeholders and agents of change? What is the added value of this specialisation? Is it a cross-</a:t>
            </a:r>
            <a:r>
              <a:rPr lang="en-GB" altLang="en-US" sz="1200" dirty="0" err="1" smtClean="0">
                <a:latin typeface="Calibri" panose="020F0502020204030204" pitchFamily="34" charset="0"/>
              </a:rPr>
              <a:t>sectoral</a:t>
            </a:r>
            <a:r>
              <a:rPr lang="en-GB" altLang="en-US" sz="1200" dirty="0" smtClean="0">
                <a:latin typeface="Calibri" panose="020F0502020204030204" pitchFamily="34" charset="0"/>
              </a:rPr>
              <a:t> activity or a niche activity?</a:t>
            </a:r>
          </a:p>
          <a:p>
            <a:pPr marL="722313" indent="-360363">
              <a:buFont typeface="Wingdings" panose="05000000000000000000" pitchFamily="2" charset="2"/>
              <a:buChar char="§"/>
              <a:defRPr/>
            </a:pPr>
            <a:r>
              <a:rPr lang="en-GB" sz="1200" dirty="0" smtClean="0">
                <a:latin typeface="Calibri" panose="020F0502020204030204" pitchFamily="34" charset="0"/>
              </a:rPr>
              <a:t>Mapping capabilities/expertise in the region and outside the region.</a:t>
            </a:r>
          </a:p>
          <a:p>
            <a:pPr marL="722313" indent="-360363">
              <a:buFont typeface="Wingdings" panose="05000000000000000000" pitchFamily="2" charset="2"/>
              <a:buChar char="§"/>
              <a:defRPr/>
            </a:pPr>
            <a:r>
              <a:rPr lang="en-GB" altLang="en-US" sz="1200" dirty="0" smtClean="0">
                <a:latin typeface="Calibri" panose="020F0502020204030204" pitchFamily="34" charset="0"/>
              </a:rPr>
              <a:t>Need to involve different professional communities</a:t>
            </a:r>
          </a:p>
          <a:p>
            <a:pPr marL="722313" indent="-360363">
              <a:buFont typeface="Wingdings" panose="05000000000000000000" pitchFamily="2" charset="2"/>
              <a:buChar char="§"/>
              <a:defRPr/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719138" indent="-366713">
              <a:buFont typeface="Wingdings" panose="05000000000000000000" pitchFamily="2" charset="2"/>
              <a:buChar char="§"/>
              <a:defRPr/>
            </a:pP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Bring together the relevant local actors and jointly explore possible collaboration in the prioritised niches of growth.</a:t>
            </a:r>
          </a:p>
          <a:p>
            <a:pPr marL="719138" indent="-366713">
              <a:buFont typeface="Wingdings" panose="05000000000000000000" pitchFamily="2" charset="2"/>
              <a:buChar char="§"/>
              <a:defRPr/>
            </a:pP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Network local stakeholders with external scientific and entrepreneurial knowledge on the basis of local needs and resources. </a:t>
            </a:r>
          </a:p>
          <a:p>
            <a:pPr marL="719138" indent="-366713">
              <a:buFont typeface="Wingdings" panose="05000000000000000000" pitchFamily="2" charset="2"/>
              <a:buChar char="§"/>
              <a:defRPr/>
            </a:pP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Identify complementary investments associated with the priority.</a:t>
            </a:r>
          </a:p>
          <a:p>
            <a:pPr marL="719138" indent="-366713">
              <a:buFont typeface="Wingdings" panose="05000000000000000000" pitchFamily="2" charset="2"/>
              <a:buChar char="§"/>
              <a:defRPr/>
            </a:pP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Project calls and selection criteria: individual projects (a chance to be) vs the resulting pattern of 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87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9144000" cy="4005064"/>
          </a:xfrm>
          <a:prstGeom prst="rect">
            <a:avLst/>
          </a:prstGeom>
        </p:spPr>
        <p:txBody>
          <a:bodyPr lIns="360000" tIns="288000" rIns="0" bIns="0"/>
          <a:lstStyle>
            <a:lvl1pPr>
              <a:lnSpc>
                <a:spcPct val="150000"/>
              </a:lnSpc>
              <a:defRPr sz="1600" b="1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idx="1"/>
          </p:nvPr>
        </p:nvSpPr>
        <p:spPr>
          <a:xfrm>
            <a:off x="0" y="3473"/>
            <a:ext cx="9144000" cy="2232248"/>
          </a:xfrm>
          <a:prstGeom prst="rect">
            <a:avLst/>
          </a:prstGeom>
        </p:spPr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32248"/>
            <a:ext cx="9144000" cy="620688"/>
          </a:xfrm>
          <a:prstGeom prst="rect">
            <a:avLst/>
          </a:prstGeom>
        </p:spPr>
        <p:txBody>
          <a:bodyPr lIns="360000" tIns="216000" rIns="0" bIns="0"/>
          <a:lstStyle/>
          <a:p>
            <a:r>
              <a:rPr lang="en-GB" altLang="en-US" dirty="0" smtClean="0">
                <a:latin typeface="+mj-lt"/>
              </a:rPr>
              <a:t>JRC Role. Facts </a:t>
            </a:r>
            <a:r>
              <a:rPr lang="en-GB" altLang="en-US" dirty="0">
                <a:latin typeface="+mj-lt"/>
              </a:rPr>
              <a:t>&amp; </a:t>
            </a:r>
            <a:r>
              <a:rPr lang="en-GB" altLang="en-US" dirty="0" smtClean="0">
                <a:latin typeface="+mj-lt"/>
              </a:rPr>
              <a:t>Figures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8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5DE43D40-6792-4DB0-BB49-149262B8ED81}" type="datetime1">
              <a:rPr lang="pt-PT" smtClean="0"/>
              <a:t>25-11-2016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0B349A0-EA3D-4BC5-9998-B366C0509F1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36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31-07-13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7B6A1-8767-4A76-B32A-652DC85B82E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736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08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2276872"/>
            <a:ext cx="4176464" cy="1800200"/>
          </a:xfrm>
          <a:prstGeom prst="rect">
            <a:avLst/>
          </a:prstGeom>
        </p:spPr>
        <p:txBody>
          <a:bodyPr lIns="0" tIns="900000" rIns="0" bIns="0" anchor="t"/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14017" y="4077072"/>
            <a:ext cx="4178464" cy="915318"/>
          </a:xfrm>
          <a:prstGeom prst="rect">
            <a:avLst/>
          </a:prstGeom>
        </p:spPr>
        <p:txBody>
          <a:bodyPr lIns="0" tIns="360000" rIns="0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8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8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16016" y="5517232"/>
            <a:ext cx="4178464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63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9144000" cy="4005064"/>
          </a:xfrm>
          <a:prstGeom prst="rect">
            <a:avLst/>
          </a:prstGeom>
        </p:spPr>
        <p:txBody>
          <a:bodyPr lIns="360000" tIns="288000" rIns="0" bIns="0"/>
          <a:lstStyle>
            <a:lvl1pPr>
              <a:lnSpc>
                <a:spcPct val="150000"/>
              </a:lnSpc>
              <a:defRPr sz="1600" b="1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idx="1"/>
          </p:nvPr>
        </p:nvSpPr>
        <p:spPr>
          <a:xfrm>
            <a:off x="0" y="3473"/>
            <a:ext cx="9144000" cy="2232248"/>
          </a:xfrm>
          <a:prstGeom prst="rect">
            <a:avLst/>
          </a:prstGeom>
        </p:spPr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32248"/>
            <a:ext cx="9144000" cy="620688"/>
          </a:xfrm>
          <a:prstGeom prst="rect">
            <a:avLst/>
          </a:prstGeom>
        </p:spPr>
        <p:txBody>
          <a:bodyPr lIns="360000" tIns="216000" rIns="0" bIns="0"/>
          <a:lstStyle/>
          <a:p>
            <a:r>
              <a:rPr lang="en-GB" altLang="en-US" dirty="0" smtClean="0">
                <a:latin typeface="+mj-lt"/>
              </a:rPr>
              <a:t>JRC Role. Facts </a:t>
            </a:r>
            <a:r>
              <a:rPr lang="en-GB" altLang="en-US" dirty="0">
                <a:latin typeface="+mj-lt"/>
              </a:rPr>
              <a:t>&amp; </a:t>
            </a:r>
            <a:r>
              <a:rPr lang="en-GB" altLang="en-US" dirty="0" smtClean="0">
                <a:latin typeface="+mj-lt"/>
              </a:rPr>
              <a:t>Figures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973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357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140"/>
            <a:ext cx="9143999" cy="685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1547341" y="476672"/>
            <a:ext cx="7272809" cy="1008112"/>
          </a:xfrm>
          <a:prstGeom prst="rect">
            <a:avLst/>
          </a:prstGeom>
        </p:spPr>
        <p:txBody>
          <a:bodyPr lIns="0" tIns="46800" r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kern="0" dirty="0" smtClean="0"/>
              <a:t>Joint Research</a:t>
            </a:r>
            <a:r>
              <a:rPr lang="en-US" kern="0" baseline="0" dirty="0" smtClean="0"/>
              <a:t> Centre</a:t>
            </a:r>
          </a:p>
          <a:p>
            <a:pPr>
              <a:lnSpc>
                <a:spcPts val="3400"/>
              </a:lnSpc>
            </a:pPr>
            <a:r>
              <a:rPr lang="en-GB" sz="1800" kern="0" dirty="0" smtClean="0"/>
              <a:t>the European Commission's in-house science service</a:t>
            </a:r>
            <a:endParaRPr lang="en-GB" sz="1800" kern="0" dirty="0"/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4641685" y="1649586"/>
            <a:ext cx="4178464" cy="915318"/>
          </a:xfrm>
          <a:prstGeom prst="rect">
            <a:avLst/>
          </a:prstGeom>
        </p:spPr>
        <p:txBody>
          <a:bodyPr lIns="0" tIns="46800" rIns="0"/>
          <a:lstStyle>
            <a:lvl1pPr marL="342900" indent="-3429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Serving society</a:t>
            </a:r>
          </a:p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Stimulating innovation</a:t>
            </a:r>
          </a:p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Supporting legislation</a:t>
            </a:r>
            <a:endParaRPr lang="en-US" sz="1300" b="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26488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9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1412776"/>
            <a:ext cx="4464496" cy="3024336"/>
          </a:xfrm>
        </p:spPr>
        <p:txBody>
          <a:bodyPr/>
          <a:lstStyle/>
          <a:p>
            <a: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b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Smart Specialisation </a:t>
            </a:r>
            <a:b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and Cultural Heritage: </a:t>
            </a:r>
            <a:b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 overview</a:t>
            </a:r>
            <a:b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3600" dirty="0" smtClean="0">
                <a:latin typeface="Calibri" panose="020F0502020204030204" pitchFamily="34" charset="0"/>
              </a:rPr>
              <a:t> </a:t>
            </a:r>
            <a:br>
              <a:rPr lang="en-GB" sz="3600" dirty="0" smtClean="0">
                <a:latin typeface="Calibri" panose="020F0502020204030204" pitchFamily="34" charset="0"/>
              </a:rPr>
            </a:br>
            <a:r>
              <a:rPr lang="en-GB" sz="3600" dirty="0">
                <a:latin typeface="Calibri" panose="020F0502020204030204" pitchFamily="34" charset="0"/>
              </a:rPr>
              <a:t/>
            </a:r>
            <a:br>
              <a:rPr lang="en-GB" sz="3600" dirty="0">
                <a:latin typeface="Calibri" panose="020F0502020204030204" pitchFamily="34" charset="0"/>
              </a:rPr>
            </a:br>
            <a:r>
              <a:rPr lang="en-GB" sz="3600" b="0" dirty="0">
                <a:latin typeface="Calibri" panose="020F0502020204030204" pitchFamily="34" charset="0"/>
              </a:rPr>
              <a:t/>
            </a:r>
            <a:br>
              <a:rPr lang="en-GB" sz="3600" b="0" dirty="0">
                <a:latin typeface="Calibri" panose="020F0502020204030204" pitchFamily="34" charset="0"/>
              </a:rPr>
            </a:br>
            <a:r>
              <a:rPr lang="en-GB" sz="3600" b="0" dirty="0">
                <a:latin typeface="Calibri" panose="020F0502020204030204" pitchFamily="34" charset="0"/>
              </a:rPr>
              <a:t> </a:t>
            </a:r>
            <a:endParaRPr lang="en-US" sz="3600" dirty="0">
              <a:solidFill>
                <a:srgbClr val="1E4494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008" y="4365104"/>
            <a:ext cx="4178464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 smtClean="0">
                <a:latin typeface="Calibri" panose="020F0502020204030204" pitchFamily="34" charset="0"/>
              </a:rPr>
              <a:t>Martina </a:t>
            </a:r>
            <a:r>
              <a:rPr lang="en-GB" sz="1600" dirty="0" err="1" smtClean="0">
                <a:latin typeface="Calibri" panose="020F0502020204030204" pitchFamily="34" charset="0"/>
              </a:rPr>
              <a:t>Pertoldi</a:t>
            </a:r>
            <a:endParaRPr lang="en-GB" sz="16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b="0" dirty="0" smtClean="0">
                <a:latin typeface="Calibri" panose="020F0502020204030204" pitchFamily="34" charset="0"/>
              </a:rPr>
              <a:t>Smart Specialisation Platform</a:t>
            </a:r>
          </a:p>
          <a:p>
            <a:pPr>
              <a:lnSpc>
                <a:spcPct val="100000"/>
              </a:lnSpc>
            </a:pPr>
            <a:r>
              <a:rPr lang="en-GB" sz="1600" b="0" dirty="0" smtClean="0">
                <a:latin typeface="Calibri" panose="020F0502020204030204" pitchFamily="34" charset="0"/>
              </a:rPr>
              <a:t>JRC, European Commission</a:t>
            </a:r>
            <a:endParaRPr lang="en-GB" sz="1600" b="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12347" y="5877272"/>
            <a:ext cx="7207803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fr-BE" sz="1300" b="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BE" sz="1300" b="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BE" sz="1300" b="0" i="1" dirty="0" smtClean="0">
                <a:latin typeface="Calibri" panose="020F0502020204030204" pitchFamily="34" charset="0"/>
              </a:rPr>
              <a:t>Smart </a:t>
            </a:r>
            <a:r>
              <a:rPr lang="fr-BE" sz="1300" b="0" i="1" dirty="0" err="1" smtClean="0">
                <a:latin typeface="Calibri" panose="020F0502020204030204" pitchFamily="34" charset="0"/>
              </a:rPr>
              <a:t>Specialisation</a:t>
            </a:r>
            <a:r>
              <a:rPr lang="fr-BE" sz="1300" b="0" i="1" dirty="0" smtClean="0">
                <a:latin typeface="Calibri" panose="020F0502020204030204" pitchFamily="34" charset="0"/>
              </a:rPr>
              <a:t> and Cultural </a:t>
            </a:r>
            <a:r>
              <a:rPr lang="fr-BE" sz="1300" b="0" i="1" dirty="0" err="1" smtClean="0">
                <a:latin typeface="Calibri" panose="020F0502020204030204" pitchFamily="34" charset="0"/>
              </a:rPr>
              <a:t>Heritage</a:t>
            </a:r>
            <a:r>
              <a:rPr lang="fr-BE" sz="1300" b="0" i="1" dirty="0" smtClean="0">
                <a:latin typeface="Calibri" panose="020F0502020204030204" pitchFamily="34" charset="0"/>
              </a:rPr>
              <a:t>: an </a:t>
            </a:r>
            <a:r>
              <a:rPr lang="fr-BE" sz="1300" b="0" i="1" dirty="0" err="1" smtClean="0">
                <a:latin typeface="Calibri" panose="020F0502020204030204" pitchFamily="34" charset="0"/>
              </a:rPr>
              <a:t>engine</a:t>
            </a:r>
            <a:r>
              <a:rPr lang="fr-BE" sz="1300" b="0" i="1" dirty="0" smtClean="0">
                <a:latin typeface="Calibri" panose="020F0502020204030204" pitchFamily="34" charset="0"/>
              </a:rPr>
              <a:t> for Innovation and </a:t>
            </a:r>
            <a:r>
              <a:rPr lang="fr-BE" sz="1300" b="0" i="1" dirty="0" err="1" smtClean="0">
                <a:latin typeface="Calibri" panose="020F0502020204030204" pitchFamily="34" charset="0"/>
              </a:rPr>
              <a:t>Growth</a:t>
            </a:r>
            <a:endParaRPr lang="fr-BE" sz="1300" b="0" i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BE" sz="1300" b="0" i="1" dirty="0" smtClean="0">
                <a:latin typeface="Calibri" panose="020F0502020204030204" pitchFamily="34" charset="0"/>
              </a:rPr>
              <a:t>Roma, 25 </a:t>
            </a:r>
            <a:r>
              <a:rPr lang="fr-BE" sz="1300" b="0" i="1" dirty="0" err="1" smtClean="0">
                <a:latin typeface="Calibri" panose="020F0502020204030204" pitchFamily="34" charset="0"/>
              </a:rPr>
              <a:t>November</a:t>
            </a:r>
            <a:r>
              <a:rPr lang="fr-BE" sz="1300" b="0" i="1" dirty="0" smtClean="0">
                <a:latin typeface="Calibri" panose="020F0502020204030204" pitchFamily="34" charset="0"/>
              </a:rPr>
              <a:t> 2016</a:t>
            </a:r>
            <a:endParaRPr lang="en-GB" sz="1300" b="0" i="1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332656" y="1628800"/>
            <a:ext cx="5402262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00000" rIns="0" bIns="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endParaRPr lang="en-GB" altLang="en-US" sz="2400" kern="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648072"/>
            <a:ext cx="8352606" cy="4797152"/>
          </a:xfrm>
        </p:spPr>
        <p:txBody>
          <a:bodyPr/>
          <a:lstStyle/>
          <a:p>
            <a:pPr lvl="1"/>
            <a:r>
              <a:rPr lang="en-GB" alt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GB" alt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alt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Research and innovation strategies for smart specialisation (RIS3)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are</a:t>
            </a:r>
            <a:b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▪  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integrated, 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place-based 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national/regional </a:t>
            </a:r>
            <a:r>
              <a:rPr lang="en-GB" altLang="en-US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economic </a:t>
            </a:r>
            <a:r>
              <a:rPr lang="en-GB" altLang="en-US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transformation agendas 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altLang="en-US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▪ 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promoting </a:t>
            </a:r>
            <a:r>
              <a:rPr lang="en-GB" altLang="en-US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</a:t>
            </a:r>
            <a:r>
              <a:rPr lang="en-GB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nvestments 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</a:rPr>
              <a:t>in R&amp;I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as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main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factors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for economic development</a:t>
            </a:r>
            <a:b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in the light of 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Europe2020 objectives </a:t>
            </a:r>
            <a:r>
              <a:rPr lang="en-GB" altLang="en-US" sz="2000" b="0" i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(</a:t>
            </a:r>
            <a:r>
              <a:rPr lang="en-GB" sz="2000" b="0" i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smart</a:t>
            </a:r>
            <a:r>
              <a:rPr lang="en-GB" sz="2000" b="0" i="1" dirty="0">
                <a:solidFill>
                  <a:srgbClr val="1E4494"/>
                </a:solidFill>
                <a:latin typeface="Calibri" panose="020F0502020204030204" pitchFamily="34" charset="0"/>
              </a:rPr>
              <a:t>, inclusive and sustainable </a:t>
            </a:r>
            <a:r>
              <a:rPr lang="en-GB" sz="2000" b="0" i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growth)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1200" b="0" dirty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altLang="en-US" sz="1200" b="0" dirty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▪ 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b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ased on the </a:t>
            </a:r>
            <a:r>
              <a:rPr lang="en-GB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concentration of resources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on 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</a:rPr>
              <a:t>economic activities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with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high 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</a:rPr>
              <a:t>transformative potential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 for the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regional economy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▪ 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through the </a:t>
            </a:r>
            <a:r>
              <a:rPr lang="en-GB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engagement of Quadruple Helix </a:t>
            </a:r>
            <a:r>
              <a:rPr lang="en-GB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actors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in</a:t>
            </a:r>
            <a:r>
              <a:rPr lang="en-GB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Entrepreneurial Discovery Process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▪ </a:t>
            </a: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encouraging regions - and regional governments - to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“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</a:rPr>
              <a:t>particularise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 themselves by generating and stimulating the growth of 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</a:rPr>
              <a:t>new exploration and research activities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” </a:t>
            </a:r>
            <a:r>
              <a:rPr lang="en-GB" sz="14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(Foray, 2015).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sz="2000" b="0" i="1" dirty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sz="2000" b="0" i="1" dirty="0">
                <a:solidFill>
                  <a:srgbClr val="1E4494"/>
                </a:solidFill>
                <a:latin typeface="Calibri" panose="020F0502020204030204" pitchFamily="34" charset="0"/>
              </a:rPr>
            </a:br>
            <a: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/>
            </a:r>
            <a:br>
              <a:rPr lang="en-GB" alt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</a:br>
            <a:endParaRPr lang="en-GB" altLang="en-US" sz="20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7544" y="44624"/>
            <a:ext cx="8101012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dirty="0">
                <a:solidFill>
                  <a:srgbClr val="1E4494"/>
                </a:solidFill>
                <a:latin typeface="Calibri" pitchFamily="34" charset="0"/>
              </a:rPr>
              <a:t>Smart </a:t>
            </a:r>
            <a:r>
              <a:rPr lang="en-US" altLang="en-US" sz="3200" dirty="0" err="1" smtClean="0">
                <a:solidFill>
                  <a:srgbClr val="1E4494"/>
                </a:solidFill>
                <a:latin typeface="Calibri" pitchFamily="34" charset="0"/>
              </a:rPr>
              <a:t>Specialisation</a:t>
            </a:r>
            <a:r>
              <a:rPr lang="en-US" altLang="en-US" sz="3200" dirty="0" smtClean="0">
                <a:solidFill>
                  <a:srgbClr val="1E4494"/>
                </a:solidFill>
                <a:latin typeface="Calibri" pitchFamily="34" charset="0"/>
              </a:rPr>
              <a:t>: the </a:t>
            </a:r>
            <a:r>
              <a:rPr lang="en-US" altLang="en-US" sz="3200" dirty="0" smtClean="0">
                <a:solidFill>
                  <a:srgbClr val="1E4494"/>
                </a:solidFill>
                <a:latin typeface="Calibri" pitchFamily="34" charset="0"/>
              </a:rPr>
              <a:t>policy framework</a:t>
            </a:r>
            <a:endParaRPr lang="en-US" altLang="en-US" sz="3200" dirty="0">
              <a:solidFill>
                <a:srgbClr val="1E4494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5696" y="5445224"/>
            <a:ext cx="8427218" cy="170998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352425" indent="-352425"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1E449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528" y="-72008"/>
            <a:ext cx="9144000" cy="620688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The Smart Specialisation Platform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72" y="2893006"/>
            <a:ext cx="47260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  <a:defRPr/>
            </a:pPr>
            <a:r>
              <a:rPr lang="en-GB" altLang="en-US" sz="160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Comprehensive guidance </a:t>
            </a:r>
            <a:r>
              <a:rPr lang="en-GB" altLang="en-US" sz="160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tools:</a:t>
            </a:r>
            <a:r>
              <a:rPr lang="en-GB" altLang="en-US" sz="1600" b="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GB" altLang="en-US" sz="1600" b="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RIS3 </a:t>
            </a:r>
            <a:r>
              <a:rPr lang="en-GB" altLang="en-US" sz="1600" b="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Guide, Digital Agenda Toolbox, FAQs</a:t>
            </a:r>
          </a:p>
          <a:p>
            <a:pPr marL="0" indent="0">
              <a:buFontTx/>
              <a:buNone/>
              <a:defRPr/>
            </a:pPr>
            <a:endParaRPr lang="en-GB" altLang="en-US" sz="800" b="0" dirty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n-GB" altLang="en-US" sz="160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S3 Publication </a:t>
            </a:r>
            <a:r>
              <a:rPr lang="en-GB" altLang="en-US" sz="160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series:</a:t>
            </a:r>
            <a:r>
              <a:rPr lang="en-GB" altLang="en-US" sz="1600" b="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GB" altLang="en-US" sz="1600" b="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contributing to </a:t>
            </a:r>
            <a:r>
              <a:rPr lang="en-GB" altLang="en-US" sz="1600" b="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conceptual and empirical developments </a:t>
            </a:r>
            <a:r>
              <a:rPr lang="en-GB" altLang="en-US" sz="1600" b="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of </a:t>
            </a:r>
            <a:r>
              <a:rPr lang="en-GB" altLang="en-US" sz="1600" b="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smart specialisation</a:t>
            </a:r>
          </a:p>
          <a:p>
            <a:pPr marL="0" indent="0">
              <a:buFontTx/>
              <a:buNone/>
              <a:defRPr/>
            </a:pPr>
            <a:endParaRPr lang="en-GB" altLang="en-US" sz="800" b="0" dirty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n-GB" altLang="en-US" sz="160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Online interactive tools (e.g. Eye@RIS3</a:t>
            </a:r>
            <a:r>
              <a:rPr lang="en-GB" altLang="en-US" sz="160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)</a:t>
            </a:r>
          </a:p>
          <a:p>
            <a:pPr marL="0" indent="0">
              <a:buFontTx/>
              <a:buNone/>
              <a:defRPr/>
            </a:pPr>
            <a:endParaRPr lang="en-GB" altLang="en-US" sz="800" b="0" dirty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n-GB" altLang="en-US" sz="160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S3 thematic Platforms on Energy, </a:t>
            </a:r>
            <a:r>
              <a:rPr lang="en-GB" altLang="en-US" sz="1600" dirty="0" err="1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Agri</a:t>
            </a:r>
            <a:r>
              <a:rPr lang="en-GB" altLang="en-US" sz="160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-food and Industrial modernisation</a:t>
            </a:r>
            <a:endParaRPr lang="en-GB" altLang="en-US" sz="1600" dirty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endParaRPr lang="en-GB" altLang="en-US" sz="800" b="0" dirty="0" smtClean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endParaRPr lang="en-GB" altLang="en-US" sz="1000" b="0" dirty="0" smtClean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572" y="2564904"/>
            <a:ext cx="470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Guidance - Analysis - Support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053" y="1210107"/>
            <a:ext cx="3621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S3P</a:t>
            </a:r>
          </a:p>
          <a:p>
            <a:r>
              <a:rPr lang="en-GB" sz="1600" b="0" dirty="0">
                <a:solidFill>
                  <a:srgbClr val="00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c</a:t>
            </a:r>
            <a:r>
              <a:rPr lang="en-GB" sz="1600" b="0" dirty="0" smtClean="0">
                <a:solidFill>
                  <a:srgbClr val="00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reated </a:t>
            </a:r>
            <a:r>
              <a:rPr lang="en-GB" sz="1600" b="0" dirty="0" smtClean="0">
                <a:solidFill>
                  <a:srgbClr val="00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in </a:t>
            </a:r>
            <a:r>
              <a:rPr lang="en-GB" sz="1600" b="0" dirty="0" smtClean="0">
                <a:solidFill>
                  <a:srgbClr val="00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2011, </a:t>
            </a:r>
          </a:p>
          <a:p>
            <a:r>
              <a:rPr lang="en-GB" sz="1600" b="0" dirty="0" smtClean="0">
                <a:solidFill>
                  <a:srgbClr val="00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managed by the Joint Research Centre (European Commission)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"/>
          <a:stretch/>
        </p:blipFill>
        <p:spPr>
          <a:xfrm>
            <a:off x="4519647" y="980728"/>
            <a:ext cx="4643364" cy="48565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572" y="5437093"/>
            <a:ext cx="49675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Smart Specialisation Community</a:t>
            </a:r>
          </a:p>
          <a:p>
            <a:endParaRPr lang="en-GB" sz="200" b="0" dirty="0" smtClean="0">
              <a:solidFill>
                <a:srgbClr val="C00000"/>
              </a:solidFill>
              <a:latin typeface="Verdana"/>
              <a:ea typeface="MS PGothic" pitchFamily="34" charset="-128"/>
              <a:cs typeface="ＭＳ Ｐゴシック" charset="0"/>
            </a:endParaRPr>
          </a:p>
          <a:p>
            <a:r>
              <a:rPr lang="en-GB" sz="1600" dirty="0">
                <a:solidFill>
                  <a:srgbClr val="16349F"/>
                </a:solidFill>
                <a:latin typeface="Calibri" panose="020F0502020204030204" pitchFamily="34" charset="0"/>
              </a:rPr>
              <a:t>Wide membership</a:t>
            </a:r>
            <a:r>
              <a:rPr lang="en-GB" sz="1600" b="0" dirty="0">
                <a:solidFill>
                  <a:srgbClr val="16349F"/>
                </a:solidFill>
                <a:latin typeface="Calibri" panose="020F0502020204030204" pitchFamily="34" charset="0"/>
              </a:rPr>
              <a:t>: 170 regions, 18 </a:t>
            </a:r>
            <a:r>
              <a:rPr lang="en-GB" sz="1600" b="0" dirty="0" smtClean="0">
                <a:solidFill>
                  <a:srgbClr val="16349F"/>
                </a:solidFill>
                <a:latin typeface="Calibri" panose="020F0502020204030204" pitchFamily="34" charset="0"/>
              </a:rPr>
              <a:t>Member States</a:t>
            </a:r>
            <a:endParaRPr lang="en-GB" sz="1600" b="0" dirty="0">
              <a:solidFill>
                <a:srgbClr val="16349F"/>
              </a:solidFill>
              <a:latin typeface="Calibri" panose="020F0502020204030204" pitchFamily="34" charset="0"/>
            </a:endParaRPr>
          </a:p>
          <a:p>
            <a:endParaRPr lang="en-GB" sz="800" b="0" dirty="0">
              <a:solidFill>
                <a:srgbClr val="16349F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7" descr="Bildschirmfoto 2011-05-16 um 12.03.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1098">
            <a:off x="4401769" y="2724262"/>
            <a:ext cx="1585726" cy="87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860" y="42769"/>
            <a:ext cx="1236663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0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295" y="1252240"/>
            <a:ext cx="8352855" cy="2282279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Calibri" panose="020F0502020204030204" pitchFamily="34" charset="0"/>
              </a:rPr>
              <a:t>Support the development and enhancement of </a:t>
            </a:r>
            <a:r>
              <a:rPr lang="en-GB" altLang="en-US" sz="2000" b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European eco-systems for </a:t>
            </a:r>
            <a:r>
              <a:rPr lang="en-GB" altLang="en-US" sz="2000" b="1" u="sng" dirty="0" smtClean="0">
                <a:solidFill>
                  <a:srgbClr val="1E4494"/>
                </a:solidFill>
                <a:latin typeface="Calibri" panose="020F0502020204030204" pitchFamily="34" charset="0"/>
              </a:rPr>
              <a:t>interregional </a:t>
            </a:r>
            <a:r>
              <a:rPr lang="en-GB" altLang="en-US" sz="2000" b="1" u="sng" dirty="0" smtClean="0">
                <a:solidFill>
                  <a:srgbClr val="1E4494"/>
                </a:solidFill>
                <a:latin typeface="Calibri" panose="020F0502020204030204" pitchFamily="34" charset="0"/>
              </a:rPr>
              <a:t>collaboration </a:t>
            </a:r>
            <a:r>
              <a:rPr lang="en-GB" altLang="en-US" sz="2000" b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based on areas of smart </a:t>
            </a:r>
            <a:r>
              <a:rPr lang="en-GB" altLang="en-US" sz="2000" b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specialisation</a:t>
            </a:r>
            <a:endParaRPr lang="en-GB" altLang="en-US" sz="20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171450" indent="-171450" algn="just">
              <a:lnSpc>
                <a:spcPts val="2300"/>
              </a:lnSpc>
              <a:buFont typeface="Wingdings" panose="05000000000000000000" pitchFamily="2" charset="2"/>
              <a:buChar char="§"/>
            </a:pPr>
            <a:endParaRPr lang="en-GB" altLang="en-US" sz="800" dirty="0" smtClean="0">
              <a:latin typeface="Calibri" panose="020F0502020204030204" pitchFamily="34" charset="0"/>
            </a:endParaRPr>
          </a:p>
          <a:p>
            <a:pPr algn="just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GB" altLang="en-US" sz="2000" b="1" dirty="0" smtClean="0">
                <a:latin typeface="Calibri" panose="020F0502020204030204" pitchFamily="34" charset="0"/>
              </a:rPr>
              <a:t>Facilitate</a:t>
            </a:r>
            <a:r>
              <a:rPr lang="en-GB" altLang="en-US" sz="2000" dirty="0" smtClean="0">
                <a:latin typeface="Calibri" panose="020F0502020204030204" pitchFamily="34" charset="0"/>
              </a:rPr>
              <a:t> the exchange of experience, </a:t>
            </a:r>
            <a:r>
              <a:rPr lang="en-GB" altLang="en-US" sz="2000" b="1" dirty="0" smtClean="0">
                <a:solidFill>
                  <a:srgbClr val="1E4494"/>
                </a:solidFill>
                <a:latin typeface="Calibri" panose="020F0502020204030204" pitchFamily="34" charset="0"/>
              </a:rPr>
              <a:t>mutual learning and cooperation to achieve </a:t>
            </a:r>
            <a:r>
              <a:rPr lang="en-GB" altLang="en-US" sz="2000" b="1" u="sng" dirty="0" smtClean="0">
                <a:solidFill>
                  <a:srgbClr val="1E4494"/>
                </a:solidFill>
                <a:latin typeface="Calibri" panose="020F0502020204030204" pitchFamily="34" charset="0"/>
              </a:rPr>
              <a:t>better matching of </a:t>
            </a:r>
            <a:r>
              <a:rPr lang="en-GB" altLang="en-US" sz="2000" b="1" u="sng" dirty="0" smtClean="0">
                <a:solidFill>
                  <a:srgbClr val="1E4494"/>
                </a:solidFill>
                <a:latin typeface="Calibri" panose="020F0502020204030204" pitchFamily="34" charset="0"/>
              </a:rPr>
              <a:t>(private/public) innovation actors</a:t>
            </a:r>
            <a:r>
              <a:rPr lang="en-GB" altLang="en-US" sz="2000" dirty="0" smtClean="0">
                <a:latin typeface="Calibri" panose="020F0502020204030204" pitchFamily="34" charset="0"/>
              </a:rPr>
              <a:t>, in RIS3</a:t>
            </a:r>
          </a:p>
          <a:p>
            <a:pPr marL="171450" indent="-171450" algn="just">
              <a:lnSpc>
                <a:spcPts val="2300"/>
              </a:lnSpc>
              <a:buFont typeface="Wingdings" panose="05000000000000000000" pitchFamily="2" charset="2"/>
              <a:buChar char="§"/>
            </a:pPr>
            <a:endParaRPr lang="en-GB" altLang="en-US" sz="800" dirty="0" smtClean="0">
              <a:latin typeface="Calibri" panose="020F0502020204030204" pitchFamily="34" charset="0"/>
            </a:endParaRPr>
          </a:p>
          <a:p>
            <a:pPr algn="just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Better </a:t>
            </a:r>
            <a:r>
              <a:rPr lang="en-GB" sz="2000" b="1" dirty="0">
                <a:latin typeface="Calibri" panose="020F0502020204030204" pitchFamily="34" charset="0"/>
              </a:rPr>
              <a:t>align and integrate </a:t>
            </a:r>
            <a:r>
              <a:rPr lang="en-GB" sz="2000" b="1" dirty="0" smtClean="0">
                <a:latin typeface="Calibri" panose="020F0502020204030204" pitchFamily="34" charset="0"/>
              </a:rPr>
              <a:t>the </a:t>
            </a:r>
            <a:r>
              <a:rPr lang="en-GB" sz="2000" b="1" dirty="0">
                <a:latin typeface="Calibri" panose="020F0502020204030204" pitchFamily="34" charset="0"/>
              </a:rPr>
              <a:t>EU framework for innovation and investment policies to regional development</a:t>
            </a:r>
            <a:r>
              <a:rPr lang="en-GB" sz="2000" dirty="0">
                <a:latin typeface="Calibri" panose="020F0502020204030204" pitchFamily="34" charset="0"/>
              </a:rPr>
              <a:t>, using a </a:t>
            </a:r>
            <a:r>
              <a:rPr lang="en-GB" sz="2000" b="1" u="sng" dirty="0">
                <a:solidFill>
                  <a:srgbClr val="1E4494"/>
                </a:solidFill>
                <a:latin typeface="Calibri" panose="020F0502020204030204" pitchFamily="34" charset="0"/>
              </a:rPr>
              <a:t>value chain </a:t>
            </a:r>
            <a:r>
              <a:rPr lang="en-GB" sz="2000" b="1" dirty="0">
                <a:solidFill>
                  <a:srgbClr val="1E4494"/>
                </a:solidFill>
                <a:latin typeface="Calibri" panose="020F0502020204030204" pitchFamily="34" charset="0"/>
              </a:rPr>
              <a:t>approach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</a:rPr>
              <a:t>.</a:t>
            </a:r>
            <a:endParaRPr lang="de-DE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ts val="2300"/>
              </a:lnSpc>
            </a:pPr>
            <a:endParaRPr lang="en-GB" altLang="en-US" sz="1600" dirty="0" smtClean="0">
              <a:latin typeface="Verdana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4D66801-BDC4-4FF5-B12E-1A97D1C560F8}" type="slidenum">
              <a:rPr lang="en-US" altLang="en-US" sz="1000" b="0">
                <a:solidFill>
                  <a:srgbClr val="004494"/>
                </a:solidFill>
              </a:rPr>
              <a:pPr/>
              <a:t>4</a:t>
            </a:fld>
            <a:endParaRPr lang="en-US" altLang="en-US" sz="1000" b="0">
              <a:solidFill>
                <a:srgbClr val="004494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9388" y="4949825"/>
            <a:ext cx="16891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400">
                <a:solidFill>
                  <a:srgbClr val="16349F"/>
                </a:solidFill>
              </a:rPr>
              <a:t>Access to new funding and</a:t>
            </a:r>
          </a:p>
          <a:p>
            <a:pPr algn="ctr"/>
            <a:endParaRPr lang="en-GB" altLang="en-US" sz="1400">
              <a:solidFill>
                <a:srgbClr val="16349F"/>
              </a:solidFill>
            </a:endParaRPr>
          </a:p>
          <a:p>
            <a:pPr algn="ctr"/>
            <a:r>
              <a:rPr lang="en-GB" altLang="en-US" sz="1400">
                <a:solidFill>
                  <a:srgbClr val="16349F"/>
                </a:solidFill>
              </a:rPr>
              <a:t>New </a:t>
            </a:r>
            <a:br>
              <a:rPr lang="en-GB" altLang="en-US" sz="1400">
                <a:solidFill>
                  <a:srgbClr val="16349F"/>
                </a:solidFill>
              </a:rPr>
            </a:br>
            <a:r>
              <a:rPr lang="en-GB" altLang="en-US" sz="1400">
                <a:solidFill>
                  <a:srgbClr val="16349F"/>
                </a:solidFill>
              </a:rPr>
              <a:t>Markets</a:t>
            </a:r>
          </a:p>
        </p:txBody>
      </p:sp>
      <p:sp>
        <p:nvSpPr>
          <p:cNvPr id="6" name="Striped Right Arrow 5"/>
          <p:cNvSpPr/>
          <p:nvPr/>
        </p:nvSpPr>
        <p:spPr bwMode="auto">
          <a:xfrm>
            <a:off x="114300" y="5418138"/>
            <a:ext cx="8589963" cy="288925"/>
          </a:xfrm>
          <a:prstGeom prst="stripedRightArrow">
            <a:avLst/>
          </a:prstGeom>
          <a:solidFill>
            <a:srgbClr val="16349F"/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GB">
              <a:latin typeface="Verdana" charset="0"/>
              <a:ea typeface="ＭＳ Ｐゴシック" charset="0"/>
              <a:cs typeface="ＭＳ Ｐゴシック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03425" y="5165725"/>
            <a:ext cx="1296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400">
                <a:solidFill>
                  <a:srgbClr val="16349F"/>
                </a:solidFill>
              </a:rPr>
              <a:t>Co-funded</a:t>
            </a:r>
          </a:p>
          <a:p>
            <a:pPr algn="ctr"/>
            <a:endParaRPr lang="en-GB" altLang="en-US" sz="1400">
              <a:solidFill>
                <a:srgbClr val="16349F"/>
              </a:solidFill>
            </a:endParaRPr>
          </a:p>
          <a:p>
            <a:pPr algn="ctr"/>
            <a:r>
              <a:rPr lang="en-GB" altLang="en-US" sz="1400">
                <a:solidFill>
                  <a:srgbClr val="16349F"/>
                </a:solidFill>
              </a:rPr>
              <a:t>Joint </a:t>
            </a:r>
            <a:br>
              <a:rPr lang="en-GB" altLang="en-US" sz="1400">
                <a:solidFill>
                  <a:srgbClr val="16349F"/>
                </a:solidFill>
              </a:rPr>
            </a:br>
            <a:r>
              <a:rPr lang="en-GB" altLang="en-US" sz="1400">
                <a:solidFill>
                  <a:srgbClr val="16349F"/>
                </a:solidFill>
              </a:rPr>
              <a:t>Calls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2438" y="5165725"/>
            <a:ext cx="1152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400" dirty="0">
                <a:solidFill>
                  <a:srgbClr val="16349F"/>
                </a:solidFill>
              </a:rPr>
              <a:t>Areas of </a:t>
            </a:r>
          </a:p>
          <a:p>
            <a:endParaRPr lang="en-GB" altLang="en-US" sz="1400" dirty="0">
              <a:solidFill>
                <a:srgbClr val="16349F"/>
              </a:solidFill>
            </a:endParaRPr>
          </a:p>
          <a:p>
            <a:pPr algn="ctr"/>
            <a:r>
              <a:rPr lang="en-GB" altLang="en-US" sz="1400" dirty="0">
                <a:solidFill>
                  <a:srgbClr val="16349F"/>
                </a:solidFill>
              </a:rPr>
              <a:t>Shared Interest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89313" y="4978400"/>
            <a:ext cx="18954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400">
                <a:solidFill>
                  <a:srgbClr val="16349F"/>
                </a:solidFill>
              </a:rPr>
              <a:t>Demonstration Projects</a:t>
            </a:r>
            <a:r>
              <a:rPr lang="en-GB" altLang="en-US" sz="1400" b="0">
                <a:solidFill>
                  <a:srgbClr val="16349F"/>
                </a:solidFill>
              </a:rPr>
              <a:t> (TRL6/7)</a:t>
            </a:r>
          </a:p>
          <a:p>
            <a:pPr algn="ctr"/>
            <a:endParaRPr lang="en-GB" altLang="en-US" sz="1400">
              <a:solidFill>
                <a:srgbClr val="16349F"/>
              </a:solidFill>
            </a:endParaRPr>
          </a:p>
          <a:p>
            <a:pPr algn="ctr"/>
            <a:r>
              <a:rPr lang="en-GB" altLang="en-US" sz="1400">
                <a:solidFill>
                  <a:srgbClr val="16349F"/>
                </a:solidFill>
              </a:rPr>
              <a:t>Joint </a:t>
            </a:r>
            <a:br>
              <a:rPr lang="en-GB" altLang="en-US" sz="1400">
                <a:solidFill>
                  <a:srgbClr val="16349F"/>
                </a:solidFill>
              </a:rPr>
            </a:br>
            <a:r>
              <a:rPr lang="en-GB" altLang="en-US" sz="1400">
                <a:solidFill>
                  <a:srgbClr val="16349F"/>
                </a:solidFill>
              </a:rPr>
              <a:t>Pilots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44041982"/>
              </p:ext>
            </p:extLst>
          </p:nvPr>
        </p:nvGraphicFramePr>
        <p:xfrm>
          <a:off x="238046" y="4116765"/>
          <a:ext cx="8726442" cy="968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6550" y="4726855"/>
            <a:ext cx="10080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800" dirty="0">
                <a:cs typeface="Arial" pitchFamily="34" charset="0"/>
              </a:rPr>
              <a:t>Initial Focus</a:t>
            </a:r>
          </a:p>
        </p:txBody>
      </p:sp>
      <p:sp>
        <p:nvSpPr>
          <p:cNvPr id="12" name="Curved Right Arrow 11"/>
          <p:cNvSpPr>
            <a:spLocks noChangeArrowheads="1"/>
          </p:cNvSpPr>
          <p:nvPr/>
        </p:nvSpPr>
        <p:spPr bwMode="auto">
          <a:xfrm flipH="1" flipV="1">
            <a:off x="8577261" y="4509120"/>
            <a:ext cx="465137" cy="1529730"/>
          </a:xfrm>
          <a:prstGeom prst="curvedRightArrow">
            <a:avLst>
              <a:gd name="adj1" fmla="val 25029"/>
              <a:gd name="adj2" fmla="val 50038"/>
              <a:gd name="adj3" fmla="val 25324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GB" altLang="en-US">
              <a:cs typeface="Arial" pitchFamily="34" charset="0"/>
            </a:endParaRPr>
          </a:p>
        </p:txBody>
      </p:sp>
      <p:sp>
        <p:nvSpPr>
          <p:cNvPr id="13" name="Donut 12"/>
          <p:cNvSpPr/>
          <p:nvPr/>
        </p:nvSpPr>
        <p:spPr bwMode="auto">
          <a:xfrm>
            <a:off x="114300" y="4148559"/>
            <a:ext cx="1433513" cy="936625"/>
          </a:xfrm>
          <a:prstGeom prst="donut">
            <a:avLst>
              <a:gd name="adj" fmla="val 5154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GB">
              <a:latin typeface="Verdana" charset="0"/>
              <a:ea typeface="ＭＳ Ｐゴシック"/>
            </a:endParaRP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7250113" y="7080250"/>
            <a:ext cx="1857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" name="Donut 14"/>
          <p:cNvSpPr/>
          <p:nvPr/>
        </p:nvSpPr>
        <p:spPr bwMode="auto">
          <a:xfrm>
            <a:off x="949325" y="5483225"/>
            <a:ext cx="142875" cy="15875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GB">
              <a:latin typeface="Verdana" charset="0"/>
              <a:ea typeface="ＭＳ Ｐゴシック" charset="0"/>
              <a:cs typeface="ＭＳ Ｐゴシック" charset="-128"/>
            </a:endParaRPr>
          </a:p>
        </p:txBody>
      </p:sp>
      <p:sp>
        <p:nvSpPr>
          <p:cNvPr id="16" name="Donut 15"/>
          <p:cNvSpPr/>
          <p:nvPr/>
        </p:nvSpPr>
        <p:spPr bwMode="auto">
          <a:xfrm>
            <a:off x="2643188" y="5487988"/>
            <a:ext cx="144462" cy="160337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GB">
              <a:latin typeface="Verdana" charset="0"/>
              <a:ea typeface="ＭＳ Ｐゴシック" charset="0"/>
              <a:cs typeface="ＭＳ Ｐゴシック" charset="-128"/>
            </a:endParaRPr>
          </a:p>
        </p:txBody>
      </p:sp>
      <p:sp>
        <p:nvSpPr>
          <p:cNvPr id="17" name="Donut 16"/>
          <p:cNvSpPr/>
          <p:nvPr/>
        </p:nvSpPr>
        <p:spPr bwMode="auto">
          <a:xfrm>
            <a:off x="4337050" y="5483225"/>
            <a:ext cx="144463" cy="158750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GB">
              <a:latin typeface="Verdana" charset="0"/>
              <a:ea typeface="ＭＳ Ｐゴシック" charset="0"/>
              <a:cs typeface="ＭＳ Ｐゴシック" charset="-128"/>
            </a:endParaRPr>
          </a:p>
        </p:txBody>
      </p:sp>
      <p:sp>
        <p:nvSpPr>
          <p:cNvPr id="18" name="Donut 17"/>
          <p:cNvSpPr/>
          <p:nvPr/>
        </p:nvSpPr>
        <p:spPr bwMode="auto">
          <a:xfrm>
            <a:off x="6030913" y="5483225"/>
            <a:ext cx="144462" cy="158750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GB">
              <a:latin typeface="Verdana" charset="0"/>
              <a:ea typeface="ＭＳ Ｐゴシック" charset="0"/>
              <a:cs typeface="ＭＳ Ｐゴシック" charset="-128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956425" y="4949825"/>
            <a:ext cx="16875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400">
                <a:solidFill>
                  <a:srgbClr val="16349F"/>
                </a:solidFill>
              </a:rPr>
              <a:t>New Products</a:t>
            </a:r>
          </a:p>
          <a:p>
            <a:pPr algn="ctr"/>
            <a:r>
              <a:rPr lang="en-GB" altLang="en-US" sz="1400">
                <a:solidFill>
                  <a:srgbClr val="16349F"/>
                </a:solidFill>
              </a:rPr>
              <a:t>and Services</a:t>
            </a:r>
          </a:p>
          <a:p>
            <a:pPr algn="ctr"/>
            <a:endParaRPr lang="en-GB" altLang="en-US" sz="1400">
              <a:solidFill>
                <a:srgbClr val="16349F"/>
              </a:solidFill>
            </a:endParaRPr>
          </a:p>
          <a:p>
            <a:pPr algn="ctr"/>
            <a:r>
              <a:rPr lang="en-GB" altLang="en-US" sz="1400">
                <a:solidFill>
                  <a:srgbClr val="16349F"/>
                </a:solidFill>
              </a:rPr>
              <a:t>New </a:t>
            </a:r>
            <a:br>
              <a:rPr lang="en-GB" altLang="en-US" sz="1400">
                <a:solidFill>
                  <a:srgbClr val="16349F"/>
                </a:solidFill>
              </a:rPr>
            </a:br>
            <a:r>
              <a:rPr lang="en-GB" altLang="en-US" sz="1400">
                <a:solidFill>
                  <a:srgbClr val="16349F"/>
                </a:solidFill>
              </a:rPr>
              <a:t>Value Chains</a:t>
            </a:r>
          </a:p>
        </p:txBody>
      </p:sp>
      <p:sp>
        <p:nvSpPr>
          <p:cNvPr id="20" name="Donut 19"/>
          <p:cNvSpPr/>
          <p:nvPr/>
        </p:nvSpPr>
        <p:spPr bwMode="auto">
          <a:xfrm>
            <a:off x="7727950" y="5483225"/>
            <a:ext cx="144463" cy="160338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/>
          <a:p>
            <a:pPr marL="3175" eaLnBrk="1" hangingPunct="1">
              <a:defRPr/>
            </a:pPr>
            <a:endParaRPr lang="en-GB">
              <a:latin typeface="Verdana" charset="0"/>
              <a:ea typeface="ＭＳ Ｐゴシック" charset="0"/>
              <a:cs typeface="ＭＳ Ｐゴシック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116632"/>
            <a:ext cx="8352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kern="0" dirty="0">
                <a:solidFill>
                  <a:srgbClr val="1E4494"/>
                </a:solidFill>
                <a:latin typeface="Calibri" panose="020F0502020204030204" pitchFamily="34" charset="0"/>
              </a:rPr>
              <a:t>Targeted support </a:t>
            </a:r>
            <a:r>
              <a:rPr lang="en-US" alt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in RIS3 implementation</a:t>
            </a:r>
            <a:r>
              <a:rPr lang="en-US" alt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:</a:t>
            </a:r>
            <a:endParaRPr lang="en-US" altLang="en-US" sz="3200" kern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S3 thematic platforms</a:t>
            </a:r>
            <a:endParaRPr lang="en-GB" sz="3200" dirty="0">
              <a:solidFill>
                <a:srgbClr val="1E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Graphic spid="10" grpId="0">
        <p:bldAsOne/>
      </p:bldGraphic>
      <p:bldP spid="11" grpId="0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7544" y="260648"/>
            <a:ext cx="8676456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Cultural heritage in </a:t>
            </a:r>
            <a:r>
              <a:rPr 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RIS3s: </a:t>
            </a:r>
            <a:endParaRPr lang="en-US" sz="3200" kern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the </a:t>
            </a:r>
            <a:r>
              <a:rPr 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multidimensional </a:t>
            </a:r>
            <a:r>
              <a:rPr 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nature of Cultural Heritage</a:t>
            </a:r>
            <a:endParaRPr lang="en-US" altLang="en-US" sz="3200" dirty="0">
              <a:solidFill>
                <a:srgbClr val="1E4494"/>
              </a:solidFill>
              <a:latin typeface="Calibri" pitchFamily="34" charset="0"/>
            </a:endParaRPr>
          </a:p>
        </p:txBody>
      </p:sp>
      <p:pic>
        <p:nvPicPr>
          <p:cNvPr id="6" name="Picture 4" descr="H:\Desktop\Graphics\zip 3\heat-atlas-of-top-areas-of-s3_20151119151748_1447946268548_block_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 t="18639" r="-590" b="5559"/>
          <a:stretch/>
        </p:blipFill>
        <p:spPr bwMode="auto">
          <a:xfrm>
            <a:off x="36512" y="1844825"/>
            <a:ext cx="9144000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220" y="1340768"/>
            <a:ext cx="86877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Main RIS3 </a:t>
            </a:r>
            <a:r>
              <a:rPr lang="en-GB" sz="24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priorities</a:t>
            </a:r>
            <a:endParaRPr lang="en-GB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r>
              <a:rPr lang="en-GB" sz="8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</a:t>
            </a:r>
            <a:endParaRPr lang="en-GB" sz="8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12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Source</a:t>
            </a:r>
            <a:r>
              <a:rPr lang="en-GB" sz="1200" b="0" dirty="0">
                <a:solidFill>
                  <a:srgbClr val="1E4494"/>
                </a:solidFill>
                <a:latin typeface="Calibri" panose="020F0502020204030204" pitchFamily="34" charset="0"/>
              </a:rPr>
              <a:t>: </a:t>
            </a:r>
            <a:r>
              <a:rPr lang="en-GB" sz="1200" dirty="0">
                <a:solidFill>
                  <a:srgbClr val="1E4494"/>
                </a:solidFill>
                <a:latin typeface="Calibri" panose="020F0502020204030204" pitchFamily="34" charset="0"/>
              </a:rPr>
              <a:t>Eye@RIS3 (2015</a:t>
            </a:r>
            <a:r>
              <a:rPr lang="en-GB" sz="12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)</a:t>
            </a:r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758353" y="5648637"/>
            <a:ext cx="877543" cy="268940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987825" y="5420035"/>
            <a:ext cx="720080" cy="268941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76056" y="5648636"/>
            <a:ext cx="1008112" cy="268941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45106" y="5877272"/>
            <a:ext cx="1368152" cy="268941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023828" y="5870575"/>
            <a:ext cx="1224136" cy="285283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076056" y="5420035"/>
            <a:ext cx="1008112" cy="268941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093011"/>
            <a:ext cx="49153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r>
              <a:rPr lang="en-GB" sz="72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49</a:t>
            </a:r>
            <a:r>
              <a:rPr lang="en-GB" sz="14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</a:t>
            </a:r>
            <a:r>
              <a:rPr lang="en-GB" sz="1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regions </a:t>
            </a:r>
            <a:r>
              <a:rPr lang="en-GB" sz="1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with </a:t>
            </a:r>
            <a:r>
              <a:rPr lang="en-GB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focused approach to CH </a:t>
            </a:r>
          </a:p>
          <a:p>
            <a:endParaRPr lang="en-GB" sz="1400" dirty="0">
              <a:solidFill>
                <a:srgbClr val="1E4494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1428" y="3068960"/>
            <a:ext cx="961318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  <a:tabLst>
                <a:tab pos="0" algn="l"/>
                <a:tab pos="9017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Cultural Heritage </a:t>
            </a:r>
            <a:r>
              <a:rPr 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in RIS3s</a:t>
            </a:r>
            <a:r>
              <a:rPr 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017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sample analysis </a:t>
            </a:r>
            <a:r>
              <a:rPr lang="en-GB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based </a:t>
            </a:r>
            <a:r>
              <a:rPr lang="en-GB" sz="3200" kern="0" dirty="0">
                <a:solidFill>
                  <a:srgbClr val="1E4494"/>
                </a:solidFill>
                <a:latin typeface="Calibri" panose="020F0502020204030204" pitchFamily="34" charset="0"/>
              </a:rPr>
              <a:t>on priority </a:t>
            </a:r>
            <a:r>
              <a:rPr lang="en-GB" sz="3200" kern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description</a:t>
            </a:r>
            <a:endParaRPr lang="en-US" sz="3200" kern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>
              <a:tabLst>
                <a:tab pos="0" algn="l"/>
                <a:tab pos="9017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8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Source</a:t>
            </a:r>
            <a:r>
              <a:rPr lang="en-GB" sz="1200" b="0" dirty="0">
                <a:solidFill>
                  <a:srgbClr val="1E4494"/>
                </a:solidFill>
                <a:latin typeface="Calibri" panose="020F0502020204030204" pitchFamily="34" charset="0"/>
              </a:rPr>
              <a:t>: </a:t>
            </a:r>
            <a:r>
              <a:rPr lang="en-GB" sz="1200" dirty="0">
                <a:solidFill>
                  <a:srgbClr val="1E4494"/>
                </a:solidFill>
                <a:latin typeface="Calibri" panose="020F0502020204030204" pitchFamily="34" charset="0"/>
              </a:rPr>
              <a:t>Eye@RIS3 (2016 </a:t>
            </a:r>
            <a:r>
              <a:rPr lang="en-GB" sz="1200" b="0" dirty="0">
                <a:solidFill>
                  <a:srgbClr val="1E4494"/>
                </a:solidFill>
                <a:latin typeface="Calibri" panose="020F0502020204030204" pitchFamily="34" charset="0"/>
              </a:rPr>
              <a:t>– </a:t>
            </a: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to be published</a:t>
            </a:r>
            <a:r>
              <a:rPr lang="en-GB" sz="12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)</a:t>
            </a:r>
            <a:endParaRPr lang="en-GB" sz="12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US" altLang="en-US" sz="3200" dirty="0">
              <a:solidFill>
                <a:srgbClr val="1E4494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1237109"/>
            <a:ext cx="36724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b="0" dirty="0" smtClean="0">
                <a:solidFill>
                  <a:srgbClr val="1E4494"/>
                </a:solidFill>
              </a:rPr>
              <a:t>Flemish Region</a:t>
            </a:r>
            <a:r>
              <a:rPr lang="en-GB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GB" sz="900" b="0" dirty="0" smtClean="0">
                <a:solidFill>
                  <a:srgbClr val="1E4494"/>
                </a:solidFill>
              </a:rPr>
              <a:t>Cyprus</a:t>
            </a:r>
            <a:r>
              <a:rPr lang="en-GB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GB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Dytiki</a:t>
            </a:r>
            <a:r>
              <a:rPr lang="en-GB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Makedonia,Thessalia</a:t>
            </a:r>
            <a:r>
              <a:rPr lang="en-GB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t-P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Ipeiros</a:t>
            </a:r>
            <a:r>
              <a:rPr lang="pt-P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t-P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Notio</a:t>
            </a:r>
            <a:r>
              <a:rPr lang="pt-P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Aigaio</a:t>
            </a:r>
            <a:r>
              <a:rPr lang="pt-P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t-P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Kriti</a:t>
            </a:r>
            <a:r>
              <a:rPr lang="pt-P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it-I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Sterea</a:t>
            </a:r>
            <a:r>
              <a:rPr lang="it-I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Ellada</a:t>
            </a:r>
            <a:r>
              <a:rPr lang="it-I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it-I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Peloponnisos</a:t>
            </a:r>
            <a:r>
              <a:rPr lang="it-I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it-I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Attiki</a:t>
            </a:r>
            <a:r>
              <a:rPr lang="it-I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it-I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Notio</a:t>
            </a:r>
            <a:r>
              <a:rPr lang="it-I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Aigaio</a:t>
            </a:r>
            <a:r>
              <a:rPr lang="it-I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t-P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Galicia</a:t>
            </a:r>
            <a:r>
              <a:rPr lang="pt-P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t-P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Cantabria</a:t>
            </a:r>
            <a:r>
              <a:rPr lang="pt-PT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Castilla y León, </a:t>
            </a:r>
            <a:r>
              <a:rPr lang="es-ES" sz="900" b="0" dirty="0" smtClean="0">
                <a:solidFill>
                  <a:srgbClr val="1E4494"/>
                </a:solidFill>
              </a:rPr>
              <a:t>Andalucía</a:t>
            </a:r>
            <a:r>
              <a:rPr lang="es-ES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9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Pais</a:t>
            </a:r>
            <a:r>
              <a:rPr lang="es-ES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Vasco, </a:t>
            </a:r>
            <a:r>
              <a:rPr lang="es-ES" sz="9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Iles</a:t>
            </a:r>
            <a:r>
              <a:rPr lang="es-ES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Baleares, </a:t>
            </a:r>
            <a:r>
              <a:rPr lang="fr-FR" sz="900" b="0" dirty="0" smtClean="0">
                <a:solidFill>
                  <a:srgbClr val="1E4494"/>
                </a:solidFill>
              </a:rPr>
              <a:t>Centre</a:t>
            </a:r>
            <a:r>
              <a:rPr lang="fr-FR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Nord - Pas-de-Calais, </a:t>
            </a:r>
            <a:r>
              <a:rPr lang="fr-FR" sz="900" b="0" dirty="0" smtClean="0">
                <a:solidFill>
                  <a:srgbClr val="1E4494"/>
                </a:solidFill>
              </a:rPr>
              <a:t>Bretagne</a:t>
            </a:r>
            <a:r>
              <a:rPr lang="fr-FR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it-IT" sz="900" b="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Pays</a:t>
            </a:r>
            <a:r>
              <a:rPr lang="it-IT" sz="9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de la </a:t>
            </a:r>
            <a:r>
              <a:rPr lang="it-IT" sz="9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Loire</a:t>
            </a:r>
            <a:r>
              <a:rPr lang="it-IT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fr-FR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Provence-Alpes-Côte d'Azur, Corse, </a:t>
            </a:r>
            <a:r>
              <a:rPr lang="pl-PL" sz="900" b="0" dirty="0" err="1" smtClean="0">
                <a:solidFill>
                  <a:srgbClr val="1E4494"/>
                </a:solidFill>
              </a:rPr>
              <a:t>Moldova</a:t>
            </a:r>
            <a:r>
              <a:rPr lang="en-GB" sz="900" b="0" dirty="0" smtClean="0">
                <a:solidFill>
                  <a:srgbClr val="1E4494"/>
                </a:solidFill>
              </a:rPr>
              <a:t>, </a:t>
            </a:r>
            <a:r>
              <a:rPr lang="pl-PL" sz="900" b="0" dirty="0" smtClean="0">
                <a:solidFill>
                  <a:srgbClr val="1E4494"/>
                </a:solidFill>
              </a:rPr>
              <a:t>Podlaskie</a:t>
            </a:r>
            <a:r>
              <a:rPr lang="en-GB" sz="900" b="0" dirty="0" smtClean="0">
                <a:solidFill>
                  <a:srgbClr val="1E4494"/>
                </a:solidFill>
              </a:rPr>
              <a:t>, </a:t>
            </a:r>
            <a:r>
              <a:rPr lang="pl-PL" sz="900" b="0" dirty="0" smtClean="0">
                <a:solidFill>
                  <a:srgbClr val="1E4494"/>
                </a:solidFill>
              </a:rPr>
              <a:t>Kujawsko-Pomorskie</a:t>
            </a:r>
            <a:r>
              <a:rPr lang="en-GB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Norte</a:t>
            </a:r>
            <a:r>
              <a:rPr lang="en-GB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9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Lisboa</a:t>
            </a:r>
            <a:r>
              <a:rPr lang="en-GB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900" b="0" dirty="0" err="1" smtClean="0">
                <a:solidFill>
                  <a:srgbClr val="1E4494"/>
                </a:solidFill>
              </a:rPr>
              <a:t>Alentejo</a:t>
            </a:r>
            <a:r>
              <a:rPr lang="en-GB" sz="900" b="0" dirty="0" smtClean="0">
                <a:solidFill>
                  <a:srgbClr val="1E4494"/>
                </a:solidFill>
              </a:rPr>
              <a:t>, </a:t>
            </a:r>
            <a:r>
              <a:rPr lang="pl-PL" sz="900" b="0" dirty="0" err="1" smtClean="0">
                <a:solidFill>
                  <a:srgbClr val="1E4494"/>
                </a:solidFill>
              </a:rPr>
              <a:t>Vojvodina</a:t>
            </a:r>
            <a:r>
              <a:rPr lang="en-GB" sz="900" b="0" dirty="0" smtClean="0">
                <a:solidFill>
                  <a:srgbClr val="1E4494"/>
                </a:solidFill>
              </a:rPr>
              <a:t>, </a:t>
            </a:r>
            <a:r>
              <a:rPr lang="pl-PL" sz="900" b="0" dirty="0" err="1" smtClean="0">
                <a:solidFill>
                  <a:srgbClr val="1E4494"/>
                </a:solidFill>
              </a:rPr>
              <a:t>Värmlands</a:t>
            </a:r>
            <a:r>
              <a:rPr lang="pl-PL" sz="900" b="0" dirty="0" smtClean="0">
                <a:solidFill>
                  <a:srgbClr val="1E4494"/>
                </a:solidFill>
              </a:rPr>
              <a:t> </a:t>
            </a:r>
            <a:r>
              <a:rPr lang="pl-PL" sz="900" b="0" dirty="0" err="1" smtClean="0">
                <a:solidFill>
                  <a:srgbClr val="1E4494"/>
                </a:solidFill>
              </a:rPr>
              <a:t>län</a:t>
            </a:r>
            <a:r>
              <a:rPr lang="en-GB" sz="900" b="0" dirty="0" smtClean="0">
                <a:solidFill>
                  <a:srgbClr val="1E4494"/>
                </a:solidFill>
              </a:rPr>
              <a:t>, </a:t>
            </a:r>
            <a:r>
              <a:rPr lang="pl-PL" sz="900" b="0" dirty="0" err="1" smtClean="0">
                <a:solidFill>
                  <a:srgbClr val="1E4494"/>
                </a:solidFill>
              </a:rPr>
              <a:t>Slovenia</a:t>
            </a:r>
            <a:r>
              <a:rPr lang="en-GB" sz="900" b="0" dirty="0" smtClean="0">
                <a:solidFill>
                  <a:srgbClr val="1E4494"/>
                </a:solidFill>
              </a:rPr>
              <a:t>, </a:t>
            </a:r>
            <a:r>
              <a:rPr lang="en-GB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900" b="0" dirty="0" err="1" smtClean="0">
                <a:solidFill>
                  <a:srgbClr val="1E4494"/>
                </a:solidFill>
              </a:rPr>
              <a:t>Lazio</a:t>
            </a:r>
            <a:r>
              <a:rPr lang="en-GB" sz="900" b="0" dirty="0" smtClean="0">
                <a:solidFill>
                  <a:srgbClr val="1E4494"/>
                </a:solidFill>
              </a:rPr>
              <a:t>, </a:t>
            </a:r>
            <a:r>
              <a:rPr lang="it-IT" sz="900" b="0" dirty="0" smtClean="0">
                <a:solidFill>
                  <a:srgbClr val="1E4494"/>
                </a:solidFill>
              </a:rPr>
              <a:t>Calabria, Provincia Autonoma di Trento, Puglia</a:t>
            </a:r>
            <a:r>
              <a:rPr lang="it-IT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Friuli Venezia Giulia, Emilia Romagna, Veneto, Provincia Autonoma di Bolzano, </a:t>
            </a:r>
            <a:r>
              <a:rPr lang="it-IT" sz="900" b="0" dirty="0" smtClean="0">
                <a:solidFill>
                  <a:srgbClr val="1E4494"/>
                </a:solidFill>
              </a:rPr>
              <a:t>Sardegna, Sicilia</a:t>
            </a:r>
            <a:r>
              <a:rPr lang="it-IT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Basilicata, </a:t>
            </a:r>
            <a:r>
              <a:rPr lang="it-IT" sz="900" b="0" dirty="0" smtClean="0">
                <a:solidFill>
                  <a:srgbClr val="1E4494"/>
                </a:solidFill>
              </a:rPr>
              <a:t>Campania</a:t>
            </a:r>
            <a:r>
              <a:rPr lang="it-IT" sz="900" b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Lombardia, Molise, Toscana, Piemonte, Abruzzo</a:t>
            </a:r>
            <a:endParaRPr lang="en-GB" sz="900" b="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7244" y="2634265"/>
            <a:ext cx="2015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Italy (17/21 regions), Portugal (4/5), Greece (9/13)</a:t>
            </a:r>
            <a:endParaRPr lang="en-GB" sz="1600" dirty="0">
              <a:solidFill>
                <a:srgbClr val="1E4494"/>
              </a:solidFill>
              <a:latin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16200000">
            <a:off x="12312055" y="1043265"/>
            <a:ext cx="361650" cy="793897"/>
            <a:chOff x="7090670" y="908050"/>
            <a:chExt cx="579284" cy="1440830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7525938" y="908050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7309914" y="908050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7092280" y="908050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7525616" y="1124744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 bwMode="auto">
            <a:xfrm>
              <a:off x="7309592" y="1124744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 bwMode="auto">
            <a:xfrm>
              <a:off x="7091958" y="1124744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 bwMode="auto">
            <a:xfrm>
              <a:off x="7525294" y="1340768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 bwMode="auto">
            <a:xfrm>
              <a:off x="7309270" y="1340768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 bwMode="auto">
            <a:xfrm>
              <a:off x="7091636" y="1340768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 bwMode="auto">
            <a:xfrm>
              <a:off x="7524972" y="1556792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 bwMode="auto">
            <a:xfrm>
              <a:off x="7308948" y="1556792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7091314" y="1556792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7524650" y="1772816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7308626" y="1772816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7090992" y="1772816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7524328" y="1988840"/>
              <a:ext cx="144016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 bwMode="auto">
            <a:xfrm>
              <a:off x="7308304" y="1988840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 bwMode="auto">
            <a:xfrm>
              <a:off x="7090670" y="1988840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 bwMode="auto">
            <a:xfrm>
              <a:off x="7525938" y="2204864"/>
              <a:ext cx="144016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 bwMode="auto">
            <a:xfrm>
              <a:off x="7309914" y="2204864"/>
              <a:ext cx="144016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 bwMode="auto">
            <a:xfrm>
              <a:off x="7092280" y="2204864"/>
              <a:ext cx="144016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rot="16200000">
            <a:off x="12385354" y="1797633"/>
            <a:ext cx="90915" cy="555469"/>
            <a:chOff x="9612560" y="1412516"/>
            <a:chExt cx="145626" cy="1008112"/>
          </a:xfrm>
        </p:grpSpPr>
        <p:sp>
          <p:nvSpPr>
            <p:cNvPr id="44" name="Rectangle 43"/>
            <p:cNvSpPr>
              <a:spLocks noChangeAspect="1"/>
            </p:cNvSpPr>
            <p:nvPr/>
          </p:nvSpPr>
          <p:spPr bwMode="auto">
            <a:xfrm>
              <a:off x="9613526" y="1412516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 bwMode="auto">
            <a:xfrm>
              <a:off x="9613204" y="1628540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 bwMode="auto">
            <a:xfrm>
              <a:off x="9612882" y="1844564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 bwMode="auto">
            <a:xfrm>
              <a:off x="9612560" y="2060588"/>
              <a:ext cx="144016" cy="144016"/>
            </a:xfrm>
            <a:prstGeom prst="rect">
              <a:avLst/>
            </a:prstGeom>
            <a:solidFill>
              <a:srgbClr val="1E449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 bwMode="auto">
            <a:xfrm>
              <a:off x="9614170" y="2276612"/>
              <a:ext cx="144016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</p:grpSp>
      <p:sp>
        <p:nvSpPr>
          <p:cNvPr id="68" name="Rectangle 67"/>
          <p:cNvSpPr>
            <a:spLocks noChangeAspect="1"/>
          </p:cNvSpPr>
          <p:nvPr/>
        </p:nvSpPr>
        <p:spPr bwMode="auto">
          <a:xfrm rot="16200000">
            <a:off x="12199570" y="2353151"/>
            <a:ext cx="89910" cy="79353"/>
          </a:xfrm>
          <a:prstGeom prst="rect">
            <a:avLst/>
          </a:prstGeom>
          <a:solidFill>
            <a:srgbClr val="1E4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69" name="Rectangle 68"/>
          <p:cNvSpPr>
            <a:spLocks noChangeAspect="1"/>
          </p:cNvSpPr>
          <p:nvPr/>
        </p:nvSpPr>
        <p:spPr bwMode="auto">
          <a:xfrm rot="16200000">
            <a:off x="12199570" y="2488016"/>
            <a:ext cx="89910" cy="79353"/>
          </a:xfrm>
          <a:prstGeom prst="rect">
            <a:avLst/>
          </a:prstGeom>
          <a:solidFill>
            <a:srgbClr val="1E4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70" name="Rectangle 69"/>
          <p:cNvSpPr>
            <a:spLocks noChangeAspect="1"/>
          </p:cNvSpPr>
          <p:nvPr/>
        </p:nvSpPr>
        <p:spPr bwMode="auto">
          <a:xfrm rot="16200000">
            <a:off x="12199570" y="2623886"/>
            <a:ext cx="89910" cy="79353"/>
          </a:xfrm>
          <a:prstGeom prst="rect">
            <a:avLst/>
          </a:prstGeom>
          <a:solidFill>
            <a:srgbClr val="1E4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71" name="Rectangle 70"/>
          <p:cNvSpPr>
            <a:spLocks noChangeAspect="1"/>
          </p:cNvSpPr>
          <p:nvPr/>
        </p:nvSpPr>
        <p:spPr bwMode="auto">
          <a:xfrm rot="16200000">
            <a:off x="12318599" y="2353352"/>
            <a:ext cx="89910" cy="79353"/>
          </a:xfrm>
          <a:prstGeom prst="rect">
            <a:avLst/>
          </a:prstGeom>
          <a:solidFill>
            <a:srgbClr val="1E4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72" name="Rectangle 71"/>
          <p:cNvSpPr>
            <a:spLocks noChangeAspect="1"/>
          </p:cNvSpPr>
          <p:nvPr/>
        </p:nvSpPr>
        <p:spPr bwMode="auto">
          <a:xfrm rot="16200000">
            <a:off x="12318599" y="2488217"/>
            <a:ext cx="89910" cy="79353"/>
          </a:xfrm>
          <a:prstGeom prst="rect">
            <a:avLst/>
          </a:prstGeom>
          <a:solidFill>
            <a:srgbClr val="1E4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73" name="Rectangle 72"/>
          <p:cNvSpPr>
            <a:spLocks noChangeAspect="1"/>
          </p:cNvSpPr>
          <p:nvPr/>
        </p:nvSpPr>
        <p:spPr bwMode="auto">
          <a:xfrm rot="16200000">
            <a:off x="12318599" y="2624087"/>
            <a:ext cx="89910" cy="79353"/>
          </a:xfrm>
          <a:prstGeom prst="rect">
            <a:avLst/>
          </a:prstGeom>
          <a:solidFill>
            <a:srgbClr val="1E4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74" name="Rectangle 73"/>
          <p:cNvSpPr>
            <a:spLocks noChangeAspect="1"/>
          </p:cNvSpPr>
          <p:nvPr/>
        </p:nvSpPr>
        <p:spPr bwMode="auto">
          <a:xfrm rot="16200000">
            <a:off x="12437628" y="2353553"/>
            <a:ext cx="89910" cy="79353"/>
          </a:xfrm>
          <a:prstGeom prst="rect">
            <a:avLst/>
          </a:prstGeom>
          <a:solidFill>
            <a:srgbClr val="1E4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75" name="Rectangle 74"/>
          <p:cNvSpPr>
            <a:spLocks noChangeAspect="1"/>
          </p:cNvSpPr>
          <p:nvPr/>
        </p:nvSpPr>
        <p:spPr bwMode="auto">
          <a:xfrm rot="16200000">
            <a:off x="12437628" y="2488418"/>
            <a:ext cx="89910" cy="79353"/>
          </a:xfrm>
          <a:prstGeom prst="rect">
            <a:avLst/>
          </a:prstGeom>
          <a:solidFill>
            <a:srgbClr val="1E4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76" name="Rectangle 75"/>
          <p:cNvSpPr>
            <a:spLocks noChangeAspect="1"/>
          </p:cNvSpPr>
          <p:nvPr/>
        </p:nvSpPr>
        <p:spPr bwMode="auto">
          <a:xfrm rot="16200000">
            <a:off x="12437628" y="2624288"/>
            <a:ext cx="89910" cy="79353"/>
          </a:xfrm>
          <a:prstGeom prst="rect">
            <a:avLst/>
          </a:prstGeom>
          <a:solidFill>
            <a:srgbClr val="1E4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77" name="Rectangle 76"/>
          <p:cNvSpPr>
            <a:spLocks noChangeAspect="1"/>
          </p:cNvSpPr>
          <p:nvPr/>
        </p:nvSpPr>
        <p:spPr bwMode="auto">
          <a:xfrm rot="16200000">
            <a:off x="12556657" y="2352548"/>
            <a:ext cx="89910" cy="79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78" name="Rectangle 77"/>
          <p:cNvSpPr>
            <a:spLocks noChangeAspect="1"/>
          </p:cNvSpPr>
          <p:nvPr/>
        </p:nvSpPr>
        <p:spPr bwMode="auto">
          <a:xfrm rot="16200000">
            <a:off x="12556657" y="2487413"/>
            <a:ext cx="89910" cy="79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79" name="Rectangle 78"/>
          <p:cNvSpPr>
            <a:spLocks noChangeAspect="1"/>
          </p:cNvSpPr>
          <p:nvPr/>
        </p:nvSpPr>
        <p:spPr bwMode="auto">
          <a:xfrm rot="16200000">
            <a:off x="12556657" y="2623283"/>
            <a:ext cx="89910" cy="79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7742" y="2340744"/>
            <a:ext cx="84247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140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marL="5110163" indent="-5110163">
              <a:tabLst>
                <a:tab pos="981075" algn="l"/>
              </a:tabLst>
            </a:pPr>
            <a:r>
              <a:rPr lang="en-GB" sz="2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73%   	</a:t>
            </a: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Cultural </a:t>
            </a: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Heritage as an asset for tourism and </a:t>
            </a: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experience industry</a:t>
            </a:r>
            <a:endParaRPr lang="en-GB" sz="16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110163" indent="-5110163"/>
            <a:endParaRPr lang="en-GB" sz="16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defTabSz="465138">
              <a:tabLst>
                <a:tab pos="981075" algn="l"/>
              </a:tabLst>
            </a:pPr>
            <a:r>
              <a:rPr lang="en-GB" sz="2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49% </a:t>
            </a:r>
            <a:r>
              <a:rPr lang="en-GB" sz="32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	</a:t>
            </a: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Technologies </a:t>
            </a: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for Cultural Heritage (including </a:t>
            </a: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KETS and digital technologies) </a:t>
            </a:r>
          </a:p>
          <a:p>
            <a:pPr defTabSz="465138">
              <a:tabLst>
                <a:tab pos="981075" algn="l"/>
              </a:tabLst>
            </a:pPr>
            <a:r>
              <a:rPr lang="en-GB" sz="1600" b="0" dirty="0">
                <a:solidFill>
                  <a:srgbClr val="1E4494"/>
                </a:solidFill>
                <a:latin typeface="Calibri" panose="020F0502020204030204" pitchFamily="34" charset="0"/>
              </a:rPr>
              <a:t>	</a:t>
            </a:r>
            <a:r>
              <a:rPr lang="en-GB" sz="16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of which</a:t>
            </a:r>
          </a:p>
          <a:p>
            <a:pPr defTabSz="981075"/>
            <a:r>
              <a:rPr lang="en-GB" sz="2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27</a:t>
            </a:r>
            <a:r>
              <a:rPr lang="en-GB" sz="2800" dirty="0">
                <a:solidFill>
                  <a:srgbClr val="1E4494"/>
                </a:solidFill>
                <a:latin typeface="Calibri" panose="020F0502020204030204" pitchFamily="34" charset="0"/>
              </a:rPr>
              <a:t>% </a:t>
            </a:r>
            <a:r>
              <a:rPr lang="en-GB" sz="2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  	</a:t>
            </a: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Technologies </a:t>
            </a: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for sustainable </a:t>
            </a: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built environment/SCC</a:t>
            </a:r>
            <a:endParaRPr lang="en-GB" sz="16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defTabSz="806450"/>
            <a:endParaRPr lang="en-GB" sz="16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defTabSz="981075">
              <a:tabLst>
                <a:tab pos="981075" algn="l"/>
              </a:tabLst>
            </a:pPr>
            <a:r>
              <a:rPr lang="en-GB" sz="28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24% </a:t>
            </a:r>
            <a:r>
              <a:rPr lang="en-GB" sz="32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	</a:t>
            </a: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Valorisation </a:t>
            </a:r>
            <a:r>
              <a:rPr lang="en-GB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of culinary traditions and local food identities</a:t>
            </a:r>
            <a:r>
              <a:rPr lang="en-GB" sz="16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*</a:t>
            </a:r>
          </a:p>
          <a:p>
            <a:endParaRPr lang="en-GB" sz="160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defTabSz="806450">
              <a:tabLst>
                <a:tab pos="0" algn="l"/>
                <a:tab pos="981075" algn="l"/>
              </a:tabLst>
            </a:pPr>
            <a:r>
              <a:rPr lang="en-GB" sz="16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	</a:t>
            </a:r>
            <a:r>
              <a:rPr lang="en-GB" sz="16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Other: 	</a:t>
            </a:r>
            <a:r>
              <a:rPr lang="en-GB" sz="16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Experimenting </a:t>
            </a:r>
            <a:r>
              <a:rPr lang="en-GB" sz="16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with Cultural Heritage as a field for social </a:t>
            </a:r>
            <a:r>
              <a:rPr lang="en-GB" sz="16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innovation</a:t>
            </a:r>
          </a:p>
          <a:p>
            <a:pPr defTabSz="806450">
              <a:tabLst>
                <a:tab pos="0" algn="l"/>
                <a:tab pos="981075" algn="l"/>
              </a:tabLst>
            </a:pPr>
            <a:r>
              <a:rPr lang="en-GB" sz="16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		Language and </a:t>
            </a:r>
            <a:r>
              <a:rPr lang="en-GB" sz="16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Ethnicity</a:t>
            </a:r>
          </a:p>
          <a:p>
            <a:pPr defTabSz="806450">
              <a:tabLst>
                <a:tab pos="806450" algn="l"/>
              </a:tabLst>
            </a:pPr>
            <a:endParaRPr lang="en-GB" sz="12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defTabSz="806450">
              <a:tabLst>
                <a:tab pos="806450" algn="l"/>
              </a:tabLst>
            </a:pP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* Different from </a:t>
            </a:r>
            <a:r>
              <a:rPr lang="en-GB" sz="1200" b="0" dirty="0" err="1" smtClean="0">
                <a:solidFill>
                  <a:srgbClr val="1E4494"/>
                </a:solidFill>
                <a:latin typeface="Calibri" panose="020F0502020204030204" pitchFamily="34" charset="0"/>
              </a:rPr>
              <a:t>typicity</a:t>
            </a: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 in </a:t>
            </a:r>
            <a:r>
              <a:rPr lang="en-GB" sz="1200" b="0" dirty="0" err="1" smtClean="0">
                <a:solidFill>
                  <a:srgbClr val="1E4494"/>
                </a:solidFill>
                <a:latin typeface="Calibri" panose="020F0502020204030204" pitchFamily="34" charset="0"/>
              </a:rPr>
              <a:t>Agri</a:t>
            </a:r>
            <a:r>
              <a:rPr lang="en-GB" sz="12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-food</a:t>
            </a:r>
          </a:p>
          <a:p>
            <a:pPr defTabSz="806450">
              <a:tabLst>
                <a:tab pos="806450" algn="l"/>
              </a:tabLst>
            </a:pPr>
            <a:endParaRPr lang="en-GB" sz="12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 defTabSz="806450">
              <a:tabLst>
                <a:tab pos="806450" algn="l"/>
              </a:tabLst>
            </a:pPr>
            <a:endParaRPr lang="en-GB" sz="1400" dirty="0">
              <a:solidFill>
                <a:srgbClr val="1E449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3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1612" y="908720"/>
            <a:ext cx="42437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Shift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from current economic performance 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</a:rPr>
              <a:t>to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 </a:t>
            </a:r>
            <a:r>
              <a:rPr lang="en-GB" sz="2000" u="sng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development potential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based on competitive advantages,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emerging demand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and societal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challenges,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rPr>
              <a:t>incl. external perspective</a:t>
            </a:r>
          </a:p>
          <a:p>
            <a:pPr>
              <a:defRPr/>
            </a:pPr>
            <a:endParaRPr lang="en-GB" sz="800" b="0" dirty="0" smtClean="0">
              <a:solidFill>
                <a:srgbClr val="1E4494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>
              <a:defRPr/>
            </a:pP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No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top-down decision, but 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dynamic </a:t>
            </a:r>
            <a:r>
              <a:rPr lang="en-GB" sz="2000" u="sng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entrepreneurial discovery process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bringing stakeholders together around a shared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vision</a:t>
            </a:r>
          </a:p>
          <a:p>
            <a:pPr>
              <a:defRPr/>
            </a:pPr>
            <a:endParaRPr lang="en-GB" sz="800" b="0" dirty="0">
              <a:solidFill>
                <a:srgbClr val="1E4494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>
              <a:defRPr/>
            </a:pPr>
            <a:r>
              <a:rPr lang="en-GB" sz="2000" u="sng" dirty="0" smtClean="0">
                <a:solidFill>
                  <a:srgbClr val="1E4494"/>
                </a:solidFill>
                <a:latin typeface="Calibri" panose="020F0502020204030204" pitchFamily="34" charset="0"/>
              </a:rPr>
              <a:t>All </a:t>
            </a:r>
            <a:r>
              <a:rPr lang="en-GB" sz="2000" u="sng" dirty="0" smtClean="0">
                <a:solidFill>
                  <a:srgbClr val="1E4494"/>
                </a:solidFill>
                <a:latin typeface="Calibri" panose="020F0502020204030204" pitchFamily="34" charset="0"/>
              </a:rPr>
              <a:t>form of innovation</a:t>
            </a:r>
            <a:r>
              <a:rPr lang="en-GB" sz="2000" dirty="0" smtClean="0">
                <a:solidFill>
                  <a:srgbClr val="1E4494"/>
                </a:solidFill>
                <a:latin typeface="Calibri" panose="020F0502020204030204" pitchFamily="34" charset="0"/>
              </a:rPr>
              <a:t>, </a:t>
            </a:r>
          </a:p>
          <a:p>
            <a:pPr>
              <a:defRPr/>
            </a:pP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technological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as well as practice-based and social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innovation 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(from technology to humanities)</a:t>
            </a:r>
            <a:endParaRPr lang="en-GB" sz="20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GB" sz="2000" b="0" dirty="0">
              <a:solidFill>
                <a:srgbClr val="1E449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7544" y="44624"/>
            <a:ext cx="8101012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dirty="0">
                <a:solidFill>
                  <a:srgbClr val="1E4494"/>
                </a:solidFill>
                <a:latin typeface="Calibri" pitchFamily="34" charset="0"/>
              </a:rPr>
              <a:t>Smart </a:t>
            </a:r>
            <a:r>
              <a:rPr lang="en-US" altLang="en-US" sz="3200" dirty="0" err="1" smtClean="0">
                <a:solidFill>
                  <a:srgbClr val="1E4494"/>
                </a:solidFill>
                <a:latin typeface="Calibri" pitchFamily="34" charset="0"/>
              </a:rPr>
              <a:t>Specialisation</a:t>
            </a:r>
            <a:r>
              <a:rPr lang="en-US" altLang="en-US" sz="3200" dirty="0" smtClean="0">
                <a:solidFill>
                  <a:srgbClr val="1E4494"/>
                </a:solidFill>
                <a:latin typeface="Calibri" pitchFamily="34" charset="0"/>
              </a:rPr>
              <a:t> and CH: main challenges</a:t>
            </a:r>
            <a:endParaRPr lang="en-US" altLang="en-US" sz="3200" dirty="0">
              <a:solidFill>
                <a:srgbClr val="1E4494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788" y="908720"/>
            <a:ext cx="38837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1E4494"/>
                </a:solidFill>
                <a:latin typeface="Calibri" panose="020F0502020204030204" pitchFamily="34" charset="0"/>
              </a:rPr>
              <a:t>Support </a:t>
            </a:r>
            <a:r>
              <a:rPr lang="en-US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for </a:t>
            </a:r>
            <a:r>
              <a:rPr lang="en-US" sz="2000" u="sng" dirty="0">
                <a:solidFill>
                  <a:srgbClr val="1E4494"/>
                </a:solidFill>
                <a:latin typeface="Calibri" panose="020F0502020204030204" pitchFamily="34" charset="0"/>
              </a:rPr>
              <a:t>value chains</a:t>
            </a:r>
            <a:r>
              <a:rPr lang="en-US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, rejuvenating traditional sectors through higher value-adding activities, cross </a:t>
            </a:r>
            <a:r>
              <a:rPr lang="en-US" sz="2000" b="0" dirty="0" err="1">
                <a:solidFill>
                  <a:srgbClr val="1E4494"/>
                </a:solidFill>
                <a:latin typeface="Calibri" panose="020F0502020204030204" pitchFamily="34" charset="0"/>
              </a:rPr>
              <a:t>sectoral</a:t>
            </a:r>
            <a:r>
              <a:rPr lang="en-US" sz="2000" b="0" dirty="0">
                <a:solidFill>
                  <a:srgbClr val="1E4494"/>
                </a:solidFill>
                <a:latin typeface="Calibri" panose="020F0502020204030204" pitchFamily="34" charset="0"/>
              </a:rPr>
              <a:t> links, new market niches by co-invention</a:t>
            </a:r>
          </a:p>
          <a:p>
            <a:endParaRPr lang="en-GB" sz="800" dirty="0" smtClean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r>
              <a:rPr lang="en-GB" sz="2000" u="sng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Policy </a:t>
            </a:r>
            <a:r>
              <a:rPr lang="en-GB" sz="2000" u="sng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delivery</a:t>
            </a:r>
            <a:r>
              <a:rPr lang="en-GB" sz="2000" b="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: concentration of financial and entrepreneurial </a:t>
            </a:r>
            <a:r>
              <a:rPr lang="en-GB" sz="2000" b="0" dirty="0" smtClean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resources for structural change</a:t>
            </a:r>
          </a:p>
          <a:p>
            <a:endParaRPr lang="en-GB" sz="800" b="0" dirty="0">
              <a:solidFill>
                <a:srgbClr val="16349F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r>
              <a:rPr lang="en-GB" sz="2000" u="sng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Product/process innovation </a:t>
            </a:r>
            <a:r>
              <a:rPr lang="en-GB" sz="2000" b="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as well as </a:t>
            </a:r>
            <a:r>
              <a:rPr lang="en-GB" sz="2000" u="sng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system innovation </a:t>
            </a:r>
            <a:r>
              <a:rPr lang="en-GB" sz="2000" b="0" dirty="0">
                <a:solidFill>
                  <a:srgbClr val="16349F"/>
                </a:solidFill>
                <a:latin typeface="Calibri" panose="020F0502020204030204" pitchFamily="34" charset="0"/>
                <a:ea typeface="ＭＳ Ｐゴシック" pitchFamily="34" charset="-128"/>
              </a:rPr>
              <a:t>(the key role of the public sector)</a:t>
            </a:r>
          </a:p>
          <a:p>
            <a:endParaRPr lang="en-US" sz="800" b="0" dirty="0" smtClean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Mobilisation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of investments and</a:t>
            </a:r>
            <a:r>
              <a:rPr lang="en-GB" sz="200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sz="2000" u="sng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synergies across different funding, departments and governance </a:t>
            </a:r>
            <a:r>
              <a:rPr lang="en-GB" sz="2000" u="sng" dirty="0" smtClean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levels </a:t>
            </a:r>
            <a:r>
              <a:rPr lang="en-GB" sz="2000" b="0" dirty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(EU/national/regional/local</a:t>
            </a:r>
            <a:r>
              <a:rPr lang="en-GB" sz="2000" b="0" dirty="0" smtClean="0">
                <a:solidFill>
                  <a:srgbClr val="1E4494"/>
                </a:solidFill>
                <a:latin typeface="Calibri" panose="020F0502020204030204" pitchFamily="34" charset="0"/>
                <a:ea typeface="MS PGothic" pitchFamily="34" charset="-128"/>
              </a:rPr>
              <a:t>)</a:t>
            </a:r>
            <a:endParaRPr lang="en-US" sz="2000" b="0" dirty="0">
              <a:solidFill>
                <a:srgbClr val="1E4494"/>
              </a:solidFill>
              <a:latin typeface="Calibri" panose="020F0502020204030204" pitchFamily="34" charset="0"/>
            </a:endParaRPr>
          </a:p>
          <a:p>
            <a:endParaRPr lang="en-GB" sz="1200" u="sng" dirty="0">
              <a:solidFill>
                <a:srgbClr val="1E4494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endParaRPr lang="en-GB" sz="2000" b="0" dirty="0">
              <a:solidFill>
                <a:srgbClr val="1E449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2"/>
          <a:stretch/>
        </p:blipFill>
        <p:spPr>
          <a:xfrm>
            <a:off x="0" y="334399"/>
            <a:ext cx="9144000" cy="5667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112" y="582940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Thank you!</a:t>
            </a:r>
          </a:p>
          <a:p>
            <a:endParaRPr lang="en-GB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GB" altLang="fr-FR" sz="1800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altLang="fr-FR" sz="18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Smart Specialisation - S3 </a:t>
            </a:r>
            <a:r>
              <a:rPr lang="en-GB" altLang="fr-FR" sz="1800" kern="0" dirty="0">
                <a:solidFill>
                  <a:schemeClr val="bg1"/>
                </a:solidFill>
                <a:latin typeface="Calibri" panose="020F0502020204030204" pitchFamily="34" charset="0"/>
              </a:rPr>
              <a:t>Platform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fr-FR" sz="1800" b="0" kern="0" dirty="0">
                <a:solidFill>
                  <a:schemeClr val="bg1"/>
                </a:solidFill>
                <a:latin typeface="Calibri" panose="020F0502020204030204" pitchFamily="34" charset="0"/>
              </a:rPr>
              <a:t>http://s3platform.jrc.ec.europa.eu</a:t>
            </a:r>
          </a:p>
          <a:p>
            <a:endParaRPr lang="en-GB" sz="1800" b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sz="1800" b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sz="1800" b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18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martina.pertoldi@ec.europa.eu</a:t>
            </a:r>
            <a:endParaRPr lang="en-GB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16793</TotalTime>
  <Words>795</Words>
  <Application>Microsoft Office PowerPoint</Application>
  <PresentationFormat>On-screen Show (4:3)</PresentationFormat>
  <Paragraphs>179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Slide_Master</vt:lpstr>
      <vt:lpstr>1_Slide_Master</vt:lpstr>
      <vt:lpstr>  Smart Specialisation  and Cultural Heritage:  an overview      </vt:lpstr>
      <vt:lpstr> Research and innovation strategies for smart specialisation (RIS3) are  ▪  integrated, place-based national/regional economic transformation agendas   ▪  promoting investments in R&amp;I as main factors for economic development in the light of Europe2020 objectives (smart, inclusive and sustainable growth)  ▪  based on the concentration of resources on economic activities with high transformative potential for the regional economy   ▪  through the engagement of Quadruple Helix actors in Entrepreneurial Discovery Process  ▪  encouraging regions - and regional governments - to “particularise themselves by generating and stimulating the growth of new exploration and research activities” (Foray, 2015).     </vt:lpstr>
      <vt:lpstr>The Smart Specialisation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ipts</cp:lastModifiedBy>
  <cp:revision>721</cp:revision>
  <cp:lastPrinted>2016-06-01T11:08:34Z</cp:lastPrinted>
  <dcterms:created xsi:type="dcterms:W3CDTF">2011-10-28T10:25:18Z</dcterms:created>
  <dcterms:modified xsi:type="dcterms:W3CDTF">2016-11-25T07:32:59Z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0d3b22a6-6203-4efc-8e8e-b5279256493b</vt:lpwstr>
  </property>
  <property fmtid="{D5CDD505-2E9C-101B-9397-08002B2CF9AE}" pid="3" name="Offisync_UniqueId">
    <vt:lpwstr>64605</vt:lpwstr>
  </property>
  <property fmtid="{D5CDD505-2E9C-101B-9397-08002B2CF9AE}" pid="4" name="Jive_LatestUserAccountName">
    <vt:lpwstr>gianeca</vt:lpwstr>
  </property>
  <property fmtid="{D5CDD505-2E9C-101B-9397-08002B2CF9AE}" pid="5" name="Offisync_UpdateToken">
    <vt:lpwstr>3</vt:lpwstr>
  </property>
  <property fmtid="{D5CDD505-2E9C-101B-9397-08002B2CF9AE}" pid="6" name="Jive_VersionGuid">
    <vt:lpwstr>d50d6c5d-c50c-4ae6-8c03-53c23c344a36</vt:lpwstr>
  </property>
  <property fmtid="{D5CDD505-2E9C-101B-9397-08002B2CF9AE}" pid="7" name="Offisync_ProviderInitializationData">
    <vt:lpwstr>https://connected.cnect.cec.eu.int</vt:lpwstr>
  </property>
</Properties>
</file>