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6" r:id="rId2"/>
    <p:sldId id="331" r:id="rId3"/>
    <p:sldId id="356" r:id="rId4"/>
    <p:sldId id="350" r:id="rId5"/>
    <p:sldId id="351" r:id="rId6"/>
    <p:sldId id="352" r:id="rId7"/>
    <p:sldId id="353" r:id="rId8"/>
    <p:sldId id="354" r:id="rId9"/>
    <p:sldId id="357" r:id="rId10"/>
    <p:sldId id="338" r:id="rId11"/>
    <p:sldId id="336" r:id="rId12"/>
    <p:sldId id="335" r:id="rId13"/>
    <p:sldId id="339" r:id="rId14"/>
    <p:sldId id="340" r:id="rId15"/>
    <p:sldId id="341" r:id="rId16"/>
    <p:sldId id="342" r:id="rId17"/>
    <p:sldId id="343" r:id="rId18"/>
    <p:sldId id="355" r:id="rId19"/>
    <p:sldId id="313" r:id="rId20"/>
    <p:sldId id="318" r:id="rId21"/>
    <p:sldId id="319" r:id="rId22"/>
    <p:sldId id="330" r:id="rId23"/>
    <p:sldId id="358" r:id="rId24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2C4E90"/>
    <a:srgbClr val="2C4EAE"/>
    <a:srgbClr val="233C5B"/>
    <a:srgbClr val="376092"/>
    <a:srgbClr val="003399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76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506BA82-6E70-4523-A128-830D5CDC479A}" type="datetimeFigureOut">
              <a:rPr lang="it-IT" smtClean="0"/>
              <a:t>25/11/2016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9F3BD04-ADEC-4EA6-B929-D03515D140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8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38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14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56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0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22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67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41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66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4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49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94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96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Innovazione di processo e</a:t>
            </a:r>
            <a:r>
              <a:rPr lang="it-IT" baseline="0" dirty="0" smtClean="0"/>
              <a:t> innovazione tecnologica applicata ai beni culturali</a:t>
            </a:r>
            <a:endParaRPr lang="it-IT" dirty="0" smtClean="0"/>
          </a:p>
          <a:p>
            <a:r>
              <a:rPr lang="it-IT" dirty="0" smtClean="0"/>
              <a:t>Piani di gestione </a:t>
            </a:r>
          </a:p>
          <a:p>
            <a:r>
              <a:rPr lang="it-IT" dirty="0" smtClean="0"/>
              <a:t>Immagine</a:t>
            </a:r>
            <a:r>
              <a:rPr lang="it-IT" baseline="0" dirty="0" smtClean="0"/>
              <a:t> coordinata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2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Metodo: azioni</a:t>
            </a:r>
            <a:r>
              <a:rPr lang="it-IT" baseline="0" dirty="0" smtClean="0"/>
              <a:t> di valorizzazione che integrano la gestione dei beni, dei servizi e p</a:t>
            </a:r>
            <a:r>
              <a:rPr lang="it-IT" dirty="0" smtClean="0"/>
              <a:t>revedono</a:t>
            </a:r>
            <a:r>
              <a:rPr lang="it-IT" baseline="0" dirty="0" smtClean="0"/>
              <a:t> il coinvolgimento di tutti i livelli di governo del territorio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01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Prima del bando: </a:t>
            </a:r>
            <a:r>
              <a:rPr lang="it-IT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Info Point Mobile per la via Francigena: </a:t>
            </a:r>
            <a:r>
              <a:rPr lang="it-IT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Video Contest: finalizzato a raccogliere proposte per nuove modalità di fruizione degli itinerari della via Francigena da realizzare con video di massimo 3 minuti. Tre progetti premiati: </a:t>
            </a:r>
            <a:r>
              <a:rPr lang="it-IT" altLang="ja-JP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ApePoint</a:t>
            </a:r>
            <a:r>
              <a:rPr lang="it-IT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Francigena</a:t>
            </a:r>
            <a:r>
              <a:rPr lang="it-IT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; </a:t>
            </a:r>
            <a:r>
              <a:rPr lang="it-IT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Eco-</a:t>
            </a:r>
            <a:r>
              <a:rPr lang="it-IT" altLang="ja-JP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Infopoint</a:t>
            </a:r>
            <a:r>
              <a:rPr lang="it-IT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Mobile</a:t>
            </a:r>
            <a:r>
              <a:rPr lang="it-IT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; </a:t>
            </a:r>
            <a:r>
              <a:rPr lang="it-IT" altLang="ja-JP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ApeCar</a:t>
            </a:r>
            <a:r>
              <a:rPr lang="it-IT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Francigena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39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SITI</a:t>
            </a:r>
            <a:r>
              <a:rPr lang="it-IT" sz="16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UNESCO: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JAM4CIVITA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Maratona di progettazione per la valorizzazione e la promozione di Civita di Bagnoregio, borgo laziale candidato a patrimonio UNESCO, full immersion di talenti per far nascere nuove idee e lanciare soluzioni innovative. Tre progetti premiati:</a:t>
            </a:r>
            <a:endParaRPr lang="it-IT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Nuvole Interattive: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Innovativo sistema di segnaletica turistica interattiva con tecnologia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QRCode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, Chip </a:t>
            </a:r>
            <a:r>
              <a:rPr lang="it-IT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Nfc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e Realtà aumentata;</a:t>
            </a:r>
            <a:endParaRPr lang="it-IT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Senso: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piattaforma per il turismo collaborativo, che si basa sull’ esperienza multisensoriale del viaggiatore;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Kronos: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combinazione di tecnologie avanzate di rilievo geofisico e ICT, per la realizzazione della mappatura 3D per il monitoraggio e la programmazione manutentiva;, accompagnata da un format espositivo per la realizzazione di eventi multisensoriali di realtà aumentata 2D e 3D</a:t>
            </a:r>
          </a:p>
          <a:p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LEGGE 8 2016 – Rete</a:t>
            </a:r>
            <a:r>
              <a:rPr lang="it-IT" sz="16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 delle dimore e dei giardini storici: </a:t>
            </a:r>
            <a:r>
              <a:rPr lang="it-IT" sz="16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charset="0"/>
                <a:cs typeface="Helvetica Light" charset="0"/>
              </a:rPr>
              <a:t>avviso in corso </a:t>
            </a:r>
            <a:endParaRPr lang="it-IT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  <a:p>
            <a:endParaRPr lang="it-IT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6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 prossima apertura</a:t>
            </a:r>
            <a:r>
              <a:rPr lang="it-IT" baseline="0" dirty="0" smtClean="0"/>
              <a:t> il </a:t>
            </a:r>
            <a:r>
              <a:rPr lang="it-IT" baseline="0" dirty="0" err="1" smtClean="0"/>
              <a:t>Fab</a:t>
            </a:r>
            <a:r>
              <a:rPr lang="it-IT" baseline="0" dirty="0" smtClean="0"/>
              <a:t> Lab di Frosinone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70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09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BD04-ADEC-4EA6-B929-D03515D140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64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7439-C8C2-4DBF-AAA0-AF7AD0BB697A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FDE2-5B02-4374-8B90-EBABE526CB91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5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5E3C-47BE-4571-8C65-9022B49D2670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1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999F-79E2-4CA4-B430-50F37E06BBE0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25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4A7-4C66-4FF0-BD2C-CB86FB57AF0B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2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3241-7937-44F4-A7F3-E2BE5459C17E}" type="datetime1">
              <a:rPr lang="it-IT" smtClean="0"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39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ED7B-B7A1-4CD3-9D11-A407ADF489AB}" type="datetime1">
              <a:rPr lang="it-IT" smtClean="0"/>
              <a:t>25/11/2016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3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3A97-962F-4E33-8F98-B1323B87E7BF}" type="datetime1">
              <a:rPr lang="it-IT" smtClean="0"/>
              <a:t>25/11/2016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E20A-3961-4281-8288-8C393AEC2212}" type="datetime1">
              <a:rPr lang="it-IT" smtClean="0"/>
              <a:t>25/11/2016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6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F849-7914-41C1-B680-0BAF5D38221C}" type="datetime1">
              <a:rPr lang="it-IT" smtClean="0"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60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B4E8-6C2F-40BB-8E41-728B5863B8A3}" type="datetime1">
              <a:rPr lang="it-IT" smtClean="0"/>
              <a:t>25/11/2016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9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A344-DE64-4176-A4E3-3F99758109E0}" type="datetime1">
              <a:rPr lang="it-IT" smtClean="0"/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94512-9F6B-4277-BA6B-933A065CB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7380312" cy="1080000"/>
          </a:xfrm>
        </p:spPr>
        <p:txBody>
          <a:bodyPr>
            <a:no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b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engine for innovation and growth – 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S3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Platform peer review</a:t>
            </a:r>
            <a:b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Rome, 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25</a:t>
            </a:r>
            <a:r>
              <a:rPr lang="en-US" sz="1600" b="1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November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2016</a:t>
            </a:r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ca-srv-fs-01\dati_comuni\140 - Internazionalizzazione Reti e Studi\9–Animazione_Clusters\Evento S3 Platform\europa-regioni b-n colorata laz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12" y="1991775"/>
            <a:ext cx="2942062" cy="25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a-srv-fs-01\dati_comuni\140 - Internazionalizzazione Reti e Studi\9–Animazione_Clusters\Evento S3 Platform\DSC00668 ri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3784" b="14566"/>
          <a:stretch/>
        </p:blipFill>
        <p:spPr bwMode="auto">
          <a:xfrm>
            <a:off x="450014" y="2010858"/>
            <a:ext cx="2625641" cy="1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a-srv-fs-01\dati_comuni\140 - Internazionalizzazione Reti e Studi\9–Animazione_Clusters\Evento S3 Platform\giardini-ninfa-orari-e-giorni-visita_1200x628_r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4" y="3922856"/>
            <a:ext cx="2623706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ca-srv-fs-01\dati_comuni\140 - Internazionalizzazione Reti e Studi\9–Animazione_Clusters\Evento S3 Platform\civitadibagnoregio-1920x700 ri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/>
          <a:stretch/>
        </p:blipFill>
        <p:spPr bwMode="auto">
          <a:xfrm>
            <a:off x="3132584" y="1993775"/>
            <a:ext cx="2519724" cy="17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ca-srv-fs-01\dati_comuni\140 - Internazionalizzazione Reti e Studi\9–Animazione_Clusters\Evento S3 Platform\colosseo-assemblea1 ri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3646"/>
          <a:stretch/>
        </p:blipFill>
        <p:spPr bwMode="auto">
          <a:xfrm>
            <a:off x="3141624" y="3922856"/>
            <a:ext cx="2514600" cy="18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20212" y="4367184"/>
            <a:ext cx="2942062" cy="1379636"/>
          </a:xfrm>
        </p:spPr>
        <p:txBody>
          <a:bodyPr>
            <a:normAutofit fontScale="92500" lnSpcReduction="10000"/>
          </a:bodyPr>
          <a:lstStyle/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 of LAZIO </a:t>
            </a:r>
            <a:endParaRPr lang="it-IT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495" y="3313275"/>
            <a:ext cx="1050425" cy="1067099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08705" y="1076412"/>
            <a:ext cx="8255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Working </a:t>
            </a:r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groups</a:t>
            </a:r>
          </a:p>
          <a:p>
            <a:pPr algn="ctr"/>
            <a:r>
              <a:rPr lang="en-GB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Connecting 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actors and policy instruments for innovation</a:t>
            </a: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4" name="Immagine 13" descr="ppt_emp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60959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Past</a:t>
            </a:r>
            <a:r>
              <a:rPr lang="it-IT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4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4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575000" y="2737563"/>
            <a:ext cx="8020862" cy="2817769"/>
          </a:xfrm>
        </p:spPr>
        <p:txBody>
          <a:bodyPr>
            <a:noAutofit/>
          </a:bodyPr>
          <a:lstStyle/>
          <a:p>
            <a:pPr algn="just"/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DTC1</a:t>
            </a:r>
            <a:r>
              <a:rPr lang="it-IT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was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created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2008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within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“Framework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Agreement”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Lazio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University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tool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local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helping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structured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network of relations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/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scientific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collaboration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public and private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bodies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the business/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 </a:t>
            </a:r>
          </a:p>
          <a:p>
            <a:pPr algn="just"/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Actions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undertaken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within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DTC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have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led to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creation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an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integrated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10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started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2009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completed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2014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5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calls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worth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global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value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13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million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euros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all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with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view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making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most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Lazio’s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consolidating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stimulating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among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stakeholders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sector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  </a:t>
            </a: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21829" y="1665112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–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DTC1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2009-2014)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8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60959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Some </a:t>
            </a:r>
            <a:r>
              <a:rPr lang="it-IT" sz="24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products</a:t>
            </a:r>
            <a:r>
              <a:rPr lang="it-IT" sz="24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of the DTC1 </a:t>
            </a: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\\aa-nas-01\Futouring\FILAS - LAZIO INNOVA\2_FUTOURING\IN COPERTINA\59IC_Cerveteri Banditaccia Realtà Aumentata\1_Brochure - MAPPA a5 (900x28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" y="2490192"/>
            <a:ext cx="857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65154" y="1517125"/>
            <a:ext cx="9040553" cy="90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DTC1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–  Third call for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projects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«Design and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rollout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integrated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actions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enhance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optimise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of cultural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resources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present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the Lazio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through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of new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»</a:t>
            </a:r>
          </a:p>
          <a:p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Lot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1: “Cerveteri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the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Etruscans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”,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Etruscan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Itineraries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Etruscan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monumental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necropolises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–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Banditaccia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necropolis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endParaRPr lang="it-IT" sz="7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82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60959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Some </a:t>
            </a:r>
            <a:r>
              <a:rPr lang="it-IT" sz="24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products</a:t>
            </a:r>
            <a:r>
              <a:rPr lang="it-IT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of the DTC1</a:t>
            </a:r>
            <a:endParaRPr lang="it-IT" sz="24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pic>
        <p:nvPicPr>
          <p:cNvPr id="3" name="Picture 2" descr="\\aa-nas-01\Futouring\FILAS - LAZIO INNOVA\2_FUTOURING\IN COPERTINA\51IC_I farnese e museo multimediale\2-Sala del fungo new (900x280) cop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0" y="4135056"/>
            <a:ext cx="5400000" cy="1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a-nas-01\Futouring\FILAS - LAZIO INNOVA\2_FUTOURING\IN COPERTINA\51IC_I farnese e museo multimediale\5_Proiezione facciata 1-2 di rita (900x280) copi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47" y="2420888"/>
            <a:ext cx="5400000" cy="1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5154" y="1517125"/>
            <a:ext cx="9040553" cy="90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DTC1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– Third call for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projects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«Design and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rollout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integrated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actions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enhance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optimise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of cultural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resources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present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the Lazio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through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of new </a:t>
            </a:r>
            <a:r>
              <a:rPr lang="it-IT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»</a:t>
            </a:r>
            <a:endParaRPr lang="it-IT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0" lvl="1" algn="ctr"/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Lot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2: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“The province of Viterbo and the Farnese family”, Farnese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Itineraries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: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Renaissance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splendour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and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dreams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,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Palazzo Farnese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in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Caprarola,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the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Sacred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Forest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 of Bomarzo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, Villa Lante della Rovere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in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rPr>
              <a:t>Bagnaia;</a:t>
            </a:r>
          </a:p>
          <a:p>
            <a:endParaRPr lang="it-IT" sz="700" b="1" i="1" kern="0" dirty="0">
              <a:solidFill>
                <a:srgbClr val="C00000"/>
              </a:solidFill>
              <a:latin typeface="Gill Sans MT" panose="020B0502020104020203" pitchFamily="34" charset="0"/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26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1196752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4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</a:p>
          <a:p>
            <a:pPr>
              <a:defRPr/>
            </a:pP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7544" y="2540994"/>
            <a:ext cx="8208912" cy="4169822"/>
          </a:xfrm>
        </p:spPr>
        <p:txBody>
          <a:bodyPr>
            <a:noAutofit/>
          </a:bodyPr>
          <a:lstStyle/>
          <a:p>
            <a:pPr algn="just"/>
            <a:endParaRPr lang="it-IT" sz="20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Creation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a new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“Framework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Programme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Agreement”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the Lazio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Economic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University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Ministry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for Cultural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with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available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funding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 </a:t>
            </a:r>
            <a:r>
              <a:rPr lang="it-IT" sz="16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41.7 M€</a:t>
            </a:r>
            <a:r>
              <a:rPr lang="it-IT" sz="1600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for the performance of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actions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make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most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the Lazio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region’s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resources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to consolidate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stimulate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innovation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among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business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enterprises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bodies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dedicated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heritage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Extension of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boundaries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the cultural and creative production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system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influencing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production in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synergies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between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culture,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and production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policies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 </a:t>
            </a:r>
          </a:p>
          <a:p>
            <a:r>
              <a:rPr lang="it-IT" sz="2000" dirty="0">
                <a:solidFill>
                  <a:schemeClr val="tx1"/>
                </a:solidFill>
              </a:rPr>
              <a:t> </a:t>
            </a:r>
          </a:p>
          <a:p>
            <a:pPr lvl="1" indent="-457200" algn="just">
              <a:buFont typeface="Wingdings" panose="05000000000000000000" pitchFamily="2" charset="2"/>
              <a:buChar char="v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  </a:t>
            </a: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83586" y="175437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new 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– DTC2 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5154" y="713324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Objectives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of DTC2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7544" y="2141732"/>
            <a:ext cx="8242121" cy="445141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grow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cohesion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among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actors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forming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part of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raise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competitiveness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with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involvement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single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initiatives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Universities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Bodies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Lazio,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increasing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synergies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collaboration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among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innovation-rich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enterprises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sector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raising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interest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enterprises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new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services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platforms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promote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resources</a:t>
            </a:r>
            <a:endParaRPr lang="it-IT" sz="1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encourage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demand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oriented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towards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innovative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solutions</a:t>
            </a:r>
            <a:endParaRPr lang="it-IT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increase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supply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identifying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trying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out innovative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applications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tools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use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enhance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Lazio’s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moving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towards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forms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virtual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multimedia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usage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;</a:t>
            </a:r>
            <a:endParaRPr lang="it-IT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create a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multipurpose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centre for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into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methods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capable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enhancing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sectors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which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operates</a:t>
            </a:r>
            <a:endParaRPr lang="it-IT" sz="1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lvl="0" algn="just"/>
            <a:endParaRPr lang="it-IT" sz="13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12725" algn="just"/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688803" y="1285070"/>
            <a:ext cx="8020862" cy="775778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new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–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DTC2 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0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80728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DTC2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95536" y="2505980"/>
            <a:ext cx="8373212" cy="4451412"/>
          </a:xfrm>
        </p:spPr>
        <p:txBody>
          <a:bodyPr>
            <a:noAutofit/>
          </a:bodyPr>
          <a:lstStyle/>
          <a:p>
            <a:pPr algn="just"/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 new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advanced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district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consisting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of:</a:t>
            </a:r>
          </a:p>
          <a:p>
            <a:pPr algn="just"/>
            <a:endParaRPr lang="it-IT" sz="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 new 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Centre of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Excellence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made up of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Skills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Register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Higher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School,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making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possible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identify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ad hoc standard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and/or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masters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courses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definition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professions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sphere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Cultural Heritage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number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ad hoc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laboratories</a:t>
            </a:r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just"/>
            <a:endParaRPr lang="it-IT" sz="105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projects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for the 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promotion,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preservation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recovery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utilisation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Lazio’s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including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works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not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on display («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impossible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museum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»),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use of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digital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platforms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other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such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Virtual 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Heritage Center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Infomediary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technology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transfers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 </a:t>
            </a:r>
          </a:p>
          <a:p>
            <a:pPr marL="265113" algn="just"/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main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innovative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be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created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must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be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applied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5-6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sites-itineraries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chosen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by the Lazio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marL="212725" algn="just"/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5110" y="1538350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new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–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DTC2 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4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DTC2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71804" y="2348880"/>
            <a:ext cx="8496944" cy="4451412"/>
          </a:xfrm>
        </p:spPr>
        <p:txBody>
          <a:bodyPr>
            <a:noAutofit/>
          </a:bodyPr>
          <a:lstStyle/>
          <a:p>
            <a:pPr algn="just"/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These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main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innovative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are: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Innovative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Gill Sans MT" panose="020B0502020104020203" pitchFamily="34" charset="0"/>
              </a:rPr>
              <a:t>for Cultural </a:t>
            </a:r>
            <a:r>
              <a:rPr lang="it-IT" sz="1400" dirty="0" err="1">
                <a:solidFill>
                  <a:schemeClr val="tx1"/>
                </a:solidFill>
                <a:latin typeface="Gill Sans MT" panose="020B0502020104020203" pitchFamily="34" charset="0"/>
              </a:rPr>
              <a:t>Tourism</a:t>
            </a:r>
            <a:r>
              <a:rPr lang="it-IT" sz="14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endParaRPr lang="it-IT" sz="14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Web-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Gis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Mobility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Systems,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Design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creation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integrated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systems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access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improved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use of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solutions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security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monitoring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models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tools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improve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man-machine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interaction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infrastructures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for the sustainability of cultural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sites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(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partly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renewable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energy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sources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), </a:t>
            </a:r>
          </a:p>
          <a:p>
            <a:pPr marL="498475" indent="-285750" algn="just">
              <a:buFont typeface="Wingdings" panose="05000000000000000000" pitchFamily="2" charset="2"/>
              <a:buChar char="Ø"/>
            </a:pP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Knowledge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acquisition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techniques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actions</a:t>
            </a:r>
            <a:r>
              <a:rPr lang="it-IT" sz="1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marL="212725" algn="just"/>
            <a:endParaRPr lang="it-IT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Capital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investments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start-ups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spin-offs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SMEs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wishing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perform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innovative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needing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modernise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improve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process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and/or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product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to be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undertaken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concert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with private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investors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12725" algn="just"/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83586" y="148478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The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new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–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DTC2 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DTC2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467544" y="2577988"/>
            <a:ext cx="8301204" cy="445141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Actions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sphere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research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new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methods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optimise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use of live entertainment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(music,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theatre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dance).</a:t>
            </a:r>
          </a:p>
          <a:p>
            <a:pPr algn="just"/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Activities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support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national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international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dissemination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promotion of new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technologies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and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enhanced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cultural </a:t>
            </a:r>
            <a:r>
              <a:rPr lang="it-IT" sz="16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assets</a:t>
            </a:r>
            <a:r>
              <a:rPr lang="it-IT" sz="1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international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distribution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agreements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the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organisation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incoming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missions</a:t>
            </a:r>
            <a:r>
              <a:rPr lang="it-IT" sz="16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overseas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tour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operators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joint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participation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of Lazio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enterprises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international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events</a:t>
            </a:r>
            <a:r>
              <a:rPr lang="it-IT" sz="16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6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583586" y="148478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chemeClr val="accent1">
              <a:lumMod val="75000"/>
              <a:alpha val="98038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98038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The new 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Cultural Heritage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Technological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District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– DTC2 (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2016-2020)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6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Forthcomng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71804" y="1439130"/>
            <a:ext cx="8496944" cy="4870190"/>
          </a:xfrm>
          <a:noFill/>
        </p:spPr>
        <p:txBody>
          <a:bodyPr>
            <a:noAutofit/>
          </a:bodyPr>
          <a:lstStyle/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HELENI PORFYRIOU</a:t>
            </a:r>
          </a:p>
          <a:p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Head of the Rome Unit of the </a:t>
            </a:r>
            <a:r>
              <a:rPr lang="it-IT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Institute</a:t>
            </a:r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Conservation</a:t>
            </a:r>
            <a:r>
              <a:rPr lang="it-IT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and Enhancement of Cultural </a:t>
            </a:r>
            <a:r>
              <a:rPr lang="it-IT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 CNR-ICVBC</a:t>
            </a:r>
            <a:endParaRPr lang="it-IT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7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1093777"/>
            <a:ext cx="9040553" cy="6070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316419" y="2933591"/>
            <a:ext cx="8399597" cy="4023801"/>
          </a:xfrm>
        </p:spPr>
        <p:txBody>
          <a:bodyPr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 new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approach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that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sees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the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Region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network for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organising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knowledge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the management of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metropolitan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cities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small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historic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towns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a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sustainable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manner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, in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order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to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prevent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/deal with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natural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disasters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reconstruction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work </a:t>
            </a:r>
            <a:r>
              <a:rPr lang="it-IT" altLang="it-IT" sz="1800" dirty="0">
                <a:solidFill>
                  <a:schemeClr val="tx1"/>
                </a:solidFill>
                <a:latin typeface="Gill Sans MT" panose="020B0502020104020203" pitchFamily="34" charset="0"/>
              </a:rPr>
              <a:t>(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post-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earthquake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).</a:t>
            </a:r>
            <a:endParaRPr lang="it-IT" alt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approach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is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developed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in the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following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three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areas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54013" lvl="1" indent="-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accessibility-safety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; </a:t>
            </a:r>
            <a:endParaRPr lang="it-IT" alt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54013" lvl="1" indent="-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knowledge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-promotion and 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development</a:t>
            </a: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; </a:t>
            </a:r>
            <a:endParaRPr lang="it-IT" alt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54013" lvl="1" indent="-3540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training-</a:t>
            </a:r>
            <a:r>
              <a:rPr lang="it-IT" altLang="it-IT" sz="18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participation</a:t>
            </a:r>
            <a:r>
              <a:rPr lang="it-IT" alt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it-IT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5787" y="184482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Smart Regions </a:t>
            </a:r>
            <a:r>
              <a:rPr lang="en-US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as a knowledge- and management-based system. </a:t>
            </a:r>
            <a:endParaRPr lang="en-US" altLang="it-IT" sz="1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Metropolitan cities and small historical towns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9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108520" y="838855"/>
            <a:ext cx="9040553" cy="724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Open </a:t>
            </a:r>
            <a:r>
              <a:rPr lang="it-IT" sz="2200" b="1" i="1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issues</a:t>
            </a:r>
            <a:endParaRPr lang="it-IT" sz="2200" b="1" i="1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423689"/>
            <a:ext cx="65267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encourage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more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effective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models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public-private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can public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sector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demand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play, with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tools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such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-Commercial-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Procurement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new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help to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raise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made of cultural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resources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contamination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between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humanities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sciences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serve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basis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broadening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range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products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services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sphere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cultural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promotion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development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interregional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Europe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among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S3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specialisation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order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facilitate 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sharing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experiences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increase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research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innovation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commerce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268760"/>
            <a:ext cx="30533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smtClean="0">
                <a:latin typeface="Gill Sans MT" panose="020B0502020104020203" pitchFamily="34" charset="0"/>
              </a:rPr>
              <a:t>Business </a:t>
            </a:r>
            <a:r>
              <a:rPr lang="it-IT" sz="1600" b="1" dirty="0" err="1" smtClean="0">
                <a:latin typeface="Gill Sans MT" panose="020B0502020104020203" pitchFamily="34" charset="0"/>
              </a:rPr>
              <a:t>models</a:t>
            </a:r>
            <a:r>
              <a:rPr lang="it-IT" sz="1600" b="1" dirty="0" smtClean="0">
                <a:latin typeface="Gill Sans MT" panose="020B0502020104020203" pitchFamily="34" charset="0"/>
              </a:rPr>
              <a:t>:</a:t>
            </a:r>
            <a:endParaRPr lang="it-IT" sz="9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algn="just"/>
            <a:endParaRPr lang="it-IT" sz="1600" b="1" dirty="0" smtClean="0">
              <a:latin typeface="Gill Sans MT" panose="020B0502020104020203" pitchFamily="34" charset="0"/>
            </a:endParaRPr>
          </a:p>
          <a:p>
            <a:pPr algn="just"/>
            <a:endParaRPr lang="it-IT" sz="6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err="1" smtClean="0">
                <a:latin typeface="Gill Sans MT" panose="020B0502020104020203" pitchFamily="34" charset="0"/>
              </a:rPr>
              <a:t>Innovation</a:t>
            </a:r>
            <a:r>
              <a:rPr lang="it-IT" sz="1600" b="1" dirty="0" smtClean="0">
                <a:latin typeface="Gill Sans MT" panose="020B0502020104020203" pitchFamily="34" charset="0"/>
              </a:rPr>
              <a:t>:</a:t>
            </a:r>
            <a:endParaRPr lang="it-IT" sz="16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0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r>
              <a:rPr lang="it-IT" sz="1600" b="1" dirty="0" err="1" smtClean="0">
                <a:latin typeface="Gill Sans MT" panose="020B0502020104020203" pitchFamily="34" charset="0"/>
              </a:rPr>
              <a:t>Interregional</a:t>
            </a:r>
            <a:r>
              <a:rPr lang="it-IT" sz="1600" b="1" dirty="0" smtClean="0">
                <a:latin typeface="Gill Sans MT" panose="020B0502020104020203" pitchFamily="34" charset="0"/>
              </a:rPr>
              <a:t> and </a:t>
            </a:r>
            <a:r>
              <a:rPr lang="it-IT" sz="1600" b="1" dirty="0" err="1" smtClean="0">
                <a:latin typeface="Gill Sans MT" panose="020B0502020104020203" pitchFamily="34" charset="0"/>
              </a:rPr>
              <a:t>international</a:t>
            </a:r>
            <a:r>
              <a:rPr lang="it-IT" sz="1600" b="1" dirty="0" smtClean="0">
                <a:latin typeface="Gill Sans MT" panose="020B0502020104020203" pitchFamily="34" charset="0"/>
              </a:rPr>
              <a:t> </a:t>
            </a:r>
          </a:p>
          <a:p>
            <a:r>
              <a:rPr lang="it-IT" sz="1600" b="1" dirty="0" err="1" smtClean="0">
                <a:latin typeface="Gill Sans MT" panose="020B0502020104020203" pitchFamily="34" charset="0"/>
              </a:rPr>
              <a:t>cooperation</a:t>
            </a:r>
            <a:r>
              <a:rPr lang="it-IT" sz="1600" b="1" dirty="0" smtClean="0">
                <a:latin typeface="Gill Sans MT" panose="020B0502020104020203" pitchFamily="34" charset="0"/>
              </a:rPr>
              <a:t>:</a:t>
            </a:r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4058" y="1093777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971600" y="3111404"/>
            <a:ext cx="6895516" cy="1973780"/>
            <a:chOff x="827584" y="2462172"/>
            <a:chExt cx="6895516" cy="1973780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051720" y="2462172"/>
              <a:ext cx="4401961" cy="39258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Management: </a:t>
              </a:r>
              <a:r>
                <a:rPr kumimoji="0" lang="it-IT" altLang="it-IT" sz="14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finance</a:t>
              </a:r>
              <a:r>
                <a:rPr kumimoji="0" lang="it-IT" altLang="it-IT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 and management</a:t>
              </a:r>
              <a:r>
                <a:rPr kumimoji="0" lang="it-IT" altLang="it-IT" sz="1400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 </a:t>
              </a:r>
              <a:r>
                <a:rPr kumimoji="0" lang="it-IT" altLang="it-IT" sz="1400" b="1" i="0" u="sng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methods</a:t>
              </a:r>
              <a:endParaRPr kumimoji="0" lang="it-IT" altLang="it-IT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827584" y="3234215"/>
              <a:ext cx="1462088" cy="120173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Access 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to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territorial</a:t>
              </a:r>
              <a:r>
                <a:rPr kumimoji="0" lang="it-IT" altLang="it-IT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data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,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Assets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,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places</a:t>
              </a:r>
              <a:r>
                <a:rPr kumimoji="0" lang="it-IT" altLang="it-IT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it-IT" altLang="it-IT" sz="1200" dirty="0"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to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improve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  <a:r>
                <a:rPr kumimoji="0" lang="it-IT" altLang="it-IT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safety</a:t>
              </a:r>
              <a:r>
                <a:rPr kumimoji="0" lang="it-IT" altLang="it-IT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509132" y="3244533"/>
              <a:ext cx="1462087" cy="11811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Knowledge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of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Assets</a:t>
              </a: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and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places</a:t>
              </a:r>
              <a:r>
                <a:rPr kumimoji="0" lang="it-IT" altLang="it-IT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for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sustainable</a:t>
              </a:r>
              <a:r>
                <a:rPr kumimoji="0" lang="it-IT" altLang="it-IT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200" b="1" baseline="0" dirty="0" smtClean="0">
                  <a:latin typeface="Gill Sans MT" panose="020B0502020104020203" pitchFamily="34" charset="0"/>
                  <a:cs typeface="Arial" pitchFamily="34" charset="0"/>
                </a:rPr>
                <a:t>promotion and </a:t>
              </a:r>
              <a:r>
                <a:rPr lang="it-IT" altLang="it-IT" sz="1200" b="1" baseline="0" dirty="0" err="1" smtClean="0">
                  <a:latin typeface="Gill Sans MT" panose="020B0502020104020203" pitchFamily="34" charset="0"/>
                  <a:cs typeface="Arial" pitchFamily="34" charset="0"/>
                </a:rPr>
                <a:t>development</a:t>
              </a:r>
              <a:r>
                <a:rPr lang="it-IT" altLang="it-IT" sz="1200" b="1" baseline="0" dirty="0" smtClean="0">
                  <a:latin typeface="Gill Sans MT" panose="020B0502020104020203" pitchFamily="34" charset="0"/>
                  <a:cs typeface="Arial" pitchFamily="34" charset="0"/>
                </a:rPr>
                <a:t> </a:t>
              </a:r>
              <a:endPara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261012" y="3247676"/>
              <a:ext cx="1462088" cy="118827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Participatory</a:t>
              </a:r>
              <a:r>
                <a:rPr kumimoji="0" lang="it-IT" altLang="it-IT" sz="1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 </a:t>
              </a:r>
              <a:r>
                <a:rPr kumimoji="0" lang="it-IT" alt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cs typeface="Arial" pitchFamily="34" charset="0"/>
                </a:rPr>
                <a:t>Training</a:t>
              </a: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competent</a:t>
              </a:r>
              <a:r>
                <a:rPr kumimoji="0" lang="it-IT" altLang="it-IT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  <a:r>
                <a:rPr kumimoji="0" lang="it-IT" altLang="it-IT" sz="12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participation</a:t>
              </a:r>
              <a:r>
                <a:rPr kumimoji="0" lang="it-IT" altLang="it-IT" sz="1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anose="020B0502020104020203" pitchFamily="34" charset="0"/>
                  <a:cs typeface="Arial" pitchFamily="34" charset="0"/>
                </a:rPr>
                <a:t> </a:t>
              </a:r>
              <a:endPara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17" name="Freccia a destra 16"/>
            <p:cNvSpPr/>
            <p:nvPr/>
          </p:nvSpPr>
          <p:spPr>
            <a:xfrm rot="5400000">
              <a:off x="4124928" y="2882212"/>
              <a:ext cx="216024" cy="3532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a destra 17"/>
            <p:cNvSpPr/>
            <p:nvPr/>
          </p:nvSpPr>
          <p:spPr>
            <a:xfrm rot="2588491">
              <a:off x="6568656" y="2807041"/>
              <a:ext cx="216024" cy="3532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reccia a destra 18"/>
            <p:cNvSpPr/>
            <p:nvPr/>
          </p:nvSpPr>
          <p:spPr>
            <a:xfrm rot="8132374">
              <a:off x="1670899" y="2814647"/>
              <a:ext cx="216024" cy="353244"/>
            </a:xfrm>
            <a:prstGeom prst="rightArrow">
              <a:avLst/>
            </a:prstGeom>
            <a:no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1009104" y="3933056"/>
              <a:ext cx="10801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>
              <a:off x="3660936" y="3801765"/>
              <a:ext cx="10801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6417911" y="3781047"/>
              <a:ext cx="108012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utoShape 15"/>
          <p:cNvSpPr>
            <a:spLocks/>
          </p:cNvSpPr>
          <p:nvPr/>
        </p:nvSpPr>
        <p:spPr bwMode="auto">
          <a:xfrm>
            <a:off x="505787" y="184482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Smart Regions as a knowledge- and management-based system.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Metropolitan cities and small historic towns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1984" y="943853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  <a:p>
            <a:pPr algn="ctr"/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5536" y="2504132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New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of the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territory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 smtClean="0"/>
              <a:t>(promotion of a network-</a:t>
            </a:r>
            <a:r>
              <a:rPr lang="it-IT" sz="1600" dirty="0" err="1" smtClean="0"/>
              <a:t>based</a:t>
            </a:r>
            <a:r>
              <a:rPr lang="it-IT" sz="1600" dirty="0" smtClean="0"/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approach</a:t>
            </a:r>
            <a:r>
              <a:rPr lang="it-IT" sz="1600" dirty="0" smtClean="0"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latin typeface="Gill Sans MT" panose="020B0502020104020203" pitchFamily="34" charset="0"/>
              </a:rPr>
              <a:t>knowledge</a:t>
            </a:r>
            <a:r>
              <a:rPr lang="it-IT" sz="1600" dirty="0" smtClean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participation</a:t>
            </a:r>
            <a:r>
              <a:rPr lang="it-IT" sz="1600" dirty="0" smtClean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monitoring</a:t>
            </a:r>
            <a:r>
              <a:rPr lang="it-IT" sz="1600" dirty="0" smtClean="0">
                <a:latin typeface="Gill Sans MT" panose="020B0502020104020203" pitchFamily="34" charset="0"/>
              </a:rPr>
              <a:t> and management). </a:t>
            </a:r>
            <a:endParaRPr lang="it-IT" sz="1600" dirty="0">
              <a:latin typeface="Gill Sans MT" panose="020B0502020104020203" pitchFamily="34" charset="0"/>
            </a:endParaRPr>
          </a:p>
          <a:p>
            <a:pPr algn="just"/>
            <a:endParaRPr lang="it-IT" sz="800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first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step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construct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platform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that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combines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geo-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referenced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data </a:t>
            </a:r>
            <a:r>
              <a:rPr lang="it-IT" sz="1600" dirty="0" smtClean="0">
                <a:latin typeface="Gill Sans MT" panose="020B0502020104020203" pitchFamily="34" charset="0"/>
              </a:rPr>
              <a:t>on the </a:t>
            </a:r>
            <a:r>
              <a:rPr lang="it-IT" sz="1600" dirty="0" err="1" smtClean="0">
                <a:latin typeface="Gill Sans MT" panose="020B0502020104020203" pitchFamily="34" charset="0"/>
              </a:rPr>
              <a:t>land</a:t>
            </a:r>
            <a:r>
              <a:rPr lang="it-IT" sz="1600" dirty="0" smtClean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territory</a:t>
            </a:r>
            <a:r>
              <a:rPr lang="it-IT" sz="1600" dirty="0" smtClean="0">
                <a:latin typeface="Gill Sans MT" panose="020B0502020104020203" pitchFamily="34" charset="0"/>
              </a:rPr>
              <a:t> and relative </a:t>
            </a:r>
            <a:r>
              <a:rPr lang="it-IT" sz="1600" dirty="0" err="1" smtClean="0">
                <a:latin typeface="Gill Sans MT" panose="020B0502020104020203" pitchFamily="34" charset="0"/>
              </a:rPr>
              <a:t>resources</a:t>
            </a:r>
            <a:r>
              <a:rPr lang="it-IT" sz="1600" dirty="0" smtClean="0">
                <a:latin typeface="Gill Sans MT" panose="020B0502020104020203" pitchFamily="34" charset="0"/>
              </a:rPr>
              <a:t> with </a:t>
            </a:r>
            <a:r>
              <a:rPr lang="it-IT" sz="1600" dirty="0" err="1" smtClean="0">
                <a:latin typeface="Gill Sans MT" panose="020B0502020104020203" pitchFamily="34" charset="0"/>
              </a:rPr>
              <a:t>socioeconomic</a:t>
            </a:r>
            <a:r>
              <a:rPr lang="it-IT" sz="1600" dirty="0" smtClean="0">
                <a:latin typeface="Gill Sans MT" panose="020B0502020104020203" pitchFamily="34" charset="0"/>
              </a:rPr>
              <a:t> data on </a:t>
            </a:r>
            <a:r>
              <a:rPr lang="it-IT" sz="1600" dirty="0" err="1" smtClean="0">
                <a:latin typeface="Gill Sans MT" panose="020B0502020104020203" pitchFamily="34" charset="0"/>
              </a:rPr>
              <a:t>cities</a:t>
            </a:r>
            <a:r>
              <a:rPr lang="it-IT" sz="1600" dirty="0" smtClean="0">
                <a:latin typeface="Gill Sans MT" panose="020B0502020104020203" pitchFamily="34" charset="0"/>
              </a:rPr>
              <a:t> and small </a:t>
            </a:r>
            <a:r>
              <a:rPr lang="it-IT" sz="1600" dirty="0" err="1" smtClean="0">
                <a:latin typeface="Gill Sans MT" panose="020B0502020104020203" pitchFamily="34" charset="0"/>
              </a:rPr>
              <a:t>towns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as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well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as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historical</a:t>
            </a:r>
            <a:r>
              <a:rPr lang="it-IT" sz="1600" dirty="0" smtClean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artistic</a:t>
            </a:r>
            <a:r>
              <a:rPr lang="it-IT" sz="1600" dirty="0" smtClean="0">
                <a:latin typeface="Gill Sans MT" panose="020B0502020104020203" pitchFamily="34" charset="0"/>
              </a:rPr>
              <a:t> and cultural data.</a:t>
            </a:r>
            <a:endParaRPr lang="it-IT" sz="1600" dirty="0">
              <a:latin typeface="Gill Sans MT" panose="020B0502020104020203" pitchFamily="34" charset="0"/>
            </a:endParaRPr>
          </a:p>
          <a:p>
            <a:pPr algn="just"/>
            <a:endParaRPr lang="it-IT" sz="800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This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theme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evidently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very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topical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one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seen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by: </a:t>
            </a:r>
          </a:p>
          <a:p>
            <a:pPr algn="just"/>
            <a:r>
              <a:rPr lang="it-IT" sz="160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on the </a:t>
            </a:r>
            <a:r>
              <a:rPr lang="it-IT" sz="1600" u="sng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one</a:t>
            </a:r>
            <a:r>
              <a:rPr lang="it-IT" sz="160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it-IT" sz="1600" u="sng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hand</a:t>
            </a:r>
            <a:r>
              <a:rPr lang="it-IT" sz="160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,</a:t>
            </a:r>
            <a:r>
              <a:rPr lang="it-IT" sz="16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it-IT" sz="1600" dirty="0" smtClean="0">
                <a:latin typeface="Gill Sans MT" panose="020B0502020104020203" pitchFamily="34" charset="0"/>
              </a:rPr>
              <a:t>the </a:t>
            </a:r>
            <a:r>
              <a:rPr lang="it-IT" sz="1600" dirty="0" err="1" smtClean="0">
                <a:latin typeface="Gill Sans MT" panose="020B0502020104020203" pitchFamily="34" charset="0"/>
              </a:rPr>
              <a:t>recent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parliamentary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bill</a:t>
            </a:r>
            <a:r>
              <a:rPr lang="it-IT" sz="1600" dirty="0" smtClean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currently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going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through</a:t>
            </a:r>
            <a:r>
              <a:rPr lang="it-IT" sz="1600" dirty="0" smtClean="0">
                <a:latin typeface="Gill Sans MT" panose="020B0502020104020203" pitchFamily="34" charset="0"/>
              </a:rPr>
              <a:t> the </a:t>
            </a:r>
            <a:r>
              <a:rPr lang="it-IT" sz="1600" dirty="0" err="1" smtClean="0">
                <a:latin typeface="Gill Sans MT" panose="020B0502020104020203" pitchFamily="34" charset="0"/>
              </a:rPr>
              <a:t>lower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house</a:t>
            </a:r>
            <a:r>
              <a:rPr lang="it-IT" sz="1600" dirty="0" smtClean="0">
                <a:latin typeface="Gill Sans MT" panose="020B0502020104020203" pitchFamily="34" charset="0"/>
              </a:rPr>
              <a:t> (</a:t>
            </a:r>
            <a:r>
              <a:rPr lang="it-IT" sz="1600" dirty="0" smtClean="0"/>
              <a:t>the </a:t>
            </a:r>
            <a:r>
              <a:rPr lang="it-IT" sz="1600" dirty="0" err="1" smtClean="0"/>
              <a:t>draft</a:t>
            </a:r>
            <a:r>
              <a:rPr lang="it-IT" sz="1600" dirty="0" smtClean="0"/>
              <a:t> </a:t>
            </a:r>
            <a:r>
              <a:rPr lang="it-IT" sz="1600" dirty="0" err="1" smtClean="0"/>
              <a:t>bill</a:t>
            </a:r>
            <a:r>
              <a:rPr lang="it-IT" sz="1600" dirty="0" smtClean="0"/>
              <a:t> </a:t>
            </a:r>
            <a:r>
              <a:rPr lang="it-IT" sz="1600" dirty="0" err="1" smtClean="0"/>
              <a:t>allocates</a:t>
            </a:r>
            <a:r>
              <a:rPr lang="it-IT" sz="1600" dirty="0" smtClean="0"/>
              <a:t> 100 </a:t>
            </a:r>
            <a:r>
              <a:rPr lang="it-IT" sz="1600" dirty="0" err="1" smtClean="0"/>
              <a:t>million</a:t>
            </a:r>
            <a:r>
              <a:rPr lang="it-IT" sz="1600" dirty="0" smtClean="0"/>
              <a:t> </a:t>
            </a:r>
            <a:r>
              <a:rPr lang="it-IT" sz="1600" dirty="0" err="1" smtClean="0"/>
              <a:t>euros</a:t>
            </a:r>
            <a:r>
              <a:rPr lang="it-IT" sz="1600" dirty="0" smtClean="0"/>
              <a:t> to </a:t>
            </a:r>
            <a:r>
              <a:rPr lang="it-IT" sz="1600" dirty="0" err="1" smtClean="0"/>
              <a:t>boost</a:t>
            </a:r>
            <a:r>
              <a:rPr lang="it-IT" sz="1600" dirty="0" smtClean="0"/>
              <a:t> the </a:t>
            </a:r>
            <a:r>
              <a:rPr lang="it-IT" sz="1600" dirty="0" err="1" smtClean="0"/>
              <a:t>economies</a:t>
            </a:r>
            <a:r>
              <a:rPr lang="it-IT" sz="1600" dirty="0" smtClean="0"/>
              <a:t> of </a:t>
            </a:r>
            <a:r>
              <a:rPr lang="it-IT" sz="1600" dirty="0" err="1" smtClean="0"/>
              <a:t>towns</a:t>
            </a:r>
            <a:r>
              <a:rPr lang="it-IT" sz="1600" dirty="0" smtClean="0"/>
              <a:t> </a:t>
            </a:r>
            <a:r>
              <a:rPr lang="it-IT" sz="1600" dirty="0" err="1" smtClean="0"/>
              <a:t>having</a:t>
            </a:r>
            <a:r>
              <a:rPr lang="it-IT" sz="1600" dirty="0" smtClean="0"/>
              <a:t> </a:t>
            </a:r>
            <a:r>
              <a:rPr lang="it-IT" sz="1600" dirty="0" err="1" smtClean="0"/>
              <a:t>fewer</a:t>
            </a:r>
            <a:r>
              <a:rPr lang="it-IT" sz="1600" dirty="0" smtClean="0"/>
              <a:t> </a:t>
            </a:r>
            <a:r>
              <a:rPr lang="it-IT" sz="1600" dirty="0" err="1" smtClean="0"/>
              <a:t>than</a:t>
            </a:r>
            <a:r>
              <a:rPr lang="it-IT" sz="1600" dirty="0" smtClean="0"/>
              <a:t> 5,000 </a:t>
            </a:r>
            <a:r>
              <a:rPr lang="it-IT" sz="1600" dirty="0" err="1" smtClean="0"/>
              <a:t>inhabitants</a:t>
            </a:r>
            <a:r>
              <a:rPr lang="it-IT" sz="1600" dirty="0" smtClean="0"/>
              <a:t> and </a:t>
            </a:r>
            <a:r>
              <a:rPr lang="it-IT" sz="1600" dirty="0" err="1" smtClean="0"/>
              <a:t>prevent</a:t>
            </a:r>
            <a:r>
              <a:rPr lang="it-IT" sz="1600" dirty="0" smtClean="0"/>
              <a:t> </a:t>
            </a:r>
            <a:r>
              <a:rPr lang="it-IT" sz="1600" dirty="0" err="1" smtClean="0"/>
              <a:t>them</a:t>
            </a:r>
            <a:r>
              <a:rPr lang="it-IT" sz="1600" dirty="0" smtClean="0"/>
              <a:t> from </a:t>
            </a:r>
            <a:r>
              <a:rPr lang="it-IT" sz="1600" dirty="0" err="1" smtClean="0"/>
              <a:t>emptying</a:t>
            </a:r>
            <a:r>
              <a:rPr lang="it-IT" sz="1600" dirty="0" smtClean="0"/>
              <a:t>)</a:t>
            </a:r>
            <a:r>
              <a:rPr lang="it-IT" sz="1600" dirty="0" smtClean="0">
                <a:latin typeface="Gill Sans MT" panose="020B0502020104020203" pitchFamily="34" charset="0"/>
              </a:rPr>
              <a:t>, to </a:t>
            </a:r>
            <a:r>
              <a:rPr lang="it-IT" sz="1600" dirty="0" err="1" smtClean="0">
                <a:latin typeface="Gill Sans MT" panose="020B0502020104020203" pitchFamily="34" charset="0"/>
              </a:rPr>
              <a:t>support</a:t>
            </a:r>
            <a:r>
              <a:rPr lang="it-IT" sz="1600" dirty="0" smtClean="0">
                <a:latin typeface="Gill Sans MT" panose="020B0502020104020203" pitchFamily="34" charset="0"/>
              </a:rPr>
              <a:t> the economy of small </a:t>
            </a:r>
            <a:r>
              <a:rPr lang="it-IT" sz="1600" dirty="0" err="1" smtClean="0">
                <a:latin typeface="Gill Sans MT" panose="020B0502020104020203" pitchFamily="34" charset="0"/>
              </a:rPr>
              <a:t>municipalities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that</a:t>
            </a:r>
            <a:r>
              <a:rPr lang="it-IT" sz="1600" dirty="0" smtClean="0">
                <a:latin typeface="Gill Sans MT" panose="020B0502020104020203" pitchFamily="34" charset="0"/>
              </a:rPr>
              <a:t> are </a:t>
            </a:r>
            <a:r>
              <a:rPr lang="it-IT" sz="1600" dirty="0" err="1" smtClean="0">
                <a:latin typeface="Gill Sans MT" panose="020B0502020104020203" pitchFamily="34" charset="0"/>
              </a:rPr>
              <a:t>continuing</a:t>
            </a:r>
            <a:r>
              <a:rPr lang="it-IT" sz="1600" dirty="0" smtClean="0">
                <a:latin typeface="Gill Sans MT" panose="020B0502020104020203" pitchFamily="34" charset="0"/>
              </a:rPr>
              <a:t> to </a:t>
            </a:r>
            <a:r>
              <a:rPr lang="it-IT" sz="1600" dirty="0" err="1" smtClean="0">
                <a:latin typeface="Gill Sans MT" panose="020B0502020104020203" pitchFamily="34" charset="0"/>
              </a:rPr>
              <a:t>dwindle</a:t>
            </a:r>
            <a:r>
              <a:rPr lang="it-IT" sz="1600" dirty="0" smtClean="0">
                <a:latin typeface="Gill Sans MT" panose="020B0502020104020203" pitchFamily="34" charset="0"/>
              </a:rPr>
              <a:t> in </a:t>
            </a:r>
            <a:r>
              <a:rPr lang="it-IT" sz="1600" dirty="0" err="1" smtClean="0">
                <a:latin typeface="Gill Sans MT" panose="020B0502020104020203" pitchFamily="34" charset="0"/>
              </a:rPr>
              <a:t>size</a:t>
            </a:r>
            <a:r>
              <a:rPr lang="it-IT" sz="1600" dirty="0" smtClean="0">
                <a:latin typeface="Gill Sans MT" panose="020B0502020104020203" pitchFamily="34" charset="0"/>
              </a:rPr>
              <a:t>;</a:t>
            </a:r>
          </a:p>
          <a:p>
            <a:pPr algn="just"/>
            <a:r>
              <a:rPr lang="it-IT" sz="160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on the </a:t>
            </a:r>
            <a:r>
              <a:rPr lang="it-IT" sz="1600" u="sng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other</a:t>
            </a:r>
            <a:r>
              <a:rPr lang="it-IT" sz="1600" u="sng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,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recurring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natural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disasters</a:t>
            </a:r>
            <a:r>
              <a:rPr lang="it-IT" sz="1600" dirty="0" smtClean="0">
                <a:latin typeface="Gill Sans MT" panose="020B0502020104020203" pitchFamily="34" charset="0"/>
              </a:rPr>
              <a:t> (</a:t>
            </a:r>
            <a:r>
              <a:rPr lang="it-IT" sz="1600" dirty="0" err="1" smtClean="0">
                <a:latin typeface="Gill Sans MT" panose="020B0502020104020203" pitchFamily="34" charset="0"/>
              </a:rPr>
              <a:t>such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as</a:t>
            </a:r>
            <a:r>
              <a:rPr lang="it-IT" sz="1600" dirty="0" smtClean="0">
                <a:latin typeface="Gill Sans MT" panose="020B0502020104020203" pitchFamily="34" charset="0"/>
              </a:rPr>
              <a:t> the Amatrice </a:t>
            </a:r>
            <a:r>
              <a:rPr lang="it-IT" sz="1600" dirty="0" err="1" smtClean="0">
                <a:latin typeface="Gill Sans MT" panose="020B0502020104020203" pitchFamily="34" charset="0"/>
              </a:rPr>
              <a:t>earthquake</a:t>
            </a:r>
            <a:r>
              <a:rPr lang="it-IT" sz="1600" dirty="0" smtClean="0"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latin typeface="Gill Sans MT" panose="020B0502020104020203" pitchFamily="34" charset="0"/>
              </a:rPr>
              <a:t>subsequent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seismic</a:t>
            </a:r>
            <a:r>
              <a:rPr lang="it-IT" sz="1600" dirty="0" smtClean="0">
                <a:latin typeface="Gill Sans MT" panose="020B0502020104020203" pitchFamily="34" charset="0"/>
              </a:rPr>
              <a:t>  </a:t>
            </a:r>
            <a:r>
              <a:rPr lang="it-IT" sz="1600" dirty="0" err="1" smtClean="0">
                <a:latin typeface="Gill Sans MT" panose="020B0502020104020203" pitchFamily="34" charset="0"/>
              </a:rPr>
              <a:t>events</a:t>
            </a:r>
            <a:r>
              <a:rPr lang="it-IT" sz="1600" dirty="0" smtClean="0">
                <a:latin typeface="Gill Sans MT" panose="020B0502020104020203" pitchFamily="34" charset="0"/>
              </a:rPr>
              <a:t>) and </a:t>
            </a:r>
            <a:r>
              <a:rPr lang="it-IT" sz="1600" dirty="0" err="1" smtClean="0">
                <a:latin typeface="Gill Sans MT" panose="020B0502020104020203" pitchFamily="34" charset="0"/>
              </a:rPr>
              <a:t>resulting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socioeconomic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fragility</a:t>
            </a:r>
            <a:r>
              <a:rPr lang="it-IT" sz="1600" dirty="0" smtClean="0">
                <a:latin typeface="Gill Sans MT" panose="020B0502020104020203" pitchFamily="34" charset="0"/>
              </a:rPr>
              <a:t> and </a:t>
            </a:r>
            <a:r>
              <a:rPr lang="it-IT" sz="1600" dirty="0" err="1" smtClean="0">
                <a:latin typeface="Gill Sans MT" panose="020B0502020104020203" pitchFamily="34" charset="0"/>
              </a:rPr>
              <a:t>crisis</a:t>
            </a:r>
            <a:r>
              <a:rPr lang="it-IT" sz="1600" dirty="0" smtClean="0">
                <a:latin typeface="Gill Sans MT" panose="020B0502020104020203" pitchFamily="34" charset="0"/>
              </a:rPr>
              <a:t> of </a:t>
            </a:r>
            <a:r>
              <a:rPr lang="it-IT" sz="1600" dirty="0" err="1" smtClean="0">
                <a:latin typeface="Gill Sans MT" panose="020B0502020104020203" pitchFamily="34" charset="0"/>
              </a:rPr>
              <a:t>identity</a:t>
            </a:r>
            <a:r>
              <a:rPr lang="it-IT" sz="1600" dirty="0">
                <a:latin typeface="Gill Sans MT" panose="020B0502020104020203" pitchFamily="34" charset="0"/>
              </a:rPr>
              <a:t>, </a:t>
            </a:r>
            <a:r>
              <a:rPr lang="it-IT" sz="1600" dirty="0" err="1" smtClean="0">
                <a:latin typeface="Gill Sans MT" panose="020B0502020104020203" pitchFamily="34" charset="0"/>
              </a:rPr>
              <a:t>requiring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farsighted</a:t>
            </a:r>
            <a:r>
              <a:rPr lang="it-IT" sz="1600" dirty="0" smtClean="0">
                <a:latin typeface="Gill Sans MT" panose="020B0502020104020203" pitchFamily="34" charset="0"/>
              </a:rPr>
              <a:t> </a:t>
            </a:r>
            <a:r>
              <a:rPr lang="it-IT" sz="1600" dirty="0" err="1" smtClean="0">
                <a:latin typeface="Gill Sans MT" panose="020B0502020104020203" pitchFamily="34" charset="0"/>
              </a:rPr>
              <a:t>policies</a:t>
            </a:r>
            <a:r>
              <a:rPr lang="it-IT" sz="1600" dirty="0" smtClean="0">
                <a:latin typeface="Gill Sans MT" panose="020B0502020104020203" pitchFamily="34" charset="0"/>
              </a:rPr>
              <a:t>. </a:t>
            </a:r>
            <a:endParaRPr lang="it-IT" sz="1600" dirty="0">
              <a:latin typeface="Gill Sans MT" panose="020B0502020104020203" pitchFamily="34" charset="0"/>
            </a:endParaRPr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521829" y="1550884"/>
            <a:ext cx="8020862" cy="81053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Smart Regions as a knowledge- and management-based system.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Metropolitan cities and small historic towns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2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882" y="836712"/>
            <a:ext cx="9040553" cy="724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Open </a:t>
            </a:r>
            <a:r>
              <a:rPr lang="it-IT" sz="2200" b="1" i="1" dirty="0" err="1" smtClean="0">
                <a:solidFill>
                  <a:srgbClr val="C00000"/>
                </a:solidFill>
                <a:latin typeface="Gill Sans MT" panose="020B0502020104020203" pitchFamily="34" charset="0"/>
              </a:rPr>
              <a:t>issues</a:t>
            </a:r>
            <a:endParaRPr lang="it-IT" sz="22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423689"/>
            <a:ext cx="652679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encourage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more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effective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models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public-private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role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can public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sector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demand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play, with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tools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such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-Commercial-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Procurement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new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technologies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help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raise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use made of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resources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can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contamination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between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humanities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digital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sciences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serve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basis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for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broadening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range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products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services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sphere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cultural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heritage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promotion and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development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  <a:endParaRPr lang="it-IT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to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promote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interregional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Europe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among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S3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specialisation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order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to facilitate the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sharing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of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experiences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increase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cooperation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the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areas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of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research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,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innovation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it-IT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commerce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268760"/>
            <a:ext cx="30533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>
                <a:latin typeface="Gill Sans MT" panose="020B0502020104020203" pitchFamily="34" charset="0"/>
              </a:rPr>
              <a:t>Business </a:t>
            </a:r>
            <a:r>
              <a:rPr lang="it-IT" sz="1600" b="1" dirty="0" err="1">
                <a:latin typeface="Gill Sans MT" panose="020B0502020104020203" pitchFamily="34" charset="0"/>
              </a:rPr>
              <a:t>models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  <a:endParaRPr lang="it-IT" sz="9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>
              <a:latin typeface="Gill Sans MT" panose="020B0502020104020203" pitchFamily="34" charset="0"/>
            </a:endParaRPr>
          </a:p>
          <a:p>
            <a:pPr algn="just"/>
            <a:endParaRPr lang="it-IT" sz="1600" b="1" dirty="0">
              <a:latin typeface="Gill Sans MT" panose="020B0502020104020203" pitchFamily="34" charset="0"/>
            </a:endParaRPr>
          </a:p>
          <a:p>
            <a:pPr algn="just"/>
            <a:endParaRPr lang="it-IT" sz="600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err="1">
                <a:latin typeface="Gill Sans MT" panose="020B0502020104020203" pitchFamily="34" charset="0"/>
              </a:rPr>
              <a:t>Innovation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0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600" b="1" dirty="0">
              <a:latin typeface="Gill Sans MT" panose="020B0502020104020203" pitchFamily="34" charset="0"/>
            </a:endParaRPr>
          </a:p>
          <a:p>
            <a:r>
              <a:rPr lang="it-IT" sz="1600" b="1" dirty="0" err="1">
                <a:latin typeface="Gill Sans MT" panose="020B0502020104020203" pitchFamily="34" charset="0"/>
              </a:rPr>
              <a:t>Interregional</a:t>
            </a:r>
            <a:r>
              <a:rPr lang="it-IT" sz="1600" b="1" dirty="0">
                <a:latin typeface="Gill Sans MT" panose="020B0502020104020203" pitchFamily="34" charset="0"/>
              </a:rPr>
              <a:t> and </a:t>
            </a:r>
            <a:r>
              <a:rPr lang="it-IT" sz="1600" b="1" dirty="0" err="1">
                <a:latin typeface="Gill Sans MT" panose="020B0502020104020203" pitchFamily="34" charset="0"/>
              </a:rPr>
              <a:t>international</a:t>
            </a:r>
            <a:r>
              <a:rPr lang="it-IT" sz="1600" b="1" dirty="0">
                <a:latin typeface="Gill Sans MT" panose="020B0502020104020203" pitchFamily="34" charset="0"/>
              </a:rPr>
              <a:t> </a:t>
            </a:r>
          </a:p>
          <a:p>
            <a:r>
              <a:rPr lang="it-IT" sz="1600" b="1" dirty="0" err="1">
                <a:latin typeface="Gill Sans MT" panose="020B0502020104020203" pitchFamily="34" charset="0"/>
              </a:rPr>
              <a:t>cooperation</a:t>
            </a:r>
            <a:r>
              <a:rPr lang="it-IT" sz="1600" b="1" dirty="0">
                <a:latin typeface="Gill Sans MT" panose="020B0502020104020203" pitchFamily="34" charset="0"/>
              </a:rPr>
              <a:t> :</a:t>
            </a:r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1882" y="836712"/>
            <a:ext cx="9040553" cy="724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Questioni aperte</a:t>
            </a: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39752" y="1423689"/>
            <a:ext cx="65267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Come favorire più efficaci modelli di collaborazione pubblico-privato?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Quale ruolo può avere la domanda pubblica con strumenti quali il</a:t>
            </a:r>
          </a:p>
          <a:p>
            <a:pPr algn="just"/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     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-Commercial-</a:t>
            </a:r>
            <a:r>
              <a:rPr lang="it-IT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Procurement</a:t>
            </a: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?  </a:t>
            </a: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Come possono le nuove tecnologie allargare la possibilità di fruizione dei beni culturali?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Come la contaminazione tra le scienze umanistiche e quelle digitali può costituire la base per un allargamento dell’offerta di prodotti e servizi nell’ambito della  valorizzazione dei beni culturali?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Come 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promuovere la cooperazione europea interregionale tra le aree di specializzazione della S3 per facilitare gli scambi delle esperienze, per raggiungere una maggiore cooperazione in termini di ricerca, innovazione e controparti commerciali?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1268760"/>
            <a:ext cx="3053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smtClean="0">
                <a:latin typeface="Gill Sans MT" panose="020B0502020104020203" pitchFamily="34" charset="0"/>
              </a:rPr>
              <a:t>Modelli </a:t>
            </a:r>
            <a:r>
              <a:rPr lang="it-IT" sz="1600" b="1" dirty="0">
                <a:latin typeface="Gill Sans MT" panose="020B0502020104020203" pitchFamily="34" charset="0"/>
              </a:rPr>
              <a:t>di </a:t>
            </a:r>
            <a:r>
              <a:rPr lang="it-IT" sz="1600" b="1" dirty="0" smtClean="0">
                <a:latin typeface="Gill Sans MT" panose="020B0502020104020203" pitchFamily="34" charset="0"/>
              </a:rPr>
              <a:t>business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  <a:endParaRPr lang="it-IT" sz="9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900" b="1" dirty="0" smtClean="0">
              <a:latin typeface="Gill Sans MT" panose="020B0502020104020203" pitchFamily="34" charset="0"/>
            </a:endParaRPr>
          </a:p>
          <a:p>
            <a:pPr algn="just"/>
            <a:endParaRPr lang="it-IT" sz="1600" b="1" dirty="0" smtClean="0">
              <a:latin typeface="Gill Sans MT" panose="020B0502020104020203" pitchFamily="34" charset="0"/>
            </a:endParaRPr>
          </a:p>
          <a:p>
            <a:pPr algn="just"/>
            <a:r>
              <a:rPr lang="it-IT" sz="1600" b="1" dirty="0" smtClean="0">
                <a:latin typeface="Gill Sans MT" panose="020B0502020104020203" pitchFamily="34" charset="0"/>
              </a:rPr>
              <a:t>Innovazione</a:t>
            </a:r>
            <a:r>
              <a:rPr lang="it-IT" sz="1600" b="1" dirty="0">
                <a:latin typeface="Gill Sans MT" panose="020B0502020104020203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1000" dirty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 smtClean="0">
              <a:latin typeface="Gill Sans MT" panose="020B05020201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b="1" dirty="0">
              <a:latin typeface="Gill Sans MT" panose="020B0502020104020203" pitchFamily="34" charset="0"/>
            </a:endParaRPr>
          </a:p>
          <a:p>
            <a:r>
              <a:rPr lang="it-IT" sz="1600" b="1" dirty="0" smtClean="0">
                <a:latin typeface="Gill Sans MT" panose="020B0502020104020203" pitchFamily="34" charset="0"/>
              </a:rPr>
              <a:t>Cooperazione </a:t>
            </a:r>
          </a:p>
          <a:p>
            <a:r>
              <a:rPr lang="it-IT" sz="1600" b="1" dirty="0" smtClean="0">
                <a:latin typeface="Gill Sans MT" panose="020B0502020104020203" pitchFamily="34" charset="0"/>
              </a:rPr>
              <a:t>interregionale </a:t>
            </a:r>
            <a:r>
              <a:rPr lang="it-IT" sz="1600" b="1" dirty="0">
                <a:latin typeface="Gill Sans MT" panose="020B0502020104020203" pitchFamily="34" charset="0"/>
              </a:rPr>
              <a:t>e internazionale:</a:t>
            </a:r>
            <a:endParaRPr lang="it-IT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4133056"/>
          </a:xfrm>
        </p:spPr>
        <p:txBody>
          <a:bodyPr/>
          <a:lstStyle/>
          <a:p>
            <a:pPr marL="0" indent="0" algn="ctr">
              <a:buNone/>
            </a:pPr>
            <a:endParaRPr lang="en-GB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MIRIAM CIPRIANI</a:t>
            </a:r>
          </a:p>
          <a:p>
            <a:pPr marL="0" indent="0"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Regional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director of Culture and Youth Policy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3</a:t>
            </a:fld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4638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50825" y="274638"/>
            <a:ext cx="6913563" cy="109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2459" y="1500267"/>
            <a:ext cx="8020862" cy="848613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Valorization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in the Lazio </a:t>
            </a:r>
            <a:r>
              <a:rPr lang="it-IT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R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egion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04169" y="234888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latin typeface="Gill Sans MT" panose="020B05020201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 smtClean="0">
                <a:latin typeface="Gill Sans MT" panose="020B0502020104020203" pitchFamily="34" charset="0"/>
              </a:rPr>
              <a:t>Historically</a:t>
            </a:r>
            <a:r>
              <a:rPr lang="it-IT" altLang="it-IT" dirty="0" smtClean="0">
                <a:latin typeface="Gill Sans MT" panose="020B0502020104020203" pitchFamily="34" charset="0"/>
              </a:rPr>
              <a:t>, </a:t>
            </a:r>
            <a:r>
              <a:rPr lang="it-IT" altLang="it-IT" dirty="0" err="1" smtClean="0">
                <a:latin typeface="Gill Sans MT" panose="020B0502020104020203" pitchFamily="34" charset="0"/>
              </a:rPr>
              <a:t>efforts</a:t>
            </a:r>
            <a:r>
              <a:rPr lang="it-IT" altLang="it-IT" dirty="0" smtClean="0">
                <a:latin typeface="Gill Sans MT" panose="020B0502020104020203" pitchFamily="34" charset="0"/>
              </a:rPr>
              <a:t> to </a:t>
            </a:r>
            <a:r>
              <a:rPr lang="it-IT" altLang="it-IT" dirty="0" err="1" smtClean="0">
                <a:latin typeface="Gill Sans MT" panose="020B0502020104020203" pitchFamily="34" charset="0"/>
              </a:rPr>
              <a:t>promote</a:t>
            </a:r>
            <a:r>
              <a:rPr lang="it-IT" altLang="it-IT" dirty="0" smtClean="0">
                <a:latin typeface="Gill Sans MT" panose="020B0502020104020203" pitchFamily="34" charset="0"/>
              </a:rPr>
              <a:t> and </a:t>
            </a:r>
            <a:r>
              <a:rPr lang="it-IT" altLang="it-IT" dirty="0" err="1" smtClean="0">
                <a:latin typeface="Gill Sans MT" panose="020B0502020104020203" pitchFamily="34" charset="0"/>
              </a:rPr>
              <a:t>develop</a:t>
            </a:r>
            <a:r>
              <a:rPr lang="it-IT" altLang="it-IT" dirty="0" smtClean="0">
                <a:latin typeface="Gill Sans MT" panose="020B0502020104020203" pitchFamily="34" charset="0"/>
              </a:rPr>
              <a:t> cultural </a:t>
            </a:r>
            <a:r>
              <a:rPr lang="it-IT" altLang="it-IT" dirty="0" err="1" smtClean="0">
                <a:latin typeface="Gill Sans MT" panose="020B0502020104020203" pitchFamily="34" charset="0"/>
              </a:rPr>
              <a:t>assets</a:t>
            </a:r>
            <a:r>
              <a:rPr lang="it-IT" altLang="it-IT" dirty="0" smtClean="0">
                <a:latin typeface="Gill Sans MT" panose="020B0502020104020203" pitchFamily="34" charset="0"/>
              </a:rPr>
              <a:t> </a:t>
            </a:r>
            <a:r>
              <a:rPr lang="it-IT" altLang="it-IT" dirty="0" err="1" smtClean="0">
                <a:latin typeface="Gill Sans MT" panose="020B0502020104020203" pitchFamily="34" charset="0"/>
              </a:rPr>
              <a:t>have</a:t>
            </a:r>
            <a:r>
              <a:rPr lang="it-IT" altLang="it-IT" dirty="0" smtClean="0">
                <a:latin typeface="Gill Sans MT" panose="020B0502020104020203" pitchFamily="34" charset="0"/>
              </a:rPr>
              <a:t> </a:t>
            </a:r>
            <a:r>
              <a:rPr lang="it-IT" altLang="it-IT" dirty="0" err="1" smtClean="0">
                <a:latin typeface="Gill Sans MT" panose="020B0502020104020203" pitchFamily="34" charset="0"/>
              </a:rPr>
              <a:t>been</a:t>
            </a:r>
            <a:r>
              <a:rPr lang="it-IT" altLang="it-IT" dirty="0" smtClean="0">
                <a:latin typeface="Gill Sans MT" panose="020B0502020104020203" pitchFamily="34" charset="0"/>
              </a:rPr>
              <a:t> made in single </a:t>
            </a:r>
            <a:r>
              <a:rPr lang="it-IT" altLang="it-IT" dirty="0" err="1" smtClean="0">
                <a:latin typeface="Gill Sans MT" panose="020B0502020104020203" pitchFamily="34" charset="0"/>
              </a:rPr>
              <a:t>initiatives</a:t>
            </a:r>
            <a:r>
              <a:rPr lang="it-IT" altLang="it-IT" dirty="0" smtClean="0">
                <a:latin typeface="Gill Sans MT" panose="020B0502020104020203" pitchFamily="34" charset="0"/>
              </a:rPr>
              <a:t>, </a:t>
            </a:r>
            <a:r>
              <a:rPr lang="it-IT" altLang="it-IT" dirty="0" err="1" smtClean="0">
                <a:latin typeface="Gill Sans MT" panose="020B0502020104020203" pitchFamily="34" charset="0"/>
              </a:rPr>
              <a:t>chiefly</a:t>
            </a:r>
            <a:r>
              <a:rPr lang="it-IT" altLang="it-IT" dirty="0" smtClean="0">
                <a:latin typeface="Gill Sans MT" panose="020B0502020104020203" pitchFamily="34" charset="0"/>
              </a:rPr>
              <a:t> in the </a:t>
            </a:r>
            <a:r>
              <a:rPr lang="it-IT" altLang="it-IT" dirty="0" err="1" smtClean="0">
                <a:latin typeface="Gill Sans MT" panose="020B0502020104020203" pitchFamily="34" charset="0"/>
              </a:rPr>
              <a:t>sphere</a:t>
            </a:r>
            <a:r>
              <a:rPr lang="it-IT" altLang="it-IT" dirty="0" smtClean="0">
                <a:latin typeface="Gill Sans MT" panose="020B0502020104020203" pitchFamily="34" charset="0"/>
              </a:rPr>
              <a:t> of </a:t>
            </a:r>
            <a:r>
              <a:rPr lang="it-IT" altLang="it-IT" dirty="0" err="1" smtClean="0">
                <a:latin typeface="Gill Sans MT" panose="020B0502020104020203" pitchFamily="34" charset="0"/>
              </a:rPr>
              <a:t>preservation</a:t>
            </a:r>
            <a:r>
              <a:rPr lang="it-IT" altLang="it-IT" dirty="0" smtClean="0">
                <a:latin typeface="Gill Sans MT" panose="020B0502020104020203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 smtClean="0">
                <a:latin typeface="Gill Sans MT" panose="020B0502020104020203" pitchFamily="34" charset="0"/>
              </a:rPr>
              <a:t>Today</a:t>
            </a:r>
            <a:r>
              <a:rPr lang="it-IT" altLang="it-IT" dirty="0" smtClean="0">
                <a:latin typeface="Gill Sans MT" panose="020B0502020104020203" pitchFamily="34" charset="0"/>
              </a:rPr>
              <a:t> the </a:t>
            </a:r>
            <a:r>
              <a:rPr lang="it-IT" altLang="it-IT" dirty="0" err="1" smtClean="0">
                <a:latin typeface="Gill Sans MT" panose="020B0502020104020203" pitchFamily="34" charset="0"/>
              </a:rPr>
              <a:t>priority</a:t>
            </a:r>
            <a:r>
              <a:rPr lang="it-IT" altLang="it-IT" dirty="0" smtClean="0">
                <a:latin typeface="Gill Sans MT" panose="020B0502020104020203" pitchFamily="34" charset="0"/>
              </a:rPr>
              <a:t> goal </a:t>
            </a:r>
            <a:r>
              <a:rPr lang="it-IT" altLang="it-IT" dirty="0" err="1" smtClean="0">
                <a:latin typeface="Gill Sans MT" panose="020B0502020104020203" pitchFamily="34" charset="0"/>
              </a:rPr>
              <a:t>is</a:t>
            </a:r>
            <a:r>
              <a:rPr lang="it-IT" altLang="it-IT" dirty="0" smtClean="0">
                <a:latin typeface="Gill Sans MT" panose="020B0502020104020203" pitchFamily="34" charset="0"/>
              </a:rPr>
              <a:t> to </a:t>
            </a:r>
            <a:r>
              <a:rPr lang="it-IT" altLang="it-IT" dirty="0" err="1" smtClean="0">
                <a:latin typeface="Gill Sans MT" panose="020B0502020104020203" pitchFamily="34" charset="0"/>
              </a:rPr>
              <a:t>improve</a:t>
            </a:r>
            <a:r>
              <a:rPr lang="it-IT" altLang="it-IT" dirty="0" smtClean="0">
                <a:latin typeface="Gill Sans MT" panose="020B0502020104020203" pitchFamily="34" charset="0"/>
              </a:rPr>
              <a:t> the use made of </a:t>
            </a:r>
            <a:r>
              <a:rPr lang="it-IT" altLang="it-IT" dirty="0" err="1" smtClean="0">
                <a:latin typeface="Gill Sans MT" panose="020B0502020104020203" pitchFamily="34" charset="0"/>
              </a:rPr>
              <a:t>places</a:t>
            </a:r>
            <a:r>
              <a:rPr lang="it-IT" altLang="it-IT" dirty="0" smtClean="0">
                <a:latin typeface="Gill Sans MT" panose="020B0502020104020203" pitchFamily="34" charset="0"/>
              </a:rPr>
              <a:t> of culture and to </a:t>
            </a:r>
            <a:r>
              <a:rPr lang="it-IT" altLang="it-IT" dirty="0" err="1" smtClean="0">
                <a:latin typeface="Gill Sans MT" panose="020B0502020104020203" pitchFamily="34" charset="0"/>
              </a:rPr>
              <a:t>raise</a:t>
            </a:r>
            <a:r>
              <a:rPr lang="it-IT" altLang="it-IT" dirty="0" smtClean="0">
                <a:latin typeface="Gill Sans MT" panose="020B0502020104020203" pitchFamily="34" charset="0"/>
              </a:rPr>
              <a:t> the «</a:t>
            </a:r>
            <a:r>
              <a:rPr lang="it-IT" altLang="it-IT" dirty="0" err="1" smtClean="0">
                <a:latin typeface="Gill Sans MT" panose="020B0502020104020203" pitchFamily="34" charset="0"/>
              </a:rPr>
              <a:t>supply</a:t>
            </a:r>
            <a:r>
              <a:rPr lang="it-IT" altLang="it-IT" dirty="0" smtClean="0">
                <a:latin typeface="Gill Sans MT" panose="020B0502020104020203" pitchFamily="34" charset="0"/>
              </a:rPr>
              <a:t>» of cultural </a:t>
            </a:r>
            <a:r>
              <a:rPr lang="it-IT" altLang="it-IT" dirty="0" err="1" smtClean="0">
                <a:latin typeface="Gill Sans MT" panose="020B0502020104020203" pitchFamily="34" charset="0"/>
              </a:rPr>
              <a:t>assets</a:t>
            </a:r>
            <a:r>
              <a:rPr lang="it-IT" altLang="it-IT" dirty="0" smtClean="0">
                <a:latin typeface="Gill Sans MT" panose="020B0502020104020203" pitchFamily="34" charset="0"/>
              </a:rPr>
              <a:t> and cultural </a:t>
            </a:r>
            <a:r>
              <a:rPr lang="it-IT" altLang="it-IT" dirty="0" err="1" smtClean="0">
                <a:latin typeface="Gill Sans MT" panose="020B0502020104020203" pitchFamily="34" charset="0"/>
              </a:rPr>
              <a:t>tourism</a:t>
            </a:r>
            <a:r>
              <a:rPr lang="it-IT" altLang="it-IT" dirty="0" smtClean="0">
                <a:latin typeface="Gill Sans MT" panose="020B0502020104020203" pitchFamily="34" charset="0"/>
              </a:rPr>
              <a:t> </a:t>
            </a:r>
            <a:r>
              <a:rPr lang="it-IT" altLang="it-IT" dirty="0" err="1" smtClean="0">
                <a:latin typeface="Gill Sans MT" panose="020B0502020104020203" pitchFamily="34" charset="0"/>
              </a:rPr>
              <a:t>demand</a:t>
            </a:r>
            <a:r>
              <a:rPr lang="it-IT" altLang="it-IT" dirty="0" smtClean="0">
                <a:latin typeface="Gill Sans MT" panose="020B0502020104020203" pitchFamily="34" charset="0"/>
              </a:rPr>
              <a:t>, </a:t>
            </a:r>
            <a:r>
              <a:rPr lang="it-IT" altLang="it-IT" dirty="0" err="1" smtClean="0">
                <a:latin typeface="Gill Sans MT" panose="020B0502020104020203" pitchFamily="34" charset="0"/>
              </a:rPr>
              <a:t>through</a:t>
            </a:r>
            <a:r>
              <a:rPr lang="it-IT" altLang="it-IT" dirty="0" smtClean="0">
                <a:latin typeface="Gill Sans MT" panose="020B0502020104020203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dirty="0" err="1" smtClean="0">
                <a:latin typeface="Gill Sans MT" panose="020B0502020104020203" pitchFamily="34" charset="0"/>
              </a:rPr>
              <a:t>Process</a:t>
            </a:r>
            <a:r>
              <a:rPr lang="it-IT" dirty="0" smtClean="0">
                <a:latin typeface="Gill Sans MT" panose="020B0502020104020203" pitchFamily="34" charset="0"/>
              </a:rPr>
              <a:t> </a:t>
            </a:r>
            <a:r>
              <a:rPr lang="it-IT" dirty="0" err="1" smtClean="0">
                <a:latin typeface="Gill Sans MT" panose="020B0502020104020203" pitchFamily="34" charset="0"/>
              </a:rPr>
              <a:t>innovation</a:t>
            </a:r>
            <a:endParaRPr lang="it-IT" dirty="0" smtClean="0">
              <a:latin typeface="Gill Sans MT" panose="020B0502020104020203" pitchFamily="34" charset="0"/>
            </a:endParaRPr>
          </a:p>
          <a:p>
            <a:pPr lvl="1">
              <a:spcBef>
                <a:spcPct val="0"/>
              </a:spcBef>
            </a:pPr>
            <a:endParaRPr 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dirty="0" smtClean="0">
                <a:latin typeface="Gill Sans MT" panose="020B0502020104020203" pitchFamily="34" charset="0"/>
              </a:rPr>
              <a:t>Product </a:t>
            </a:r>
            <a:r>
              <a:rPr lang="it-IT" dirty="0" err="1" smtClean="0">
                <a:latin typeface="Gill Sans MT" panose="020B0502020104020203" pitchFamily="34" charset="0"/>
              </a:rPr>
              <a:t>innovation</a:t>
            </a:r>
            <a:endParaRPr lang="it-IT" dirty="0" smtClean="0">
              <a:latin typeface="Gill Sans MT" panose="020B0502020104020203" pitchFamily="34" charset="0"/>
            </a:endParaRPr>
          </a:p>
          <a:p>
            <a:endParaRPr lang="it-IT" b="1" dirty="0" smtClean="0">
              <a:latin typeface="Gill Sans MT" panose="020B0502020104020203" pitchFamily="34" charset="0"/>
            </a:endParaRPr>
          </a:p>
          <a:p>
            <a:endParaRPr lang="it-I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1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r>
              <a:rPr lang="it-IT" sz="2200" b="1" i="1" kern="0" dirty="0" smtClean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408705" y="1515751"/>
            <a:ext cx="8020862" cy="799366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Process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Innovation</a:t>
            </a:r>
            <a:endParaRPr lang="it-IT" sz="1800" b="1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0684" y="2280531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Gill Sans MT" panose="020B0502020104020203" pitchFamily="34" charset="0"/>
              </a:rPr>
              <a:t>Identification </a:t>
            </a:r>
            <a:r>
              <a:rPr lang="en-US" dirty="0">
                <a:latin typeface="Gill Sans MT" panose="020B0502020104020203" pitchFamily="34" charset="0"/>
              </a:rPr>
              <a:t>of management models (Ex .: the site management plan UNESCO </a:t>
            </a:r>
            <a:r>
              <a:rPr lang="en-US" dirty="0" err="1">
                <a:latin typeface="Gill Sans MT" panose="020B0502020104020203" pitchFamily="34" charset="0"/>
              </a:rPr>
              <a:t>Tarquinua</a:t>
            </a:r>
            <a:r>
              <a:rPr lang="en-US" dirty="0">
                <a:latin typeface="Gill Sans MT" panose="020B0502020104020203" pitchFamily="34" charset="0"/>
              </a:rPr>
              <a:t> / Cerveteri extended to the Archaeological Park of </a:t>
            </a:r>
            <a:r>
              <a:rPr lang="en-US" dirty="0" err="1">
                <a:latin typeface="Gill Sans MT" panose="020B0502020104020203" pitchFamily="34" charset="0"/>
              </a:rPr>
              <a:t>Vulci</a:t>
            </a:r>
            <a:r>
              <a:rPr lang="en-US" dirty="0">
                <a:latin typeface="Gill Sans MT" panose="020B0502020104020203" pitchFamily="34" charset="0"/>
              </a:rPr>
              <a:t>; </a:t>
            </a:r>
            <a:r>
              <a:rPr lang="en-US" dirty="0" smtClean="0">
                <a:latin typeface="Gill Sans MT" panose="020B0502020104020203" pitchFamily="34" charset="0"/>
              </a:rPr>
              <a:t>identification of </a:t>
            </a:r>
            <a:r>
              <a:rPr lang="en-US" dirty="0">
                <a:latin typeface="Gill Sans MT" panose="020B0502020104020203" pitchFamily="34" charset="0"/>
              </a:rPr>
              <a:t>program </a:t>
            </a:r>
            <a:r>
              <a:rPr lang="en-US" dirty="0" smtClean="0">
                <a:latin typeface="Gill Sans MT" panose="020B0502020104020203" pitchFamily="34" charset="0"/>
              </a:rPr>
              <a:t>manager of the tenders)</a:t>
            </a:r>
            <a:endParaRPr 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Gill Sans MT" panose="020B0502020104020203" pitchFamily="34" charset="0"/>
              </a:rPr>
              <a:t>Social </a:t>
            </a:r>
            <a:r>
              <a:rPr lang="en-US" dirty="0">
                <a:latin typeface="Gill Sans MT" panose="020B0502020104020203" pitchFamily="34" charset="0"/>
              </a:rPr>
              <a:t>participation in the innovation process (the JAM Regeneration Foundation City: Marathon proposals for urban regeneration </a:t>
            </a:r>
            <a:r>
              <a:rPr lang="en-US" dirty="0" smtClean="0">
                <a:latin typeface="Gill Sans MT" panose="020B0502020104020203" pitchFamily="34" charset="0"/>
              </a:rPr>
              <a:t>in social </a:t>
            </a:r>
            <a:r>
              <a:rPr lang="en-US" dirty="0">
                <a:latin typeface="Gill Sans MT" panose="020B0502020104020203" pitchFamily="34" charset="0"/>
              </a:rPr>
              <a:t>and open </a:t>
            </a:r>
            <a:r>
              <a:rPr lang="en-US" dirty="0" smtClean="0">
                <a:latin typeface="Gill Sans MT" panose="020B0502020104020203" pitchFamily="34" charset="0"/>
              </a:rPr>
              <a:t>innovation point of view; </a:t>
            </a:r>
            <a:r>
              <a:rPr lang="en-US" dirty="0">
                <a:latin typeface="Gill Sans MT" panose="020B0502020104020203" pitchFamily="34" charset="0"/>
              </a:rPr>
              <a:t>Mobile Video Contest Info Point; Creativity Jam for </a:t>
            </a:r>
            <a:r>
              <a:rPr lang="en-US" dirty="0" err="1">
                <a:latin typeface="Gill Sans MT" panose="020B0502020104020203" pitchFamily="34" charset="0"/>
              </a:rPr>
              <a:t>Civita</a:t>
            </a:r>
            <a:r>
              <a:rPr lang="en-US" dirty="0">
                <a:latin typeface="Gill Sans MT" panose="020B0502020104020203" pitchFamily="34" charset="0"/>
              </a:rPr>
              <a:t> # J4C)</a:t>
            </a:r>
            <a:endParaRPr 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Gill Sans MT" panose="020B0502020104020203" pitchFamily="34" charset="0"/>
              </a:rPr>
              <a:t>inter-institutional </a:t>
            </a:r>
            <a:r>
              <a:rPr lang="en-US" dirty="0" smtClean="0">
                <a:latin typeface="Gill Sans MT" panose="020B0502020104020203" pitchFamily="34" charset="0"/>
              </a:rPr>
              <a:t>collaboration </a:t>
            </a:r>
            <a:r>
              <a:rPr lang="en-US" dirty="0">
                <a:latin typeface="Gill Sans MT" panose="020B0502020104020203" pitchFamily="34" charset="0"/>
              </a:rPr>
              <a:t>agreements (Ex .: Memorandum of Understanding between </a:t>
            </a:r>
            <a:r>
              <a:rPr lang="en-US" dirty="0" smtClean="0">
                <a:latin typeface="Gill Sans MT" panose="020B0502020104020203" pitchFamily="34" charset="0"/>
              </a:rPr>
              <a:t>17 </a:t>
            </a:r>
            <a:r>
              <a:rPr lang="en-US" dirty="0">
                <a:latin typeface="Gill Sans MT" panose="020B0502020104020203" pitchFamily="34" charset="0"/>
              </a:rPr>
              <a:t>municipalities of the North Via </a:t>
            </a:r>
            <a:r>
              <a:rPr lang="en-US" dirty="0" err="1">
                <a:latin typeface="Gill Sans MT" panose="020B0502020104020203" pitchFamily="34" charset="0"/>
              </a:rPr>
              <a:t>Francigena</a:t>
            </a:r>
            <a:r>
              <a:rPr lang="en-US" dirty="0">
                <a:latin typeface="Gill Sans MT" panose="020B0502020104020203" pitchFamily="34" charset="0"/>
              </a:rPr>
              <a:t>)</a:t>
            </a:r>
            <a:endParaRPr 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Gill Sans MT" panose="020B0502020104020203" pitchFamily="34" charset="0"/>
              </a:rPr>
              <a:t>Establish partnerships</a:t>
            </a:r>
            <a:r>
              <a:rPr lang="en-US" dirty="0">
                <a:latin typeface="Gill Sans MT" panose="020B0502020104020203" pitchFamily="34" charset="0"/>
              </a:rPr>
              <a:t>, including international ones (Ex .: from CERTESS URBAN MANIFACTURING - </a:t>
            </a:r>
            <a:r>
              <a:rPr lang="en-US" dirty="0" err="1">
                <a:latin typeface="Gill Sans MT" panose="020B0502020104020203" pitchFamily="34" charset="0"/>
              </a:rPr>
              <a:t>Cte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Interreg</a:t>
            </a:r>
            <a:r>
              <a:rPr lang="en-US" dirty="0">
                <a:latin typeface="Gill Sans MT" panose="020B0502020104020203" pitchFamily="34" charset="0"/>
              </a:rPr>
              <a:t> Europe)</a:t>
            </a:r>
            <a:endParaRPr lang="it-IT" dirty="0" smtClean="0">
              <a:latin typeface="Gill Sans MT" panose="020B05020201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0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10319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395536" y="1515751"/>
            <a:ext cx="8020862" cy="927770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Product </a:t>
            </a:r>
            <a:r>
              <a:rPr lang="it-IT" alt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innovation</a:t>
            </a:r>
            <a:r>
              <a:rPr lang="it-IT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: the </a:t>
            </a:r>
            <a:r>
              <a:rPr lang="it-IT" alt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integrated</a:t>
            </a:r>
            <a:r>
              <a:rPr lang="it-IT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  </a:t>
            </a:r>
            <a:r>
              <a:rPr lang="it-IT" alt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enhancementes</a:t>
            </a:r>
            <a:r>
              <a:rPr lang="it-IT" alt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 </a:t>
            </a:r>
            <a:r>
              <a:rPr lang="it-IT" alt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</a:rPr>
              <a:t>systems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2708920"/>
            <a:ext cx="7560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City Foundation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 smtClean="0"/>
              <a:t>contemporary</a:t>
            </a:r>
            <a:r>
              <a:rPr lang="it-IT" b="1" dirty="0" smtClean="0"/>
              <a:t> </a:t>
            </a:r>
            <a:r>
              <a:rPr lang="it-IT" b="1" dirty="0" err="1"/>
              <a:t>places</a:t>
            </a:r>
            <a:r>
              <a:rPr lang="it-IT" b="1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Rationalist</a:t>
            </a:r>
            <a:r>
              <a:rPr lang="it-IT" dirty="0" smtClean="0"/>
              <a:t> </a:t>
            </a:r>
            <a:r>
              <a:rPr lang="it-IT" dirty="0" err="1"/>
              <a:t>architectural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err="1"/>
              <a:t>Paths</a:t>
            </a:r>
            <a:r>
              <a:rPr lang="it-IT" b="1" dirty="0"/>
              <a:t> of </a:t>
            </a:r>
            <a:r>
              <a:rPr lang="it-IT" b="1" dirty="0" err="1"/>
              <a:t>Spirituality</a:t>
            </a:r>
            <a:r>
              <a:rPr lang="it-IT" b="1" dirty="0"/>
              <a:t> </a:t>
            </a:r>
            <a:r>
              <a:rPr lang="it-IT" dirty="0" smtClean="0"/>
              <a:t>(Via Francigena, Cammino di Benedetto,  Cammino di Francesco);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err="1"/>
              <a:t>C</a:t>
            </a:r>
            <a:r>
              <a:rPr lang="it-IT" b="1" dirty="0" err="1" smtClean="0"/>
              <a:t>ities</a:t>
            </a:r>
            <a:r>
              <a:rPr lang="it-IT" b="1" dirty="0" smtClean="0"/>
              <a:t> </a:t>
            </a:r>
            <a:r>
              <a:rPr lang="it-IT" b="1" dirty="0"/>
              <a:t>of Etruria </a:t>
            </a:r>
            <a:r>
              <a:rPr lang="it-IT" dirty="0"/>
              <a:t>(in </a:t>
            </a:r>
            <a:r>
              <a:rPr lang="it-IT" dirty="0" err="1"/>
              <a:t>particular</a:t>
            </a:r>
            <a:r>
              <a:rPr lang="it-IT" dirty="0"/>
              <a:t> UNESCO site of -Cerveteri Tarquinia and Vulci </a:t>
            </a:r>
            <a:r>
              <a:rPr lang="it-IT" dirty="0" err="1"/>
              <a:t>Archaeological</a:t>
            </a:r>
            <a:r>
              <a:rPr lang="it-IT" dirty="0"/>
              <a:t> Park)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Tivoli </a:t>
            </a:r>
            <a:r>
              <a:rPr lang="it-IT" b="1" dirty="0" err="1"/>
              <a:t>Villas</a:t>
            </a:r>
            <a:r>
              <a:rPr lang="it-IT" b="1" dirty="0"/>
              <a:t> </a:t>
            </a:r>
            <a:r>
              <a:rPr lang="it-IT" dirty="0"/>
              <a:t>(UNESCO </a:t>
            </a:r>
            <a:r>
              <a:rPr lang="it-IT" dirty="0" err="1"/>
              <a:t>sites</a:t>
            </a:r>
            <a:r>
              <a:rPr lang="it-IT" dirty="0"/>
              <a:t> of Villa Adriana and Villa D'Este, Villa Gregoriana and the </a:t>
            </a:r>
            <a:r>
              <a:rPr lang="it-IT" dirty="0" err="1"/>
              <a:t>Sanctuary</a:t>
            </a:r>
            <a:r>
              <a:rPr lang="it-IT" dirty="0"/>
              <a:t> of Hercules Victor)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Ostia Antica and Fiumicino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Appia Antica </a:t>
            </a:r>
            <a:r>
              <a:rPr lang="it-IT" dirty="0"/>
              <a:t>(Lazio </a:t>
            </a:r>
            <a:r>
              <a:rPr lang="it-IT" dirty="0" err="1"/>
              <a:t>route</a:t>
            </a:r>
            <a:r>
              <a:rPr lang="it-IT" dirty="0"/>
              <a:t> from Rome to </a:t>
            </a:r>
            <a:r>
              <a:rPr lang="it-IT" dirty="0" smtClean="0"/>
              <a:t>Minturno)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741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7094" y="2939466"/>
            <a:ext cx="813690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Application of new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technologies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to Cultural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heritage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. (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App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,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virtual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tour,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3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D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recostruction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,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digitization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og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cataloging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data, SUC)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The new cultural and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technological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Discrit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– DTC2 ( 2016-2020)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Laziocreativo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MS PGothic" charset="0"/>
                <a:cs typeface="Helvetica Light" charset="0"/>
              </a:rPr>
              <a:t>progect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MS PGothic" charset="0"/>
              <a:cs typeface="Helvetica Light" charset="0"/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509845" y="1581126"/>
            <a:ext cx="8020862" cy="926352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Product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innovations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: the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integrated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enhancement</a:t>
            </a:r>
            <a:r>
              <a:rPr lang="it-IT" sz="1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  <a:latin typeface="Gill Sans MT" panose="020B0502020104020203" pitchFamily="34" charset="0"/>
              </a:rPr>
              <a:t>systems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5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908720"/>
            <a:ext cx="9040553" cy="60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Forthcoming</a:t>
            </a:r>
            <a:r>
              <a:rPr lang="it-IT" sz="2200" b="1" i="1" kern="0" dirty="0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 </a:t>
            </a:r>
            <a:r>
              <a:rPr lang="it-IT" sz="2200" b="1" i="1" kern="0" dirty="0" err="1">
                <a:solidFill>
                  <a:srgbClr val="C00000"/>
                </a:solidFill>
                <a:latin typeface="Gill Sans MT" panose="020B0502020104020203" pitchFamily="34" charset="0"/>
                <a:ea typeface="ＭＳ Ｐゴシック" pitchFamily="24" charset="-128"/>
              </a:rPr>
              <a:t>actions</a:t>
            </a:r>
            <a:endParaRPr lang="it-IT" sz="2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725819" y="155679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algn="just"/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Immagine 10" descr="ppt_em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21882" y="5905500"/>
            <a:ext cx="9127098" cy="979884"/>
          </a:xfrm>
          <a:prstGeom prst="rect">
            <a:avLst/>
          </a:prstGeom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192943" y="1515751"/>
            <a:ext cx="8784976" cy="4307396"/>
          </a:xfrm>
          <a:noFill/>
        </p:spPr>
        <p:txBody>
          <a:bodyPr>
            <a:noAutofit/>
          </a:bodyPr>
          <a:lstStyle/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Web Portal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for the networking of projects, ideas, places, opportunities and initiatives. It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is a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virtual marketplace. A meeting place for all those who have a story to tell, a project to share.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Volume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: narrative and photographic reportage on creativity in the Lazio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Region even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in e-book.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Logo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Lazio Creative Fund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for creative and cultural start-up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FabLab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implementation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 widespread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areas of cooperation, sharing, networking at the service of all the technological innovation enthusiasts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(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opening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soon in Frosinone).</a:t>
            </a:r>
            <a:endParaRPr lang="it-IT" sz="1500" dirty="0" smtClean="0">
              <a:solidFill>
                <a:srgbClr val="000000"/>
              </a:solidFill>
              <a:latin typeface="Gill Sans MT" panose="020B0502020104020203" pitchFamily="34" charset="0"/>
              <a:ea typeface="Times New Roman"/>
              <a:cs typeface="Tahoma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The </a:t>
            </a:r>
            <a:r>
              <a:rPr lang="en-US" sz="1800" b="1" dirty="0">
                <a:solidFill>
                  <a:schemeClr val="tx1"/>
                </a:solidFill>
                <a:latin typeface="Gill Sans MT" panose="020B0502020104020203" pitchFamily="34" charset="0"/>
              </a:rPr>
              <a:t>European project "Urban Manufacturing"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has the objective of developing collaborative policies in urban areas by networking: </a:t>
            </a:r>
            <a:r>
              <a:rPr lang="en-US" sz="1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coworking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</a:rPr>
              <a:t> centers, Fab Lab, makers spaces, creative districts, science parks and incubators.</a:t>
            </a:r>
            <a:endParaRPr lang="it-IT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984" y="343689"/>
            <a:ext cx="74860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509845" y="1484784"/>
            <a:ext cx="8020862" cy="648072"/>
          </a:xfrm>
          <a:custGeom>
            <a:avLst/>
            <a:gdLst>
              <a:gd name="T0" fmla="*/ 0 w 19681"/>
              <a:gd name="T1" fmla="*/ 0 h 18744"/>
              <a:gd name="T2" fmla="*/ 19681 w 19681"/>
              <a:gd name="T3" fmla="*/ 18744 h 18744"/>
            </a:gdLst>
            <a:ahLst/>
            <a:cxnLst/>
            <a:rect l="T0" t="T1" r="T2" b="T3"/>
            <a:pathLst>
              <a:path w="19681" h="18744">
                <a:moveTo>
                  <a:pt x="9840" y="0"/>
                </a:moveTo>
                <a:cubicBezTo>
                  <a:pt x="7322" y="0"/>
                  <a:pt x="4804" y="915"/>
                  <a:pt x="2883" y="2745"/>
                </a:cubicBezTo>
                <a:cubicBezTo>
                  <a:pt x="-960" y="6405"/>
                  <a:pt x="-960" y="12339"/>
                  <a:pt x="2883" y="15999"/>
                </a:cubicBezTo>
                <a:cubicBezTo>
                  <a:pt x="4595" y="17630"/>
                  <a:pt x="6784" y="18494"/>
                  <a:pt x="9022" y="18671"/>
                </a:cubicBezTo>
                <a:lnTo>
                  <a:pt x="10291" y="21600"/>
                </a:lnTo>
                <a:lnTo>
                  <a:pt x="11538" y="18588"/>
                </a:lnTo>
                <a:cubicBezTo>
                  <a:pt x="13464" y="18268"/>
                  <a:pt x="15310" y="17416"/>
                  <a:pt x="16797" y="15999"/>
                </a:cubicBezTo>
                <a:cubicBezTo>
                  <a:pt x="20640" y="12339"/>
                  <a:pt x="20640" y="6405"/>
                  <a:pt x="16797" y="2745"/>
                </a:cubicBezTo>
                <a:cubicBezTo>
                  <a:pt x="14876" y="915"/>
                  <a:pt x="12358" y="0"/>
                  <a:pt x="9840" y="0"/>
                </a:cubicBezTo>
                <a:close/>
                <a:moveTo>
                  <a:pt x="9840" y="0"/>
                </a:moveTo>
              </a:path>
            </a:pathLst>
          </a:cu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66675" tIns="66675" rIns="66675" bIns="66675" anchor="ctr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it-IT" sz="1800" b="1" kern="0" dirty="0" err="1" smtClean="0">
                <a:solidFill>
                  <a:schemeClr val="bg1"/>
                </a:solidFill>
                <a:latin typeface="Gill Sans MT" panose="020B0502020104020203" pitchFamily="34" charset="0"/>
                <a:ea typeface="Futura" charset="0"/>
                <a:cs typeface="Futura" charset="0"/>
                <a:sym typeface="Futura" charset="0"/>
              </a:rPr>
              <a:t>Laziocreativo</a:t>
            </a:r>
            <a:endParaRPr lang="en-US" altLang="it-IT" sz="1800" b="1" kern="0" dirty="0">
              <a:solidFill>
                <a:schemeClr val="bg1"/>
              </a:solidFill>
              <a:latin typeface="Gill Sans MT" panose="020B0502020104020203" pitchFamily="34" charset="0"/>
              <a:ea typeface="Futura" charset="0"/>
              <a:cs typeface="Futura" charset="0"/>
              <a:sym typeface="Futura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0271" y="2276872"/>
            <a:ext cx="865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q"/>
            </a:pPr>
            <a:endParaRPr lang="it-IT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RENATA SANGIORGI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Regional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Direction of Education, Research and Innovation, Schools and Universities,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Right to study,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Research and Innovation</a:t>
            </a:r>
            <a:endParaRPr lang="it-IT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4512-9F6B-4277-BA6B-933A065CB49A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630694"/>
            <a:ext cx="5987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CULTURAL HERITAGE. An engine for innovation and growth – S3 Platform peer review </a:t>
            </a:r>
          </a:p>
          <a:p>
            <a:pPr algn="ctr"/>
            <a:r>
              <a:rPr lang="en-US" sz="1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(Rome, 25th November 2016)</a:t>
            </a:r>
            <a:endParaRPr lang="it-IT" sz="1100" dirty="0">
              <a:latin typeface="Gill Sans MT" panose="020B05020201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744"/>
            <a:ext cx="1742728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54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2720</Words>
  <Application>Microsoft Office PowerPoint</Application>
  <PresentationFormat>Presentazione su schermo (4:3)</PresentationFormat>
  <Paragraphs>306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Futura</vt:lpstr>
      <vt:lpstr>Gill Sans</vt:lpstr>
      <vt:lpstr>Gill Sans MT</vt:lpstr>
      <vt:lpstr>Helvetica Light</vt:lpstr>
      <vt:lpstr>Tahoma</vt:lpstr>
      <vt:lpstr>Times New Roman</vt:lpstr>
      <vt:lpstr>Verdana</vt:lpstr>
      <vt:lpstr>Wingdings</vt:lpstr>
      <vt:lpstr>ヒラギノ角ゴ ProN W3</vt:lpstr>
      <vt:lpstr>Tema di Office</vt:lpstr>
      <vt:lpstr>CULTURAL HERITAGE An engine for innovation and growth – S3 Platform peer review Rome, 25th November 2016</vt:lpstr>
      <vt:lpstr>Presentazione standard di PowerPoint</vt:lpstr>
      <vt:lpstr>CULTURAL HERITAGE. An engine for innovation and growth – S3 Platform peer review  (Rome, 25th November 2016)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CULTURAL HERITAGE. An engine for innovation and growth – S3 Platform peer review  (Rome, 25th November 2016)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HERITAGE.  An engine for innovation and growth –  S3 Platform peer review Rome, 25 november 2016</dc:title>
  <dc:creator>Riccardo Ginanni</dc:creator>
  <cp:lastModifiedBy>Stea-10</cp:lastModifiedBy>
  <cp:revision>349</cp:revision>
  <cp:lastPrinted>2016-11-24T11:47:06Z</cp:lastPrinted>
  <dcterms:created xsi:type="dcterms:W3CDTF">2016-09-21T13:24:04Z</dcterms:created>
  <dcterms:modified xsi:type="dcterms:W3CDTF">2016-11-25T07:56:37Z</dcterms:modified>
</cp:coreProperties>
</file>