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16"/>
  </p:notesMasterIdLst>
  <p:handoutMasterIdLst>
    <p:handoutMasterId r:id="rId17"/>
  </p:handoutMasterIdLst>
  <p:sldIdLst>
    <p:sldId id="256" r:id="rId2"/>
    <p:sldId id="368" r:id="rId3"/>
    <p:sldId id="363" r:id="rId4"/>
    <p:sldId id="388" r:id="rId5"/>
    <p:sldId id="369" r:id="rId6"/>
    <p:sldId id="370" r:id="rId7"/>
    <p:sldId id="375" r:id="rId8"/>
    <p:sldId id="384" r:id="rId9"/>
    <p:sldId id="382" r:id="rId10"/>
    <p:sldId id="383" r:id="rId11"/>
    <p:sldId id="379" r:id="rId12"/>
    <p:sldId id="387" r:id="rId13"/>
    <p:sldId id="378" r:id="rId14"/>
    <p:sldId id="321" r:id="rId15"/>
  </p:sldIdLst>
  <p:sldSz cx="9144000" cy="6858000" type="screen4x3"/>
  <p:notesSz cx="6669088" cy="9753600"/>
  <p:custDataLst>
    <p:tags r:id="rId18"/>
  </p:custDataLst>
  <p:defaultTextStyle>
    <a:defPPr>
      <a:defRPr lang="fr-FR"/>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072"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11DA"/>
    <a:srgbClr val="DA64C9"/>
    <a:srgbClr val="BC589F"/>
    <a:srgbClr val="E02CBE"/>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8" autoAdjust="0"/>
    <p:restoredTop sz="84127" autoAdjust="0"/>
  </p:normalViewPr>
  <p:slideViewPr>
    <p:cSldViewPr>
      <p:cViewPr varScale="1">
        <p:scale>
          <a:sx n="61" d="100"/>
          <a:sy n="61" d="100"/>
        </p:scale>
        <p:origin x="-1632"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4" d="100"/>
          <a:sy n="64" d="100"/>
        </p:scale>
        <p:origin x="-2796" y="-126"/>
      </p:cViewPr>
      <p:guideLst>
        <p:guide orient="horz" pos="3072"/>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65" cy="489327"/>
          </a:xfrm>
          <a:prstGeom prst="rect">
            <a:avLst/>
          </a:prstGeom>
        </p:spPr>
        <p:txBody>
          <a:bodyPr vert="horz" lIns="90078" tIns="45039" rIns="90078" bIns="45039" rtlCol="0"/>
          <a:lstStyle>
            <a:lvl1pPr algn="l">
              <a:defRPr sz="1200"/>
            </a:lvl1pPr>
          </a:lstStyle>
          <a:p>
            <a:endParaRPr lang="fr-BE"/>
          </a:p>
        </p:txBody>
      </p:sp>
      <p:sp>
        <p:nvSpPr>
          <p:cNvPr id="3" name="Date Placeholder 2"/>
          <p:cNvSpPr>
            <a:spLocks noGrp="1"/>
          </p:cNvSpPr>
          <p:nvPr>
            <p:ph type="dt" sz="quarter" idx="1"/>
          </p:nvPr>
        </p:nvSpPr>
        <p:spPr>
          <a:xfrm>
            <a:off x="3776866" y="0"/>
            <a:ext cx="2890665" cy="489327"/>
          </a:xfrm>
          <a:prstGeom prst="rect">
            <a:avLst/>
          </a:prstGeom>
        </p:spPr>
        <p:txBody>
          <a:bodyPr vert="horz" lIns="90078" tIns="45039" rIns="90078" bIns="45039" rtlCol="0"/>
          <a:lstStyle>
            <a:lvl1pPr algn="r">
              <a:defRPr sz="1200"/>
            </a:lvl1pPr>
          </a:lstStyle>
          <a:p>
            <a:fld id="{A34F56EC-CEDB-4373-BE1B-680E4420F5FC}" type="datetimeFigureOut">
              <a:rPr lang="fr-BE" smtClean="0"/>
              <a:t>24-11-16</a:t>
            </a:fld>
            <a:endParaRPr lang="fr-BE"/>
          </a:p>
        </p:txBody>
      </p:sp>
      <p:sp>
        <p:nvSpPr>
          <p:cNvPr id="4" name="Footer Placeholder 3"/>
          <p:cNvSpPr>
            <a:spLocks noGrp="1"/>
          </p:cNvSpPr>
          <p:nvPr>
            <p:ph type="ftr" sz="quarter" idx="2"/>
          </p:nvPr>
        </p:nvSpPr>
        <p:spPr>
          <a:xfrm>
            <a:off x="0" y="9264273"/>
            <a:ext cx="2890665" cy="489327"/>
          </a:xfrm>
          <a:prstGeom prst="rect">
            <a:avLst/>
          </a:prstGeom>
        </p:spPr>
        <p:txBody>
          <a:bodyPr vert="horz" lIns="90078" tIns="45039" rIns="90078" bIns="45039" rtlCol="0" anchor="b"/>
          <a:lstStyle>
            <a:lvl1pPr algn="l">
              <a:defRPr sz="1200"/>
            </a:lvl1pPr>
          </a:lstStyle>
          <a:p>
            <a:endParaRPr lang="fr-BE"/>
          </a:p>
        </p:txBody>
      </p:sp>
      <p:sp>
        <p:nvSpPr>
          <p:cNvPr id="5" name="Slide Number Placeholder 4"/>
          <p:cNvSpPr>
            <a:spLocks noGrp="1"/>
          </p:cNvSpPr>
          <p:nvPr>
            <p:ph type="sldNum" sz="quarter" idx="3"/>
          </p:nvPr>
        </p:nvSpPr>
        <p:spPr>
          <a:xfrm>
            <a:off x="3776866" y="9264273"/>
            <a:ext cx="2890665" cy="489327"/>
          </a:xfrm>
          <a:prstGeom prst="rect">
            <a:avLst/>
          </a:prstGeom>
        </p:spPr>
        <p:txBody>
          <a:bodyPr vert="horz" lIns="90078" tIns="45039" rIns="90078" bIns="45039" rtlCol="0" anchor="b"/>
          <a:lstStyle>
            <a:lvl1pPr algn="r">
              <a:defRPr sz="1200"/>
            </a:lvl1pPr>
          </a:lstStyle>
          <a:p>
            <a:fld id="{2237BBC3-450D-4C8B-91FC-323CC2DAF144}" type="slidenum">
              <a:rPr lang="fr-BE" smtClean="0"/>
              <a:t>‹N°›</a:t>
            </a:fld>
            <a:endParaRPr lang="fr-BE"/>
          </a:p>
        </p:txBody>
      </p:sp>
    </p:spTree>
    <p:extLst>
      <p:ext uri="{BB962C8B-B14F-4D97-AF65-F5344CB8AC3E}">
        <p14:creationId xmlns:p14="http://schemas.microsoft.com/office/powerpoint/2010/main" val="2553816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65" cy="487759"/>
          </a:xfrm>
          <a:prstGeom prst="rect">
            <a:avLst/>
          </a:prstGeom>
        </p:spPr>
        <p:txBody>
          <a:bodyPr vert="horz" lIns="90078" tIns="45039" rIns="90078" bIns="45039"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776866" y="0"/>
            <a:ext cx="2890665" cy="487759"/>
          </a:xfrm>
          <a:prstGeom prst="rect">
            <a:avLst/>
          </a:prstGeom>
        </p:spPr>
        <p:txBody>
          <a:bodyPr vert="horz" wrap="square" lIns="90078" tIns="45039" rIns="90078" bIns="45039" numCol="1" anchor="t" anchorCtr="0" compatLnSpc="1">
            <a:prstTxWarp prst="textNoShape">
              <a:avLst/>
            </a:prstTxWarp>
          </a:bodyPr>
          <a:lstStyle>
            <a:lvl1pPr algn="r">
              <a:defRPr sz="1200">
                <a:latin typeface="Calibri" pitchFamily="34" charset="0"/>
                <a:ea typeface="ＭＳ Ｐゴシック" pitchFamily="34" charset="-128"/>
              </a:defRPr>
            </a:lvl1pPr>
          </a:lstStyle>
          <a:p>
            <a:pPr>
              <a:defRPr/>
            </a:pPr>
            <a:fld id="{C4D4B27D-A3C1-4BA0-AFCC-FF83215A1610}" type="datetimeFigureOut">
              <a:rPr lang="en-US" altLang="en-US"/>
              <a:pPr>
                <a:defRPr/>
              </a:pPr>
              <a:t>11/24/2016</a:t>
            </a:fld>
            <a:endParaRPr lang="en-US" altLang="en-US"/>
          </a:p>
        </p:txBody>
      </p:sp>
      <p:sp>
        <p:nvSpPr>
          <p:cNvPr id="4" name="Slide Image Placeholder 3"/>
          <p:cNvSpPr>
            <a:spLocks noGrp="1" noRot="1" noChangeAspect="1"/>
          </p:cNvSpPr>
          <p:nvPr>
            <p:ph type="sldImg" idx="2"/>
          </p:nvPr>
        </p:nvSpPr>
        <p:spPr>
          <a:xfrm>
            <a:off x="895350" y="730250"/>
            <a:ext cx="4878388" cy="3659188"/>
          </a:xfrm>
          <a:prstGeom prst="rect">
            <a:avLst/>
          </a:prstGeom>
          <a:noFill/>
          <a:ln w="12700">
            <a:solidFill>
              <a:prstClr val="black"/>
            </a:solidFill>
          </a:ln>
        </p:spPr>
        <p:txBody>
          <a:bodyPr vert="horz" lIns="90078" tIns="45039" rIns="90078" bIns="45039" rtlCol="0" anchor="ctr"/>
          <a:lstStyle/>
          <a:p>
            <a:pPr lvl="0"/>
            <a:endParaRPr lang="en-US" noProof="0"/>
          </a:p>
        </p:txBody>
      </p:sp>
      <p:sp>
        <p:nvSpPr>
          <p:cNvPr id="5" name="Notes Placeholder 4"/>
          <p:cNvSpPr>
            <a:spLocks noGrp="1"/>
          </p:cNvSpPr>
          <p:nvPr>
            <p:ph type="body" sz="quarter" idx="3"/>
          </p:nvPr>
        </p:nvSpPr>
        <p:spPr>
          <a:xfrm>
            <a:off x="666598" y="4632921"/>
            <a:ext cx="5335893" cy="4389826"/>
          </a:xfrm>
          <a:prstGeom prst="rect">
            <a:avLst/>
          </a:prstGeom>
        </p:spPr>
        <p:txBody>
          <a:bodyPr vert="horz" lIns="90078" tIns="45039" rIns="90078" bIns="4503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9264273"/>
            <a:ext cx="2890665" cy="487758"/>
          </a:xfrm>
          <a:prstGeom prst="rect">
            <a:avLst/>
          </a:prstGeom>
        </p:spPr>
        <p:txBody>
          <a:bodyPr vert="horz" lIns="90078" tIns="45039" rIns="90078" bIns="45039"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776866" y="9264273"/>
            <a:ext cx="2890665" cy="487758"/>
          </a:xfrm>
          <a:prstGeom prst="rect">
            <a:avLst/>
          </a:prstGeom>
        </p:spPr>
        <p:txBody>
          <a:bodyPr vert="horz" wrap="square" lIns="90078" tIns="45039" rIns="90078" bIns="45039" numCol="1" anchor="b" anchorCtr="0" compatLnSpc="1">
            <a:prstTxWarp prst="textNoShape">
              <a:avLst/>
            </a:prstTxWarp>
          </a:bodyPr>
          <a:lstStyle>
            <a:lvl1pPr algn="r">
              <a:defRPr sz="1200">
                <a:latin typeface="Calibri" pitchFamily="34" charset="0"/>
                <a:ea typeface="ＭＳ Ｐゴシック" pitchFamily="34" charset="-128"/>
              </a:defRPr>
            </a:lvl1pPr>
          </a:lstStyle>
          <a:p>
            <a:pPr>
              <a:defRPr/>
            </a:pPr>
            <a:fld id="{266D82BD-F34F-4D24-B219-4210FED989BC}" type="slidenum">
              <a:rPr lang="en-US" altLang="en-US"/>
              <a:pPr>
                <a:defRPr/>
              </a:pPr>
              <a:t>‹N°›</a:t>
            </a:fld>
            <a:endParaRPr lang="en-US" altLang="en-US"/>
          </a:p>
        </p:txBody>
      </p:sp>
    </p:spTree>
    <p:extLst>
      <p:ext uri="{BB962C8B-B14F-4D97-AF65-F5344CB8AC3E}">
        <p14:creationId xmlns:p14="http://schemas.microsoft.com/office/powerpoint/2010/main" val="8687325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31880" indent="-281492" eaLnBrk="0" hangingPunct="0">
              <a:spcBef>
                <a:spcPct val="30000"/>
              </a:spcBef>
              <a:defRPr sz="1200">
                <a:solidFill>
                  <a:schemeClr val="tx1"/>
                </a:solidFill>
                <a:latin typeface="Calibri" pitchFamily="34" charset="0"/>
                <a:ea typeface="MS PGothic" pitchFamily="34" charset="-128"/>
              </a:defRPr>
            </a:lvl2pPr>
            <a:lvl3pPr marL="1125969" indent="-225194" eaLnBrk="0" hangingPunct="0">
              <a:spcBef>
                <a:spcPct val="30000"/>
              </a:spcBef>
              <a:defRPr sz="1200">
                <a:solidFill>
                  <a:schemeClr val="tx1"/>
                </a:solidFill>
                <a:latin typeface="Calibri" pitchFamily="34" charset="0"/>
                <a:ea typeface="MS PGothic" pitchFamily="34" charset="-128"/>
              </a:defRPr>
            </a:lvl3pPr>
            <a:lvl4pPr marL="1576357" indent="-225194" eaLnBrk="0" hangingPunct="0">
              <a:spcBef>
                <a:spcPct val="30000"/>
              </a:spcBef>
              <a:defRPr sz="1200">
                <a:solidFill>
                  <a:schemeClr val="tx1"/>
                </a:solidFill>
                <a:latin typeface="Calibri" pitchFamily="34" charset="0"/>
                <a:ea typeface="MS PGothic" pitchFamily="34" charset="-128"/>
              </a:defRPr>
            </a:lvl4pPr>
            <a:lvl5pPr marL="2026745" indent="-225194" eaLnBrk="0" hangingPunct="0">
              <a:spcBef>
                <a:spcPct val="30000"/>
              </a:spcBef>
              <a:defRPr sz="1200">
                <a:solidFill>
                  <a:schemeClr val="tx1"/>
                </a:solidFill>
                <a:latin typeface="Calibri" pitchFamily="34" charset="0"/>
                <a:ea typeface="MS PGothic" pitchFamily="34" charset="-128"/>
              </a:defRPr>
            </a:lvl5pPr>
            <a:lvl6pPr marL="2477132" indent="-225194"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27520" indent="-225194" eaLnBrk="0" fontAlgn="base" hangingPunct="0">
              <a:spcBef>
                <a:spcPct val="30000"/>
              </a:spcBef>
              <a:spcAft>
                <a:spcPct val="0"/>
              </a:spcAft>
              <a:defRPr sz="1200">
                <a:solidFill>
                  <a:schemeClr val="tx1"/>
                </a:solidFill>
                <a:latin typeface="Calibri" pitchFamily="34" charset="0"/>
                <a:ea typeface="MS PGothic" pitchFamily="34" charset="-128"/>
              </a:defRPr>
            </a:lvl7pPr>
            <a:lvl8pPr marL="3377908" indent="-225194"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28296" indent="-225194"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14AFCD06-0EA9-45B3-9459-22039E4E3AF2}" type="slidenum">
              <a:rPr lang="en-US" altLang="en-US" smtClean="0"/>
              <a:pPr eaLnBrk="1" hangingPunct="1">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BE" b="1" dirty="0"/>
              <a:t>Nord-Pas de Calais (France)</a:t>
            </a:r>
          </a:p>
          <a:p>
            <a:pPr marL="0" indent="0">
              <a:buNone/>
            </a:pPr>
            <a:endParaRPr lang="fr-BE" b="1" dirty="0"/>
          </a:p>
          <a:p>
            <a:pPr>
              <a:buFontTx/>
              <a:buChar char="-"/>
            </a:pPr>
            <a:r>
              <a:rPr lang="en-US" sz="1200" dirty="0"/>
              <a:t>The Nord-Pas de Calais region has been investing quite massively in culture over the past few years (€52 million in 2014 - 3rd region in France), despite the fact that it is below national average in terms of employment and GDP per capita.</a:t>
            </a:r>
          </a:p>
          <a:p>
            <a:pPr>
              <a:buFontTx/>
              <a:buChar char="-"/>
            </a:pPr>
            <a:r>
              <a:rPr lang="en-US" sz="1200" dirty="0"/>
              <a:t>Deep crisis triggered by the decline of the mining activity. </a:t>
            </a:r>
            <a:r>
              <a:rPr lang="en-US" sz="1200" i="1" dirty="0"/>
              <a:t>Culture is seen as an alternative driver of regional development.</a:t>
            </a:r>
            <a:endParaRPr lang="fr-BE" sz="1200" b="1" dirty="0"/>
          </a:p>
          <a:p>
            <a:pPr marL="0" indent="0">
              <a:buNone/>
            </a:pPr>
            <a:r>
              <a:rPr lang="fr-BE" sz="1700" b="1" dirty="0"/>
              <a:t> </a:t>
            </a:r>
            <a:r>
              <a:rPr lang="fr-BE" sz="1700" b="1" dirty="0" err="1"/>
              <a:t>Euralens</a:t>
            </a:r>
            <a:endParaRPr lang="fr-BE" sz="1700" b="1" dirty="0"/>
          </a:p>
          <a:p>
            <a:endParaRPr lang="fr-BE" sz="1700" b="1" dirty="0"/>
          </a:p>
          <a:p>
            <a:pPr lvl="1"/>
            <a:r>
              <a:rPr lang="en-US" sz="1700" dirty="0"/>
              <a:t>Born in 2009 with the arrival of the Louvre in Lens, </a:t>
            </a:r>
            <a:r>
              <a:rPr lang="en-US" sz="1700" i="1" dirty="0" err="1"/>
              <a:t>Euralens</a:t>
            </a:r>
            <a:r>
              <a:rPr lang="en-US" sz="1700" i="1" dirty="0"/>
              <a:t> is a governance tool </a:t>
            </a:r>
            <a:r>
              <a:rPr lang="en-US" sz="1700" dirty="0"/>
              <a:t>that aims to accelerate urban, economic, social and cultural transformation. </a:t>
            </a:r>
          </a:p>
          <a:p>
            <a:pPr lvl="1"/>
            <a:r>
              <a:rPr lang="en-US" sz="1700" dirty="0" err="1"/>
              <a:t>Euralens</a:t>
            </a:r>
            <a:r>
              <a:rPr lang="en-US" sz="1700" dirty="0"/>
              <a:t> is primarily defined as a </a:t>
            </a:r>
            <a:r>
              <a:rPr lang="en-US" sz="1700" i="1" dirty="0"/>
              <a:t>forum for stakeholders </a:t>
            </a:r>
            <a:r>
              <a:rPr lang="en-US" sz="1700" dirty="0"/>
              <a:t>of all backgrounds from the Pas de Calais mining area. The</a:t>
            </a:r>
            <a:r>
              <a:rPr lang="en-US" sz="1700" i="1" dirty="0"/>
              <a:t> </a:t>
            </a:r>
            <a:r>
              <a:rPr lang="en-US" sz="1700" i="1" dirty="0" err="1"/>
              <a:t>Euralens</a:t>
            </a:r>
            <a:r>
              <a:rPr lang="en-US" sz="1700" i="1" dirty="0"/>
              <a:t> method </a:t>
            </a:r>
            <a:r>
              <a:rPr lang="en-US" sz="1700" dirty="0"/>
              <a:t>is to create an exchange between actors, project planning authorities and external high-level expertise. </a:t>
            </a:r>
            <a:r>
              <a:rPr lang="en-US" sz="1700" i="1" dirty="0"/>
              <a:t>This governance model becomes a key variable to ensure sustainability.</a:t>
            </a:r>
            <a:endParaRPr lang="en-US" sz="1700" dirty="0"/>
          </a:p>
          <a:p>
            <a:pPr lvl="1"/>
            <a:r>
              <a:rPr lang="en-US" sz="1700" dirty="0"/>
              <a:t> </a:t>
            </a:r>
            <a:r>
              <a:rPr lang="en-US" sz="1700" dirty="0" err="1"/>
              <a:t>Euralens</a:t>
            </a:r>
            <a:r>
              <a:rPr lang="en-US" sz="1700" dirty="0"/>
              <a:t> also acts as a </a:t>
            </a:r>
            <a:r>
              <a:rPr lang="en-US" sz="1700" i="1" dirty="0"/>
              <a:t>project incubator, </a:t>
            </a:r>
            <a:r>
              <a:rPr lang="en-US" sz="1700" dirty="0"/>
              <a:t>because the </a:t>
            </a:r>
            <a:r>
              <a:rPr lang="en-US" sz="1700" i="1" dirty="0"/>
              <a:t>“</a:t>
            </a:r>
            <a:r>
              <a:rPr lang="en-US" sz="1700" i="1" dirty="0" err="1"/>
              <a:t>Euralens</a:t>
            </a:r>
            <a:r>
              <a:rPr lang="en-US" sz="1700" i="1" dirty="0"/>
              <a:t> label” </a:t>
            </a:r>
            <a:r>
              <a:rPr lang="en-US" sz="1700" dirty="0"/>
              <a:t>endorses sustainable and innovative initiatives in terms of economy, urban planning and culture. 	</a:t>
            </a:r>
          </a:p>
          <a:p>
            <a:pPr lvl="1"/>
            <a:r>
              <a:rPr lang="en-US" sz="1700" i="1" dirty="0"/>
              <a:t>Spillovers: </a:t>
            </a:r>
            <a:r>
              <a:rPr lang="en-US" sz="1700" dirty="0"/>
              <a:t>the regeneration of the area is stemming from cultural investment yet this initial impulse sustains broader social and economic dynamics: a lot of projects labelled through </a:t>
            </a:r>
            <a:r>
              <a:rPr lang="en-US" sz="1700" dirty="0" err="1"/>
              <a:t>Euralens</a:t>
            </a:r>
            <a:r>
              <a:rPr lang="en-US" sz="1700" dirty="0"/>
              <a:t> have a stronger focus on economic development, infrastructures, housing and the green economy. </a:t>
            </a:r>
            <a:endParaRPr lang="fr-BE" dirty="0"/>
          </a:p>
        </p:txBody>
      </p:sp>
      <p:sp>
        <p:nvSpPr>
          <p:cNvPr id="4" name="Slide Number Placeholder 3"/>
          <p:cNvSpPr>
            <a:spLocks noGrp="1"/>
          </p:cNvSpPr>
          <p:nvPr>
            <p:ph type="sldNum" sz="quarter" idx="10"/>
          </p:nvPr>
        </p:nvSpPr>
        <p:spPr/>
        <p:txBody>
          <a:bodyPr/>
          <a:lstStyle/>
          <a:p>
            <a:pPr>
              <a:defRPr/>
            </a:pPr>
            <a:fld id="{266D82BD-F34F-4D24-B219-4210FED989BC}" type="slidenum">
              <a:rPr lang="en-US" altLang="en-US" smtClean="0"/>
              <a:pPr>
                <a:defRPr/>
              </a:pPr>
              <a:t>10</a:t>
            </a:fld>
            <a:endParaRPr lang="en-US" altLang="en-US"/>
          </a:p>
        </p:txBody>
      </p:sp>
    </p:spTree>
    <p:extLst>
      <p:ext uri="{BB962C8B-B14F-4D97-AF65-F5344CB8AC3E}">
        <p14:creationId xmlns:p14="http://schemas.microsoft.com/office/powerpoint/2010/main" val="1378675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BE" sz="1200" dirty="0"/>
              <a:t>The </a:t>
            </a:r>
            <a:r>
              <a:rPr lang="fr-BE" sz="1200" dirty="0" err="1"/>
              <a:t>example</a:t>
            </a:r>
            <a:r>
              <a:rPr lang="fr-BE" sz="1200" dirty="0"/>
              <a:t> of Mérida and Helsinki-Espoo.</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BE" sz="1200" dirty="0" err="1"/>
              <a:t>Policies</a:t>
            </a:r>
            <a:r>
              <a:rPr lang="fr-BE" sz="1200" dirty="0"/>
              <a:t> must </a:t>
            </a:r>
            <a:r>
              <a:rPr lang="fr-BE" sz="1200" dirty="0" err="1"/>
              <a:t>be</a:t>
            </a:r>
            <a:r>
              <a:rPr lang="fr-BE" sz="1200" dirty="0"/>
              <a:t> </a:t>
            </a:r>
            <a:r>
              <a:rPr lang="fr-BE" sz="1200" dirty="0" err="1"/>
              <a:t>constantly</a:t>
            </a:r>
            <a:r>
              <a:rPr lang="fr-BE" sz="1200" dirty="0"/>
              <a:t> </a:t>
            </a:r>
            <a:r>
              <a:rPr lang="fr-BE" sz="1200" dirty="0" err="1"/>
              <a:t>assessed</a:t>
            </a:r>
            <a:r>
              <a:rPr lang="fr-BE" sz="1200" dirty="0"/>
              <a:t> and </a:t>
            </a:r>
            <a:r>
              <a:rPr lang="fr-BE" sz="1200" dirty="0" err="1"/>
              <a:t>subsequently</a:t>
            </a:r>
            <a:r>
              <a:rPr lang="fr-BE" sz="1200" dirty="0"/>
              <a:t> </a:t>
            </a:r>
            <a:r>
              <a:rPr lang="fr-BE" sz="1200" dirty="0" err="1"/>
              <a:t>improved</a:t>
            </a:r>
            <a:r>
              <a:rPr lang="fr-BE" sz="1200" dirty="0"/>
              <a:t>. </a:t>
            </a:r>
          </a:p>
          <a:p>
            <a:r>
              <a:rPr lang="en-US" sz="1200" b="1" dirty="0" err="1"/>
              <a:t>Kulps</a:t>
            </a:r>
            <a:r>
              <a:rPr lang="en-US" sz="1200" b="1" dirty="0"/>
              <a:t>! (Espoo): </a:t>
            </a:r>
            <a:r>
              <a:rPr lang="en-US" sz="1200" dirty="0"/>
              <a:t>an umbrella </a:t>
            </a:r>
            <a:r>
              <a:rPr lang="en-US" sz="1200" dirty="0" err="1"/>
              <a:t>programme</a:t>
            </a:r>
            <a:r>
              <a:rPr lang="en-US" sz="1200" dirty="0"/>
              <a:t> facilitating the development of outside activities for children (partnerships between schools and cultural </a:t>
            </a:r>
            <a:r>
              <a:rPr lang="en-US" sz="1200" dirty="0" err="1"/>
              <a:t>organisations</a:t>
            </a:r>
            <a:r>
              <a:rPr lang="en-US" sz="1200" dirty="0"/>
              <a:t>). </a:t>
            </a:r>
          </a:p>
          <a:p>
            <a:endParaRPr lang="en-US" sz="1200" dirty="0"/>
          </a:p>
          <a:p>
            <a:r>
              <a:rPr lang="en-US" sz="1200" b="1" dirty="0" err="1"/>
              <a:t>Kultus</a:t>
            </a:r>
            <a:r>
              <a:rPr lang="en-US" sz="1200" b="1" dirty="0"/>
              <a:t> platform (Helsinki): </a:t>
            </a:r>
            <a:r>
              <a:rPr lang="en-US" sz="1200" dirty="0"/>
              <a:t>digital platform </a:t>
            </a:r>
          </a:p>
          <a:p>
            <a:pPr marL="0" indent="0">
              <a:buNone/>
            </a:pPr>
            <a:r>
              <a:rPr lang="en-US" sz="1200" dirty="0"/>
              <a:t>      supporting matchmaking between cultural offer for </a:t>
            </a:r>
          </a:p>
          <a:p>
            <a:pPr marL="0" indent="0">
              <a:buNone/>
            </a:pPr>
            <a:r>
              <a:rPr lang="en-US" sz="1200" dirty="0"/>
              <a:t>      kids and schools. </a:t>
            </a:r>
          </a:p>
          <a:p>
            <a:pPr marL="0" indent="0">
              <a:buNone/>
            </a:pPr>
            <a:endParaRPr lang="fr-BE" sz="1700" dirty="0"/>
          </a:p>
          <a:p>
            <a:pPr lvl="1"/>
            <a:r>
              <a:rPr lang="fr-BE" sz="1700" dirty="0" err="1"/>
              <a:t>Creative</a:t>
            </a:r>
            <a:r>
              <a:rPr lang="fr-BE" sz="1700" dirty="0"/>
              <a:t>, </a:t>
            </a:r>
            <a:r>
              <a:rPr lang="fr-BE" sz="1700" dirty="0" err="1"/>
              <a:t>technical</a:t>
            </a:r>
            <a:r>
              <a:rPr lang="fr-BE" sz="1700" dirty="0"/>
              <a:t> and </a:t>
            </a:r>
            <a:r>
              <a:rPr lang="fr-BE" sz="1700" dirty="0" err="1"/>
              <a:t>professional</a:t>
            </a:r>
            <a:r>
              <a:rPr lang="fr-BE" sz="1700" dirty="0"/>
              <a:t> </a:t>
            </a:r>
            <a:r>
              <a:rPr lang="fr-BE" sz="1700" dirty="0" err="1"/>
              <a:t>skills</a:t>
            </a:r>
            <a:r>
              <a:rPr lang="fr-BE" sz="1700" dirty="0"/>
              <a:t> and </a:t>
            </a:r>
            <a:r>
              <a:rPr lang="fr-BE" sz="1700" dirty="0" err="1"/>
              <a:t>competences</a:t>
            </a:r>
            <a:r>
              <a:rPr lang="fr-BE" sz="1700" dirty="0"/>
              <a:t> </a:t>
            </a:r>
            <a:r>
              <a:rPr lang="fr-BE" sz="1700" dirty="0" err="1"/>
              <a:t>from</a:t>
            </a:r>
            <a:r>
              <a:rPr lang="fr-BE" sz="1700" dirty="0"/>
              <a:t> </a:t>
            </a:r>
            <a:r>
              <a:rPr lang="fr-BE" sz="1700" dirty="0" err="1"/>
              <a:t>different</a:t>
            </a:r>
            <a:r>
              <a:rPr lang="fr-BE" sz="1700" dirty="0"/>
              <a:t> </a:t>
            </a:r>
            <a:r>
              <a:rPr lang="fr-BE" sz="1700" dirty="0" err="1"/>
              <a:t>sectors</a:t>
            </a:r>
            <a:r>
              <a:rPr lang="fr-BE" sz="1700" dirty="0"/>
              <a:t> </a:t>
            </a:r>
            <a:r>
              <a:rPr lang="fr-BE" sz="1700" dirty="0" err="1"/>
              <a:t>should</a:t>
            </a:r>
            <a:r>
              <a:rPr lang="fr-BE" sz="1700" dirty="0"/>
              <a:t> </a:t>
            </a:r>
            <a:r>
              <a:rPr lang="fr-BE" sz="1700" dirty="0" err="1"/>
              <a:t>be</a:t>
            </a:r>
            <a:r>
              <a:rPr lang="fr-BE" sz="1700" dirty="0"/>
              <a:t> </a:t>
            </a:r>
            <a:r>
              <a:rPr lang="fr-BE" sz="1700" dirty="0" err="1"/>
              <a:t>integrated</a:t>
            </a:r>
            <a:r>
              <a:rPr lang="fr-BE" sz="1700" dirty="0"/>
              <a:t> to </a:t>
            </a:r>
            <a:r>
              <a:rPr lang="fr-BE" sz="1700" dirty="0" err="1"/>
              <a:t>bring</a:t>
            </a:r>
            <a:r>
              <a:rPr lang="fr-BE" sz="1700" dirty="0"/>
              <a:t> about </a:t>
            </a:r>
            <a:r>
              <a:rPr lang="fr-BE" sz="1700" i="1" dirty="0" err="1"/>
              <a:t>spill</a:t>
            </a:r>
            <a:r>
              <a:rPr lang="fr-BE" sz="1700" i="1" dirty="0"/>
              <a:t>-over </a:t>
            </a:r>
            <a:r>
              <a:rPr lang="fr-BE" sz="1700" i="1" dirty="0" err="1"/>
              <a:t>effects</a:t>
            </a:r>
            <a:r>
              <a:rPr lang="fr-BE" sz="1700" i="1" dirty="0"/>
              <a:t>. </a:t>
            </a:r>
          </a:p>
          <a:p>
            <a:pPr lvl="1"/>
            <a:r>
              <a:rPr lang="fr-BE" sz="1700" dirty="0"/>
              <a:t>For </a:t>
            </a:r>
            <a:r>
              <a:rPr lang="fr-BE" sz="1700" dirty="0" err="1"/>
              <a:t>that</a:t>
            </a:r>
            <a:r>
              <a:rPr lang="fr-BE" sz="1700" dirty="0"/>
              <a:t> to </a:t>
            </a:r>
            <a:r>
              <a:rPr lang="fr-BE" sz="1700" dirty="0" err="1"/>
              <a:t>happen</a:t>
            </a:r>
            <a:r>
              <a:rPr lang="fr-BE" sz="1700" dirty="0"/>
              <a:t>, </a:t>
            </a:r>
            <a:r>
              <a:rPr lang="fr-BE" sz="1700" i="1" dirty="0" err="1"/>
              <a:t>capacity</a:t>
            </a:r>
            <a:r>
              <a:rPr lang="fr-BE" sz="1700" i="1" dirty="0"/>
              <a:t>-building and </a:t>
            </a:r>
            <a:r>
              <a:rPr lang="fr-BE" sz="1700" i="1" dirty="0" err="1"/>
              <a:t>awareness-raising</a:t>
            </a:r>
            <a:r>
              <a:rPr lang="fr-BE" sz="1700" i="1" dirty="0"/>
              <a:t> </a:t>
            </a:r>
            <a:r>
              <a:rPr lang="fr-BE" sz="1700" i="1" dirty="0" err="1"/>
              <a:t>activities</a:t>
            </a:r>
            <a:r>
              <a:rPr lang="fr-BE" sz="1700" i="1" dirty="0"/>
              <a:t> </a:t>
            </a:r>
            <a:r>
              <a:rPr lang="fr-BE" sz="1700" dirty="0" err="1"/>
              <a:t>can</a:t>
            </a:r>
            <a:r>
              <a:rPr lang="fr-BE" sz="1700" dirty="0"/>
              <a:t> </a:t>
            </a:r>
            <a:r>
              <a:rPr lang="fr-BE" sz="1700" dirty="0" err="1"/>
              <a:t>be</a:t>
            </a:r>
            <a:r>
              <a:rPr lang="fr-BE" sz="1700" dirty="0"/>
              <a:t> </a:t>
            </a:r>
            <a:r>
              <a:rPr lang="fr-BE" sz="1700" dirty="0" err="1"/>
              <a:t>organised</a:t>
            </a:r>
            <a:r>
              <a:rPr lang="fr-BE" sz="1700" dirty="0"/>
              <a:t>: public </a:t>
            </a:r>
            <a:r>
              <a:rPr lang="fr-BE" sz="1700" dirty="0" err="1"/>
              <a:t>events</a:t>
            </a:r>
            <a:r>
              <a:rPr lang="fr-BE" sz="1700" dirty="0"/>
              <a:t>, </a:t>
            </a:r>
            <a:r>
              <a:rPr lang="fr-BE" sz="1700" dirty="0" err="1"/>
              <a:t>competitions</a:t>
            </a:r>
            <a:r>
              <a:rPr lang="fr-BE" sz="1700" dirty="0"/>
              <a:t> and calls for </a:t>
            </a:r>
            <a:r>
              <a:rPr lang="fr-BE" sz="1700" dirty="0" err="1"/>
              <a:t>projects</a:t>
            </a:r>
            <a:r>
              <a:rPr lang="fr-BE" sz="1700" dirty="0"/>
              <a:t>, </a:t>
            </a:r>
            <a:r>
              <a:rPr lang="fr-BE" sz="1700" dirty="0" err="1"/>
              <a:t>co-working</a:t>
            </a:r>
            <a:r>
              <a:rPr lang="fr-BE" sz="1700" dirty="0"/>
              <a:t> </a:t>
            </a:r>
            <a:r>
              <a:rPr lang="fr-BE" sz="1700" dirty="0" err="1"/>
              <a:t>spaces</a:t>
            </a:r>
            <a:r>
              <a:rPr lang="fr-BE" sz="1700" dirty="0"/>
              <a:t>, clusters, </a:t>
            </a:r>
            <a:r>
              <a:rPr lang="fr-BE" sz="1700" dirty="0" err="1"/>
              <a:t>incubators</a:t>
            </a:r>
            <a:r>
              <a:rPr lang="fr-BE" sz="1700" dirty="0"/>
              <a:t>, etc.</a:t>
            </a:r>
          </a:p>
          <a:p>
            <a:pPr lvl="1"/>
            <a:r>
              <a:rPr lang="fr-BE" sz="1700" dirty="0"/>
              <a:t>New </a:t>
            </a:r>
            <a:r>
              <a:rPr lang="fr-BE" sz="1700" dirty="0" err="1"/>
              <a:t>materials</a:t>
            </a:r>
            <a:r>
              <a:rPr lang="fr-BE" sz="1700" dirty="0"/>
              <a:t> and new </a:t>
            </a:r>
            <a:r>
              <a:rPr lang="fr-BE" sz="1700" dirty="0" err="1"/>
              <a:t>ideas</a:t>
            </a:r>
            <a:r>
              <a:rPr lang="fr-BE" sz="1700" dirty="0"/>
              <a:t> for the </a:t>
            </a:r>
            <a:r>
              <a:rPr lang="fr-BE" sz="1700" dirty="0" err="1"/>
              <a:t>restoration</a:t>
            </a:r>
            <a:r>
              <a:rPr lang="fr-BE" sz="1700" dirty="0"/>
              <a:t> of buildings and use of </a:t>
            </a:r>
            <a:r>
              <a:rPr lang="fr-BE" sz="1700" dirty="0" err="1"/>
              <a:t>spaces</a:t>
            </a:r>
            <a:r>
              <a:rPr lang="fr-BE" sz="1700" dirty="0"/>
              <a:t> </a:t>
            </a:r>
            <a:r>
              <a:rPr lang="fr-BE" sz="1700" dirty="0" err="1"/>
              <a:t>can</a:t>
            </a:r>
            <a:r>
              <a:rPr lang="fr-BE" sz="1700" dirty="0"/>
              <a:t> </a:t>
            </a:r>
            <a:r>
              <a:rPr lang="fr-BE" sz="1700" dirty="0" err="1"/>
              <a:t>be</a:t>
            </a:r>
            <a:r>
              <a:rPr lang="fr-BE" sz="1700" dirty="0"/>
              <a:t> </a:t>
            </a:r>
            <a:r>
              <a:rPr lang="fr-BE" sz="1700" dirty="0" err="1"/>
              <a:t>developed</a:t>
            </a:r>
            <a:r>
              <a:rPr lang="fr-BE" sz="1700" dirty="0"/>
              <a:t>.</a:t>
            </a:r>
          </a:p>
          <a:p>
            <a:pPr lvl="1"/>
            <a:r>
              <a:rPr lang="fr-BE" sz="1700" i="1" dirty="0" err="1"/>
              <a:t>Holistic</a:t>
            </a:r>
            <a:r>
              <a:rPr lang="fr-BE" sz="1700" i="1" dirty="0"/>
              <a:t> </a:t>
            </a:r>
            <a:r>
              <a:rPr lang="fr-BE" sz="1700" i="1" dirty="0" err="1"/>
              <a:t>approach</a:t>
            </a:r>
            <a:r>
              <a:rPr lang="fr-BE" sz="1700" i="1" dirty="0"/>
              <a:t>: </a:t>
            </a:r>
            <a:r>
              <a:rPr lang="fr-BE" sz="1700" dirty="0" err="1"/>
              <a:t>heritage</a:t>
            </a:r>
            <a:r>
              <a:rPr lang="fr-BE" sz="1700" dirty="0"/>
              <a:t> </a:t>
            </a:r>
            <a:r>
              <a:rPr lang="fr-BE" sz="1700" dirty="0" err="1"/>
              <a:t>doesn’t</a:t>
            </a:r>
            <a:r>
              <a:rPr lang="fr-BE" sz="1700" dirty="0"/>
              <a:t> </a:t>
            </a:r>
            <a:r>
              <a:rPr lang="fr-BE" sz="1700" dirty="0" err="1"/>
              <a:t>only</a:t>
            </a:r>
            <a:r>
              <a:rPr lang="fr-BE" sz="1700" dirty="0"/>
              <a:t> have an impact on the cultural </a:t>
            </a:r>
            <a:r>
              <a:rPr lang="fr-BE" sz="1700" dirty="0" err="1"/>
              <a:t>sphere</a:t>
            </a:r>
            <a:r>
              <a:rPr lang="fr-BE" sz="1700" dirty="0"/>
              <a:t>, but </a:t>
            </a:r>
            <a:r>
              <a:rPr lang="fr-BE" sz="1700" dirty="0" err="1"/>
              <a:t>also</a:t>
            </a:r>
            <a:r>
              <a:rPr lang="fr-BE" sz="1700" dirty="0"/>
              <a:t> on the </a:t>
            </a:r>
            <a:r>
              <a:rPr lang="fr-BE" sz="1700" dirty="0" err="1"/>
              <a:t>economic</a:t>
            </a:r>
            <a:r>
              <a:rPr lang="fr-BE" sz="1700" dirty="0"/>
              <a:t>, </a:t>
            </a:r>
            <a:r>
              <a:rPr lang="fr-BE" sz="1700" dirty="0" err="1"/>
              <a:t>educational</a:t>
            </a:r>
            <a:r>
              <a:rPr lang="fr-BE" sz="1700" dirty="0"/>
              <a:t> and </a:t>
            </a:r>
            <a:r>
              <a:rPr lang="fr-BE" sz="1700" dirty="0" err="1"/>
              <a:t>societal</a:t>
            </a:r>
            <a:r>
              <a:rPr lang="fr-BE" sz="1700" dirty="0"/>
              <a:t> </a:t>
            </a:r>
            <a:r>
              <a:rPr lang="fr-BE" sz="1700" dirty="0" err="1"/>
              <a:t>arenas</a:t>
            </a:r>
            <a:r>
              <a:rPr lang="fr-BE" sz="1700" dirty="0"/>
              <a:t>.</a:t>
            </a:r>
          </a:p>
          <a:p>
            <a:pPr lvl="1"/>
            <a:r>
              <a:rPr lang="fr-BE" sz="1700" dirty="0"/>
              <a:t>The </a:t>
            </a:r>
            <a:r>
              <a:rPr lang="fr-BE" sz="1700" dirty="0" err="1"/>
              <a:t>ultimate</a:t>
            </a:r>
            <a:r>
              <a:rPr lang="fr-BE" sz="1700" dirty="0"/>
              <a:t> goal </a:t>
            </a:r>
            <a:r>
              <a:rPr lang="fr-BE" sz="1700" dirty="0" err="1"/>
              <a:t>is</a:t>
            </a:r>
            <a:r>
              <a:rPr lang="fr-BE" sz="1700" dirty="0"/>
              <a:t> for </a:t>
            </a:r>
            <a:r>
              <a:rPr lang="fr-BE" sz="1700" dirty="0" err="1"/>
              <a:t>this</a:t>
            </a:r>
            <a:r>
              <a:rPr lang="fr-BE" sz="1700" dirty="0"/>
              <a:t> </a:t>
            </a:r>
            <a:r>
              <a:rPr lang="fr-BE" sz="1700" dirty="0" err="1"/>
              <a:t>process</a:t>
            </a:r>
            <a:r>
              <a:rPr lang="fr-BE" sz="1700" dirty="0"/>
              <a:t> to lead to a </a:t>
            </a:r>
            <a:r>
              <a:rPr lang="fr-BE" sz="1700" i="1" dirty="0" err="1"/>
              <a:t>creative</a:t>
            </a:r>
            <a:r>
              <a:rPr lang="fr-BE" sz="1700" i="1" dirty="0"/>
              <a:t> </a:t>
            </a:r>
            <a:r>
              <a:rPr lang="fr-BE" sz="1700" i="1" dirty="0" err="1"/>
              <a:t>sector</a:t>
            </a:r>
            <a:r>
              <a:rPr lang="fr-BE" sz="1700" i="1" dirty="0"/>
              <a:t> for </a:t>
            </a:r>
            <a:r>
              <a:rPr lang="fr-BE" sz="1700" i="1" dirty="0" err="1"/>
              <a:t>sustainable</a:t>
            </a:r>
            <a:r>
              <a:rPr lang="fr-BE" sz="1700" i="1" dirty="0"/>
              <a:t> architecture and </a:t>
            </a:r>
            <a:r>
              <a:rPr lang="fr-BE" sz="1700" i="1" dirty="0" err="1"/>
              <a:t>heritage</a:t>
            </a:r>
            <a:r>
              <a:rPr lang="fr-BE" sz="1700" i="1" dirty="0"/>
              <a:t>.</a:t>
            </a:r>
          </a:p>
          <a:p>
            <a:pPr lvl="1"/>
            <a:r>
              <a:rPr lang="fr-BE" sz="1700" dirty="0"/>
              <a:t>The </a:t>
            </a:r>
            <a:r>
              <a:rPr lang="fr-BE" sz="1700" dirty="0" err="1"/>
              <a:t>example</a:t>
            </a:r>
            <a:r>
              <a:rPr lang="fr-BE" sz="1700" dirty="0"/>
              <a:t> of Barcelona Art </a:t>
            </a:r>
            <a:r>
              <a:rPr lang="fr-BE" sz="1700" dirty="0" err="1"/>
              <a:t>Factories</a:t>
            </a:r>
            <a:r>
              <a:rPr lang="fr-BE" sz="1700" dirty="0"/>
              <a:t> and Nord-Pas de Calais.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indent="0">
              <a:buNone/>
            </a:pPr>
            <a:endParaRPr lang="fr-BE" sz="1700" dirty="0"/>
          </a:p>
          <a:p>
            <a:pPr lvl="1"/>
            <a:r>
              <a:rPr lang="fr-BE" sz="1700" dirty="0" err="1"/>
              <a:t>Creative</a:t>
            </a:r>
            <a:r>
              <a:rPr lang="fr-BE" sz="1700" dirty="0"/>
              <a:t>, </a:t>
            </a:r>
            <a:r>
              <a:rPr lang="fr-BE" sz="1700" dirty="0" err="1"/>
              <a:t>technical</a:t>
            </a:r>
            <a:r>
              <a:rPr lang="fr-BE" sz="1700" dirty="0"/>
              <a:t> and </a:t>
            </a:r>
            <a:r>
              <a:rPr lang="fr-BE" sz="1700" dirty="0" err="1"/>
              <a:t>professional</a:t>
            </a:r>
            <a:r>
              <a:rPr lang="fr-BE" sz="1700" dirty="0"/>
              <a:t> </a:t>
            </a:r>
            <a:r>
              <a:rPr lang="fr-BE" sz="1700" dirty="0" err="1"/>
              <a:t>skills</a:t>
            </a:r>
            <a:r>
              <a:rPr lang="fr-BE" sz="1700" dirty="0"/>
              <a:t> and </a:t>
            </a:r>
            <a:r>
              <a:rPr lang="fr-BE" sz="1700" dirty="0" err="1"/>
              <a:t>competences</a:t>
            </a:r>
            <a:r>
              <a:rPr lang="fr-BE" sz="1700" dirty="0"/>
              <a:t> </a:t>
            </a:r>
            <a:r>
              <a:rPr lang="fr-BE" sz="1700" dirty="0" err="1"/>
              <a:t>from</a:t>
            </a:r>
            <a:r>
              <a:rPr lang="fr-BE" sz="1700" dirty="0"/>
              <a:t> </a:t>
            </a:r>
            <a:r>
              <a:rPr lang="fr-BE" sz="1700" dirty="0" err="1"/>
              <a:t>different</a:t>
            </a:r>
            <a:r>
              <a:rPr lang="fr-BE" sz="1700" dirty="0"/>
              <a:t> </a:t>
            </a:r>
            <a:r>
              <a:rPr lang="fr-BE" sz="1700" dirty="0" err="1"/>
              <a:t>sectors</a:t>
            </a:r>
            <a:r>
              <a:rPr lang="fr-BE" sz="1700" dirty="0"/>
              <a:t> </a:t>
            </a:r>
            <a:r>
              <a:rPr lang="fr-BE" sz="1700" dirty="0" err="1"/>
              <a:t>should</a:t>
            </a:r>
            <a:r>
              <a:rPr lang="fr-BE" sz="1700" dirty="0"/>
              <a:t> </a:t>
            </a:r>
            <a:r>
              <a:rPr lang="fr-BE" sz="1700" dirty="0" err="1"/>
              <a:t>be</a:t>
            </a:r>
            <a:r>
              <a:rPr lang="fr-BE" sz="1700" dirty="0"/>
              <a:t> </a:t>
            </a:r>
            <a:r>
              <a:rPr lang="fr-BE" sz="1700" dirty="0" err="1"/>
              <a:t>integrated</a:t>
            </a:r>
            <a:r>
              <a:rPr lang="fr-BE" sz="1700" dirty="0"/>
              <a:t> to </a:t>
            </a:r>
            <a:r>
              <a:rPr lang="fr-BE" sz="1700" dirty="0" err="1"/>
              <a:t>bring</a:t>
            </a:r>
            <a:r>
              <a:rPr lang="fr-BE" sz="1700" dirty="0"/>
              <a:t> about </a:t>
            </a:r>
            <a:r>
              <a:rPr lang="fr-BE" sz="1700" i="1" dirty="0" err="1"/>
              <a:t>spill</a:t>
            </a:r>
            <a:r>
              <a:rPr lang="fr-BE" sz="1700" i="1" dirty="0"/>
              <a:t>-over </a:t>
            </a:r>
            <a:r>
              <a:rPr lang="fr-BE" sz="1700" i="1" dirty="0" err="1"/>
              <a:t>effects</a:t>
            </a:r>
            <a:r>
              <a:rPr lang="fr-BE" sz="1700" i="1" dirty="0"/>
              <a:t>. </a:t>
            </a:r>
          </a:p>
          <a:p>
            <a:pPr lvl="1"/>
            <a:r>
              <a:rPr lang="fr-BE" sz="1700" dirty="0"/>
              <a:t>For </a:t>
            </a:r>
            <a:r>
              <a:rPr lang="fr-BE" sz="1700" dirty="0" err="1"/>
              <a:t>that</a:t>
            </a:r>
            <a:r>
              <a:rPr lang="fr-BE" sz="1700" dirty="0"/>
              <a:t> to </a:t>
            </a:r>
            <a:r>
              <a:rPr lang="fr-BE" sz="1700" dirty="0" err="1"/>
              <a:t>happen</a:t>
            </a:r>
            <a:r>
              <a:rPr lang="fr-BE" sz="1700" dirty="0"/>
              <a:t>, </a:t>
            </a:r>
            <a:r>
              <a:rPr lang="fr-BE" sz="1700" i="1" dirty="0" err="1"/>
              <a:t>capacity</a:t>
            </a:r>
            <a:r>
              <a:rPr lang="fr-BE" sz="1700" i="1" dirty="0"/>
              <a:t>-building and </a:t>
            </a:r>
            <a:r>
              <a:rPr lang="fr-BE" sz="1700" i="1" dirty="0" err="1"/>
              <a:t>awareness-raising</a:t>
            </a:r>
            <a:r>
              <a:rPr lang="fr-BE" sz="1700" i="1" dirty="0"/>
              <a:t> </a:t>
            </a:r>
            <a:r>
              <a:rPr lang="fr-BE" sz="1700" i="1" dirty="0" err="1"/>
              <a:t>activities</a:t>
            </a:r>
            <a:r>
              <a:rPr lang="fr-BE" sz="1700" i="1" dirty="0"/>
              <a:t> </a:t>
            </a:r>
            <a:r>
              <a:rPr lang="fr-BE" sz="1700" dirty="0" err="1"/>
              <a:t>can</a:t>
            </a:r>
            <a:r>
              <a:rPr lang="fr-BE" sz="1700" dirty="0"/>
              <a:t> </a:t>
            </a:r>
            <a:r>
              <a:rPr lang="fr-BE" sz="1700" dirty="0" err="1"/>
              <a:t>be</a:t>
            </a:r>
            <a:r>
              <a:rPr lang="fr-BE" sz="1700" dirty="0"/>
              <a:t> </a:t>
            </a:r>
            <a:r>
              <a:rPr lang="fr-BE" sz="1700" dirty="0" err="1"/>
              <a:t>organised</a:t>
            </a:r>
            <a:r>
              <a:rPr lang="fr-BE" sz="1700" dirty="0"/>
              <a:t>: public </a:t>
            </a:r>
            <a:r>
              <a:rPr lang="fr-BE" sz="1700" dirty="0" err="1"/>
              <a:t>events</a:t>
            </a:r>
            <a:r>
              <a:rPr lang="fr-BE" sz="1700" dirty="0"/>
              <a:t>, </a:t>
            </a:r>
            <a:r>
              <a:rPr lang="fr-BE" sz="1700" dirty="0" err="1"/>
              <a:t>competitions</a:t>
            </a:r>
            <a:r>
              <a:rPr lang="fr-BE" sz="1700" dirty="0"/>
              <a:t> and calls for </a:t>
            </a:r>
            <a:r>
              <a:rPr lang="fr-BE" sz="1700" dirty="0" err="1"/>
              <a:t>projects</a:t>
            </a:r>
            <a:r>
              <a:rPr lang="fr-BE" sz="1700" dirty="0"/>
              <a:t>, </a:t>
            </a:r>
            <a:r>
              <a:rPr lang="fr-BE" sz="1700" dirty="0" err="1"/>
              <a:t>co-working</a:t>
            </a:r>
            <a:r>
              <a:rPr lang="fr-BE" sz="1700" dirty="0"/>
              <a:t> </a:t>
            </a:r>
            <a:r>
              <a:rPr lang="fr-BE" sz="1700" dirty="0" err="1"/>
              <a:t>spaces</a:t>
            </a:r>
            <a:r>
              <a:rPr lang="fr-BE" sz="1700" dirty="0"/>
              <a:t>, clusters, </a:t>
            </a:r>
            <a:r>
              <a:rPr lang="fr-BE" sz="1700" dirty="0" err="1"/>
              <a:t>incubators</a:t>
            </a:r>
            <a:r>
              <a:rPr lang="fr-BE" sz="1700" dirty="0"/>
              <a:t>, etc.</a:t>
            </a:r>
          </a:p>
          <a:p>
            <a:pPr lvl="1"/>
            <a:r>
              <a:rPr lang="fr-BE" sz="1700" dirty="0"/>
              <a:t>New </a:t>
            </a:r>
            <a:r>
              <a:rPr lang="fr-BE" sz="1700" dirty="0" err="1"/>
              <a:t>materials</a:t>
            </a:r>
            <a:r>
              <a:rPr lang="fr-BE" sz="1700" dirty="0"/>
              <a:t> and new </a:t>
            </a:r>
            <a:r>
              <a:rPr lang="fr-BE" sz="1700" dirty="0" err="1"/>
              <a:t>ideas</a:t>
            </a:r>
            <a:r>
              <a:rPr lang="fr-BE" sz="1700" dirty="0"/>
              <a:t> for the </a:t>
            </a:r>
            <a:r>
              <a:rPr lang="fr-BE" sz="1700" dirty="0" err="1"/>
              <a:t>restoration</a:t>
            </a:r>
            <a:r>
              <a:rPr lang="fr-BE" sz="1700" dirty="0"/>
              <a:t> of buildings and use of </a:t>
            </a:r>
            <a:r>
              <a:rPr lang="fr-BE" sz="1700" dirty="0" err="1"/>
              <a:t>spaces</a:t>
            </a:r>
            <a:r>
              <a:rPr lang="fr-BE" sz="1700" dirty="0"/>
              <a:t> </a:t>
            </a:r>
            <a:r>
              <a:rPr lang="fr-BE" sz="1700" dirty="0" err="1"/>
              <a:t>can</a:t>
            </a:r>
            <a:r>
              <a:rPr lang="fr-BE" sz="1700" dirty="0"/>
              <a:t> </a:t>
            </a:r>
            <a:r>
              <a:rPr lang="fr-BE" sz="1700" dirty="0" err="1"/>
              <a:t>be</a:t>
            </a:r>
            <a:r>
              <a:rPr lang="fr-BE" sz="1700" dirty="0"/>
              <a:t> </a:t>
            </a:r>
            <a:r>
              <a:rPr lang="fr-BE" sz="1700" dirty="0" err="1"/>
              <a:t>developed</a:t>
            </a:r>
            <a:r>
              <a:rPr lang="fr-BE" sz="1700" dirty="0"/>
              <a:t>.</a:t>
            </a:r>
          </a:p>
          <a:p>
            <a:pPr lvl="1"/>
            <a:r>
              <a:rPr lang="fr-BE" sz="1700" i="1" dirty="0" err="1"/>
              <a:t>Holistic</a:t>
            </a:r>
            <a:r>
              <a:rPr lang="fr-BE" sz="1700" i="1" dirty="0"/>
              <a:t> </a:t>
            </a:r>
            <a:r>
              <a:rPr lang="fr-BE" sz="1700" i="1" dirty="0" err="1"/>
              <a:t>approach</a:t>
            </a:r>
            <a:r>
              <a:rPr lang="fr-BE" sz="1700" i="1" dirty="0"/>
              <a:t>: </a:t>
            </a:r>
            <a:r>
              <a:rPr lang="fr-BE" sz="1700" dirty="0" err="1"/>
              <a:t>heritage</a:t>
            </a:r>
            <a:r>
              <a:rPr lang="fr-BE" sz="1700" dirty="0"/>
              <a:t> </a:t>
            </a:r>
            <a:r>
              <a:rPr lang="fr-BE" sz="1700" dirty="0" err="1"/>
              <a:t>doesn’t</a:t>
            </a:r>
            <a:r>
              <a:rPr lang="fr-BE" sz="1700" dirty="0"/>
              <a:t> </a:t>
            </a:r>
            <a:r>
              <a:rPr lang="fr-BE" sz="1700" dirty="0" err="1"/>
              <a:t>only</a:t>
            </a:r>
            <a:r>
              <a:rPr lang="fr-BE" sz="1700" dirty="0"/>
              <a:t> have an impact on the cultural </a:t>
            </a:r>
            <a:r>
              <a:rPr lang="fr-BE" sz="1700" dirty="0" err="1"/>
              <a:t>sphere</a:t>
            </a:r>
            <a:r>
              <a:rPr lang="fr-BE" sz="1700" dirty="0"/>
              <a:t>, but </a:t>
            </a:r>
            <a:r>
              <a:rPr lang="fr-BE" sz="1700" dirty="0" err="1"/>
              <a:t>also</a:t>
            </a:r>
            <a:r>
              <a:rPr lang="fr-BE" sz="1700" dirty="0"/>
              <a:t> on the </a:t>
            </a:r>
            <a:r>
              <a:rPr lang="fr-BE" sz="1700" dirty="0" err="1"/>
              <a:t>economic</a:t>
            </a:r>
            <a:r>
              <a:rPr lang="fr-BE" sz="1700" dirty="0"/>
              <a:t>, </a:t>
            </a:r>
            <a:r>
              <a:rPr lang="fr-BE" sz="1700" dirty="0" err="1"/>
              <a:t>educational</a:t>
            </a:r>
            <a:r>
              <a:rPr lang="fr-BE" sz="1700" dirty="0"/>
              <a:t> and </a:t>
            </a:r>
            <a:r>
              <a:rPr lang="fr-BE" sz="1700" dirty="0" err="1"/>
              <a:t>societal</a:t>
            </a:r>
            <a:r>
              <a:rPr lang="fr-BE" sz="1700" dirty="0"/>
              <a:t> </a:t>
            </a:r>
            <a:r>
              <a:rPr lang="fr-BE" sz="1700" dirty="0" err="1"/>
              <a:t>arenas</a:t>
            </a:r>
            <a:r>
              <a:rPr lang="fr-BE" sz="1700" dirty="0"/>
              <a:t>.</a:t>
            </a:r>
          </a:p>
          <a:p>
            <a:pPr lvl="1"/>
            <a:r>
              <a:rPr lang="fr-BE" sz="1700" dirty="0"/>
              <a:t>The </a:t>
            </a:r>
            <a:r>
              <a:rPr lang="fr-BE" sz="1700" dirty="0" err="1"/>
              <a:t>ultimate</a:t>
            </a:r>
            <a:r>
              <a:rPr lang="fr-BE" sz="1700" dirty="0"/>
              <a:t> goal </a:t>
            </a:r>
            <a:r>
              <a:rPr lang="fr-BE" sz="1700" dirty="0" err="1"/>
              <a:t>is</a:t>
            </a:r>
            <a:r>
              <a:rPr lang="fr-BE" sz="1700" dirty="0"/>
              <a:t> for </a:t>
            </a:r>
            <a:r>
              <a:rPr lang="fr-BE" sz="1700" dirty="0" err="1"/>
              <a:t>this</a:t>
            </a:r>
            <a:r>
              <a:rPr lang="fr-BE" sz="1700" dirty="0"/>
              <a:t> </a:t>
            </a:r>
            <a:r>
              <a:rPr lang="fr-BE" sz="1700" dirty="0" err="1"/>
              <a:t>process</a:t>
            </a:r>
            <a:r>
              <a:rPr lang="fr-BE" sz="1700" dirty="0"/>
              <a:t> to lead to a </a:t>
            </a:r>
            <a:r>
              <a:rPr lang="fr-BE" sz="1700" i="1" dirty="0" err="1"/>
              <a:t>creative</a:t>
            </a:r>
            <a:r>
              <a:rPr lang="fr-BE" sz="1700" i="1" dirty="0"/>
              <a:t> </a:t>
            </a:r>
            <a:r>
              <a:rPr lang="fr-BE" sz="1700" i="1" dirty="0" err="1"/>
              <a:t>sector</a:t>
            </a:r>
            <a:r>
              <a:rPr lang="fr-BE" sz="1700" i="1" dirty="0"/>
              <a:t> for </a:t>
            </a:r>
            <a:r>
              <a:rPr lang="fr-BE" sz="1700" i="1" dirty="0" err="1"/>
              <a:t>sustainable</a:t>
            </a:r>
            <a:r>
              <a:rPr lang="fr-BE" sz="1700" i="1" dirty="0"/>
              <a:t> architecture and </a:t>
            </a:r>
            <a:r>
              <a:rPr lang="fr-BE" sz="1700" i="1" dirty="0" err="1"/>
              <a:t>heritage</a:t>
            </a:r>
            <a:r>
              <a:rPr lang="fr-BE" sz="1700" i="1" dirty="0"/>
              <a:t>.</a:t>
            </a:r>
          </a:p>
          <a:p>
            <a:pPr lvl="1"/>
            <a:r>
              <a:rPr lang="fr-BE" sz="1700" dirty="0"/>
              <a:t>The </a:t>
            </a:r>
            <a:r>
              <a:rPr lang="fr-BE" sz="1700" dirty="0" err="1"/>
              <a:t>example</a:t>
            </a:r>
            <a:r>
              <a:rPr lang="fr-BE" sz="1700" dirty="0"/>
              <a:t> of Barcelona Art </a:t>
            </a:r>
            <a:r>
              <a:rPr lang="fr-BE" sz="1700" dirty="0" err="1"/>
              <a:t>Factories</a:t>
            </a:r>
            <a:r>
              <a:rPr lang="fr-BE" sz="1700" dirty="0"/>
              <a:t> and Nord-Pas de Calais.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BE" sz="1200" dirty="0"/>
          </a:p>
          <a:p>
            <a:endParaRPr lang="fr-BE" dirty="0"/>
          </a:p>
        </p:txBody>
      </p:sp>
      <p:sp>
        <p:nvSpPr>
          <p:cNvPr id="4" name="Slide Number Placeholder 3"/>
          <p:cNvSpPr>
            <a:spLocks noGrp="1"/>
          </p:cNvSpPr>
          <p:nvPr>
            <p:ph type="sldNum" sz="quarter" idx="10"/>
          </p:nvPr>
        </p:nvSpPr>
        <p:spPr/>
        <p:txBody>
          <a:bodyPr/>
          <a:lstStyle/>
          <a:p>
            <a:pPr>
              <a:defRPr/>
            </a:pPr>
            <a:fld id="{266D82BD-F34F-4D24-B219-4210FED989BC}" type="slidenum">
              <a:rPr lang="en-US" altLang="en-US" smtClean="0"/>
              <a:pPr>
                <a:defRPr/>
              </a:pPr>
              <a:t>11</a:t>
            </a:fld>
            <a:endParaRPr lang="en-US" altLang="en-US"/>
          </a:p>
        </p:txBody>
      </p:sp>
    </p:spTree>
    <p:extLst>
      <p:ext uri="{BB962C8B-B14F-4D97-AF65-F5344CB8AC3E}">
        <p14:creationId xmlns:p14="http://schemas.microsoft.com/office/powerpoint/2010/main" val="4016967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BE" b="1" dirty="0"/>
              <a:t> </a:t>
            </a:r>
            <a:r>
              <a:rPr lang="fr-BE" sz="1700" b="1" dirty="0"/>
              <a:t>Link </a:t>
            </a:r>
            <a:r>
              <a:rPr lang="fr-BE" sz="1700" b="1" dirty="0" err="1"/>
              <a:t>with</a:t>
            </a:r>
            <a:r>
              <a:rPr lang="fr-BE" sz="1700" b="1" dirty="0"/>
              <a:t> the local </a:t>
            </a:r>
            <a:r>
              <a:rPr lang="fr-BE" sz="1700" b="1" dirty="0" err="1"/>
              <a:t>environment</a:t>
            </a:r>
            <a:endParaRPr lang="fr-BE" sz="1700" b="1" dirty="0"/>
          </a:p>
          <a:p>
            <a:endParaRPr lang="fr-BE" sz="1700" dirty="0"/>
          </a:p>
          <a:p>
            <a:pPr lvl="1"/>
            <a:r>
              <a:rPr lang="fr-BE" sz="1700" dirty="0"/>
              <a:t>Key </a:t>
            </a:r>
            <a:r>
              <a:rPr lang="fr-BE" sz="1700" dirty="0" err="1"/>
              <a:t>actors</a:t>
            </a:r>
            <a:r>
              <a:rPr lang="fr-BE" sz="1700" dirty="0"/>
              <a:t> (public institutions, cultural organisations, etc.) </a:t>
            </a:r>
            <a:r>
              <a:rPr lang="fr-BE" sz="1700" dirty="0" err="1"/>
              <a:t>should</a:t>
            </a:r>
            <a:r>
              <a:rPr lang="fr-BE" sz="1700" dirty="0"/>
              <a:t> </a:t>
            </a:r>
            <a:r>
              <a:rPr lang="fr-BE" sz="1700" dirty="0" err="1"/>
              <a:t>identify</a:t>
            </a:r>
            <a:r>
              <a:rPr lang="fr-BE" sz="1700" dirty="0"/>
              <a:t> </a:t>
            </a:r>
            <a:r>
              <a:rPr lang="fr-BE" sz="1700" dirty="0" err="1"/>
              <a:t>their</a:t>
            </a:r>
            <a:r>
              <a:rPr lang="fr-BE" sz="1700" dirty="0"/>
              <a:t> </a:t>
            </a:r>
            <a:r>
              <a:rPr lang="fr-BE" sz="1700" i="1" dirty="0" err="1"/>
              <a:t>strengths</a:t>
            </a:r>
            <a:r>
              <a:rPr lang="fr-BE" sz="1700" i="1" dirty="0"/>
              <a:t>, </a:t>
            </a:r>
            <a:r>
              <a:rPr lang="fr-BE" sz="1700" i="1" dirty="0" err="1"/>
              <a:t>weaknesses</a:t>
            </a:r>
            <a:r>
              <a:rPr lang="fr-BE" sz="1700" i="1" dirty="0"/>
              <a:t> and </a:t>
            </a:r>
            <a:r>
              <a:rPr lang="fr-BE" sz="1700" i="1" dirty="0" err="1"/>
              <a:t>needs</a:t>
            </a:r>
            <a:r>
              <a:rPr lang="fr-BE" sz="1700" i="1" dirty="0"/>
              <a:t> ex ante.</a:t>
            </a:r>
          </a:p>
          <a:p>
            <a:pPr lvl="1"/>
            <a:endParaRPr lang="fr-BE" sz="1700" i="1" dirty="0"/>
          </a:p>
          <a:p>
            <a:pPr lvl="1"/>
            <a:r>
              <a:rPr lang="fr-BE" sz="1700" dirty="0"/>
              <a:t>This </a:t>
            </a:r>
            <a:r>
              <a:rPr lang="fr-BE" sz="1700" dirty="0" err="1"/>
              <a:t>prior</a:t>
            </a:r>
            <a:r>
              <a:rPr lang="fr-BE" sz="1700" dirty="0"/>
              <a:t> </a:t>
            </a:r>
            <a:r>
              <a:rPr lang="fr-BE" sz="1700" dirty="0" err="1"/>
              <a:t>research</a:t>
            </a:r>
            <a:r>
              <a:rPr lang="fr-BE" sz="1700" dirty="0"/>
              <a:t> </a:t>
            </a:r>
            <a:r>
              <a:rPr lang="fr-BE" sz="1700" dirty="0" err="1"/>
              <a:t>will</a:t>
            </a:r>
            <a:r>
              <a:rPr lang="fr-BE" sz="1700" dirty="0"/>
              <a:t> </a:t>
            </a:r>
            <a:r>
              <a:rPr lang="fr-BE" sz="1700" dirty="0" err="1"/>
              <a:t>draw</a:t>
            </a:r>
            <a:r>
              <a:rPr lang="fr-BE" sz="1700" dirty="0"/>
              <a:t> a state of </a:t>
            </a:r>
            <a:r>
              <a:rPr lang="fr-BE" sz="1700" dirty="0" err="1"/>
              <a:t>play</a:t>
            </a:r>
            <a:r>
              <a:rPr lang="fr-BE" sz="1700" dirty="0"/>
              <a:t> </a:t>
            </a:r>
            <a:r>
              <a:rPr lang="fr-BE" sz="1700" dirty="0" err="1"/>
              <a:t>upon</a:t>
            </a:r>
            <a:r>
              <a:rPr lang="fr-BE" sz="1700" dirty="0"/>
              <a:t> </a:t>
            </a:r>
            <a:r>
              <a:rPr lang="fr-BE" sz="1700" dirty="0" err="1"/>
              <a:t>which</a:t>
            </a:r>
            <a:r>
              <a:rPr lang="fr-BE" sz="1700" dirty="0"/>
              <a:t> </a:t>
            </a:r>
            <a:r>
              <a:rPr lang="fr-BE" sz="1700" dirty="0" err="1"/>
              <a:t>specific</a:t>
            </a:r>
            <a:r>
              <a:rPr lang="fr-BE" sz="1700" dirty="0"/>
              <a:t> cultural initiatives and </a:t>
            </a:r>
            <a:r>
              <a:rPr lang="fr-BE" sz="1700" dirty="0" err="1"/>
              <a:t>policy</a:t>
            </a:r>
            <a:r>
              <a:rPr lang="fr-BE" sz="1700" dirty="0"/>
              <a:t> actions </a:t>
            </a:r>
            <a:r>
              <a:rPr lang="fr-BE" sz="1700" dirty="0" err="1"/>
              <a:t>can</a:t>
            </a:r>
            <a:r>
              <a:rPr lang="fr-BE" sz="1700" dirty="0"/>
              <a:t> </a:t>
            </a:r>
            <a:r>
              <a:rPr lang="fr-BE" sz="1700" dirty="0" err="1"/>
              <a:t>develop</a:t>
            </a:r>
            <a:r>
              <a:rPr lang="fr-BE" sz="1700" dirty="0"/>
              <a:t>.</a:t>
            </a:r>
          </a:p>
          <a:p>
            <a:pPr lvl="1"/>
            <a:endParaRPr lang="fr-BE" sz="1700" dirty="0"/>
          </a:p>
          <a:p>
            <a:pPr lvl="1"/>
            <a:r>
              <a:rPr lang="fr-BE" sz="1700" dirty="0" err="1"/>
              <a:t>Every</a:t>
            </a:r>
            <a:r>
              <a:rPr lang="fr-BE" sz="1700" dirty="0"/>
              <a:t> city/</a:t>
            </a:r>
            <a:r>
              <a:rPr lang="fr-BE" sz="1700" dirty="0" err="1"/>
              <a:t>region</a:t>
            </a:r>
            <a:r>
              <a:rPr lang="fr-BE" sz="1700" dirty="0"/>
              <a:t> </a:t>
            </a:r>
            <a:r>
              <a:rPr lang="fr-BE" sz="1700" dirty="0" err="1"/>
              <a:t>is</a:t>
            </a:r>
            <a:r>
              <a:rPr lang="fr-BE" sz="1700" dirty="0"/>
              <a:t> a unique </a:t>
            </a:r>
            <a:r>
              <a:rPr lang="fr-BE" sz="1700" dirty="0" err="1"/>
              <a:t>creative</a:t>
            </a:r>
            <a:r>
              <a:rPr lang="fr-BE" sz="1700" dirty="0"/>
              <a:t> </a:t>
            </a:r>
          </a:p>
          <a:p>
            <a:pPr marL="457200" lvl="1" indent="0">
              <a:buNone/>
            </a:pPr>
            <a:r>
              <a:rPr lang="fr-BE" sz="1700" dirty="0"/>
              <a:t>     </a:t>
            </a:r>
            <a:r>
              <a:rPr lang="fr-BE" sz="1700" dirty="0" err="1"/>
              <a:t>space</a:t>
            </a:r>
            <a:r>
              <a:rPr lang="fr-BE" sz="1700" dirty="0"/>
              <a:t> </a:t>
            </a:r>
            <a:r>
              <a:rPr lang="fr-BE" sz="1700" dirty="0" err="1"/>
              <a:t>with</a:t>
            </a:r>
            <a:r>
              <a:rPr lang="fr-BE" sz="1700" dirty="0"/>
              <a:t> </a:t>
            </a:r>
            <a:r>
              <a:rPr lang="fr-BE" sz="1700" dirty="0" err="1"/>
              <a:t>its</a:t>
            </a:r>
            <a:r>
              <a:rPr lang="fr-BE" sz="1700" dirty="0"/>
              <a:t> </a:t>
            </a:r>
            <a:r>
              <a:rPr lang="fr-BE" sz="1700" dirty="0" err="1"/>
              <a:t>own</a:t>
            </a:r>
            <a:r>
              <a:rPr lang="fr-BE" sz="1700" dirty="0"/>
              <a:t> </a:t>
            </a:r>
            <a:r>
              <a:rPr lang="fr-BE" sz="1700" dirty="0" err="1"/>
              <a:t>history</a:t>
            </a:r>
            <a:r>
              <a:rPr lang="fr-BE" sz="1700" dirty="0"/>
              <a:t> and </a:t>
            </a:r>
            <a:r>
              <a:rPr lang="fr-BE" sz="1700" dirty="0" err="1"/>
              <a:t>identity</a:t>
            </a:r>
            <a:r>
              <a:rPr lang="fr-BE" sz="1700" dirty="0"/>
              <a:t> </a:t>
            </a:r>
          </a:p>
          <a:p>
            <a:pPr marL="457200" lvl="1" indent="0">
              <a:buNone/>
            </a:pPr>
            <a:r>
              <a:rPr lang="fr-BE" sz="1700" dirty="0"/>
              <a:t>     (</a:t>
            </a:r>
            <a:r>
              <a:rPr lang="fr-BE" sz="1700" dirty="0" err="1"/>
              <a:t>economic</a:t>
            </a:r>
            <a:r>
              <a:rPr lang="fr-BE" sz="1700" dirty="0"/>
              <a:t>, social, cultural); </a:t>
            </a:r>
            <a:r>
              <a:rPr lang="fr-BE" sz="1700" dirty="0" err="1"/>
              <a:t>hence</a:t>
            </a:r>
            <a:r>
              <a:rPr lang="fr-BE" sz="1700" dirty="0"/>
              <a:t> the </a:t>
            </a:r>
          </a:p>
          <a:p>
            <a:pPr marL="457200" lvl="1" indent="0">
              <a:buNone/>
            </a:pPr>
            <a:r>
              <a:rPr lang="fr-BE" sz="1700" i="1" dirty="0"/>
              <a:t>     importance of </a:t>
            </a:r>
            <a:r>
              <a:rPr lang="fr-BE" sz="1700" i="1" dirty="0" err="1"/>
              <a:t>tailored</a:t>
            </a:r>
            <a:r>
              <a:rPr lang="fr-BE" sz="1700" i="1" dirty="0"/>
              <a:t> programmes.   </a:t>
            </a:r>
          </a:p>
          <a:p>
            <a:pPr marL="457200" lvl="1" indent="0">
              <a:buNone/>
            </a:pPr>
            <a:r>
              <a:rPr lang="fr-BE" sz="1700" i="1" dirty="0"/>
              <a:t>    </a:t>
            </a:r>
            <a:r>
              <a:rPr lang="fr-BE" sz="1700" dirty="0"/>
              <a:t>The </a:t>
            </a:r>
            <a:r>
              <a:rPr lang="fr-BE" sz="1700" dirty="0" err="1"/>
              <a:t>idea</a:t>
            </a:r>
            <a:r>
              <a:rPr lang="fr-BE" sz="1700" dirty="0"/>
              <a:t> </a:t>
            </a:r>
            <a:r>
              <a:rPr lang="fr-BE" sz="1700" dirty="0" err="1"/>
              <a:t>is</a:t>
            </a:r>
            <a:r>
              <a:rPr lang="fr-BE" sz="1700" dirty="0"/>
              <a:t> to </a:t>
            </a:r>
            <a:r>
              <a:rPr lang="fr-BE" sz="1700" dirty="0" err="1"/>
              <a:t>create</a:t>
            </a:r>
            <a:r>
              <a:rPr lang="fr-BE" sz="1700" dirty="0"/>
              <a:t> a </a:t>
            </a:r>
            <a:r>
              <a:rPr lang="fr-BE" sz="1700" i="1" dirty="0"/>
              <a:t>vibrant local </a:t>
            </a:r>
            <a:r>
              <a:rPr lang="fr-BE" sz="1700" i="1" dirty="0" err="1"/>
              <a:t>ecosystem</a:t>
            </a:r>
            <a:r>
              <a:rPr lang="fr-BE" sz="1700" i="1" dirty="0"/>
              <a:t>.</a:t>
            </a:r>
          </a:p>
          <a:p>
            <a:pPr marL="457200" lvl="1" indent="0">
              <a:buNone/>
            </a:pPr>
            <a:endParaRPr lang="fr-BE" sz="1700" i="1" dirty="0"/>
          </a:p>
          <a:p>
            <a:pPr lvl="1"/>
            <a:r>
              <a:rPr lang="fr-BE" sz="1700" i="1" dirty="0" err="1"/>
              <a:t>Cooperation</a:t>
            </a:r>
            <a:r>
              <a:rPr lang="fr-BE" sz="1700" i="1" dirty="0"/>
              <a:t> </a:t>
            </a:r>
            <a:r>
              <a:rPr lang="fr-BE" sz="1700" i="1" dirty="0" err="1"/>
              <a:t>among</a:t>
            </a:r>
            <a:r>
              <a:rPr lang="fr-BE" sz="1700" i="1" dirty="0"/>
              <a:t> </a:t>
            </a:r>
            <a:r>
              <a:rPr lang="fr-BE" sz="1700" i="1" dirty="0" err="1"/>
              <a:t>stakeholders</a:t>
            </a:r>
            <a:r>
              <a:rPr lang="fr-BE" sz="1700" i="1" dirty="0"/>
              <a:t> </a:t>
            </a:r>
            <a:r>
              <a:rPr lang="fr-BE" sz="1700" dirty="0" err="1"/>
              <a:t>is</a:t>
            </a:r>
            <a:r>
              <a:rPr lang="fr-BE" sz="1700" dirty="0"/>
              <a:t> vital. </a:t>
            </a:r>
          </a:p>
          <a:p>
            <a:pPr lvl="1"/>
            <a:endParaRPr lang="fr-BE" sz="1700" dirty="0"/>
          </a:p>
          <a:p>
            <a:pPr lvl="1"/>
            <a:r>
              <a:rPr lang="fr-BE" sz="1700" dirty="0"/>
              <a:t>The </a:t>
            </a:r>
            <a:r>
              <a:rPr lang="fr-BE" sz="1700" dirty="0" err="1"/>
              <a:t>examples</a:t>
            </a:r>
            <a:r>
              <a:rPr lang="fr-BE" sz="1700" dirty="0"/>
              <a:t> of Nord-Pas de Calais (</a:t>
            </a:r>
            <a:r>
              <a:rPr lang="fr-BE" sz="1700" dirty="0" err="1"/>
              <a:t>Euralens</a:t>
            </a:r>
            <a:r>
              <a:rPr lang="fr-BE" sz="1700" dirty="0"/>
              <a:t>) and Porto.</a:t>
            </a:r>
            <a:endParaRPr lang="fr-BE" dirty="0"/>
          </a:p>
        </p:txBody>
      </p:sp>
      <p:sp>
        <p:nvSpPr>
          <p:cNvPr id="4" name="Slide Number Placeholder 3"/>
          <p:cNvSpPr>
            <a:spLocks noGrp="1"/>
          </p:cNvSpPr>
          <p:nvPr>
            <p:ph type="sldNum" sz="quarter" idx="10"/>
          </p:nvPr>
        </p:nvSpPr>
        <p:spPr/>
        <p:txBody>
          <a:bodyPr/>
          <a:lstStyle/>
          <a:p>
            <a:pPr>
              <a:defRPr/>
            </a:pPr>
            <a:fld id="{266D82BD-F34F-4D24-B219-4210FED989BC}" type="slidenum">
              <a:rPr lang="en-US" altLang="en-US" smtClean="0"/>
              <a:pPr>
                <a:defRPr/>
              </a:pPr>
              <a:t>12</a:t>
            </a:fld>
            <a:endParaRPr lang="en-US" altLang="en-US"/>
          </a:p>
        </p:txBody>
      </p:sp>
    </p:spTree>
    <p:extLst>
      <p:ext uri="{BB962C8B-B14F-4D97-AF65-F5344CB8AC3E}">
        <p14:creationId xmlns:p14="http://schemas.microsoft.com/office/powerpoint/2010/main" val="757323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BE" sz="1200" dirty="0"/>
              <a:t>There </a:t>
            </a:r>
            <a:r>
              <a:rPr lang="fr-BE" sz="1200" dirty="0" err="1"/>
              <a:t>should</a:t>
            </a:r>
            <a:r>
              <a:rPr lang="fr-BE" sz="1200" dirty="0"/>
              <a:t> </a:t>
            </a:r>
            <a:r>
              <a:rPr lang="fr-BE" sz="1200" dirty="0" err="1"/>
              <a:t>be</a:t>
            </a:r>
            <a:r>
              <a:rPr lang="fr-BE" sz="1200" dirty="0"/>
              <a:t> no </a:t>
            </a:r>
            <a:r>
              <a:rPr lang="fr-BE" sz="1200" dirty="0" err="1"/>
              <a:t>fear</a:t>
            </a:r>
            <a:r>
              <a:rPr lang="fr-BE" sz="1200" dirty="0"/>
              <a:t> to question the </a:t>
            </a:r>
            <a:r>
              <a:rPr lang="fr-BE" sz="1200" dirty="0" err="1"/>
              <a:t>unquestionable</a:t>
            </a:r>
            <a:r>
              <a:rPr lang="fr-BE" sz="1200" dirty="0"/>
              <a:t> and to </a:t>
            </a:r>
            <a:r>
              <a:rPr lang="fr-BE" sz="1200" dirty="0" err="1"/>
              <a:t>welcome</a:t>
            </a:r>
            <a:r>
              <a:rPr lang="fr-BE" sz="1200" dirty="0"/>
              <a:t> new </a:t>
            </a:r>
            <a:r>
              <a:rPr lang="fr-BE" sz="1200" dirty="0" err="1"/>
              <a:t>paradigms</a:t>
            </a:r>
            <a:r>
              <a:rPr lang="fr-BE" sz="1200" dirty="0"/>
              <a:t>.</a:t>
            </a:r>
          </a:p>
          <a:p>
            <a:endParaRPr lang="fr-BE" dirty="0"/>
          </a:p>
        </p:txBody>
      </p:sp>
      <p:sp>
        <p:nvSpPr>
          <p:cNvPr id="4" name="Slide Number Placeholder 3"/>
          <p:cNvSpPr>
            <a:spLocks noGrp="1"/>
          </p:cNvSpPr>
          <p:nvPr>
            <p:ph type="sldNum" sz="quarter" idx="10"/>
          </p:nvPr>
        </p:nvSpPr>
        <p:spPr/>
        <p:txBody>
          <a:bodyPr/>
          <a:lstStyle/>
          <a:p>
            <a:pPr>
              <a:defRPr/>
            </a:pPr>
            <a:fld id="{266D82BD-F34F-4D24-B219-4210FED989BC}" type="slidenum">
              <a:rPr lang="en-US" altLang="en-US" smtClean="0"/>
              <a:pPr>
                <a:defRPr/>
              </a:pPr>
              <a:t>13</a:t>
            </a:fld>
            <a:endParaRPr lang="en-US" altLang="en-US"/>
          </a:p>
        </p:txBody>
      </p:sp>
    </p:spTree>
    <p:extLst>
      <p:ext uri="{BB962C8B-B14F-4D97-AF65-F5344CB8AC3E}">
        <p14:creationId xmlns:p14="http://schemas.microsoft.com/office/powerpoint/2010/main" val="558389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31880" indent="-281492" eaLnBrk="0" hangingPunct="0">
              <a:spcBef>
                <a:spcPct val="30000"/>
              </a:spcBef>
              <a:defRPr sz="1200">
                <a:solidFill>
                  <a:schemeClr val="tx1"/>
                </a:solidFill>
                <a:latin typeface="Calibri" pitchFamily="34" charset="0"/>
                <a:ea typeface="MS PGothic" pitchFamily="34" charset="-128"/>
              </a:defRPr>
            </a:lvl2pPr>
            <a:lvl3pPr marL="1125969" indent="-225194" eaLnBrk="0" hangingPunct="0">
              <a:spcBef>
                <a:spcPct val="30000"/>
              </a:spcBef>
              <a:defRPr sz="1200">
                <a:solidFill>
                  <a:schemeClr val="tx1"/>
                </a:solidFill>
                <a:latin typeface="Calibri" pitchFamily="34" charset="0"/>
                <a:ea typeface="MS PGothic" pitchFamily="34" charset="-128"/>
              </a:defRPr>
            </a:lvl3pPr>
            <a:lvl4pPr marL="1576357" indent="-225194" eaLnBrk="0" hangingPunct="0">
              <a:spcBef>
                <a:spcPct val="30000"/>
              </a:spcBef>
              <a:defRPr sz="1200">
                <a:solidFill>
                  <a:schemeClr val="tx1"/>
                </a:solidFill>
                <a:latin typeface="Calibri" pitchFamily="34" charset="0"/>
                <a:ea typeface="MS PGothic" pitchFamily="34" charset="-128"/>
              </a:defRPr>
            </a:lvl4pPr>
            <a:lvl5pPr marL="2026745" indent="-225194" eaLnBrk="0" hangingPunct="0">
              <a:spcBef>
                <a:spcPct val="30000"/>
              </a:spcBef>
              <a:defRPr sz="1200">
                <a:solidFill>
                  <a:schemeClr val="tx1"/>
                </a:solidFill>
                <a:latin typeface="Calibri" pitchFamily="34" charset="0"/>
                <a:ea typeface="MS PGothic" pitchFamily="34" charset="-128"/>
              </a:defRPr>
            </a:lvl5pPr>
            <a:lvl6pPr marL="2477132" indent="-225194"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27520" indent="-225194" eaLnBrk="0" fontAlgn="base" hangingPunct="0">
              <a:spcBef>
                <a:spcPct val="30000"/>
              </a:spcBef>
              <a:spcAft>
                <a:spcPct val="0"/>
              </a:spcAft>
              <a:defRPr sz="1200">
                <a:solidFill>
                  <a:schemeClr val="tx1"/>
                </a:solidFill>
                <a:latin typeface="Calibri" pitchFamily="34" charset="0"/>
                <a:ea typeface="MS PGothic" pitchFamily="34" charset="-128"/>
              </a:defRPr>
            </a:lvl7pPr>
            <a:lvl8pPr marL="3377908" indent="-225194"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28296" indent="-225194"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5A05C47E-243E-4AF3-B416-1CD1A2D70202}" type="slidenum">
              <a:rPr lang="en-US" altLang="en-US" smtClean="0"/>
              <a:pPr eaLnBrk="1" hangingPunct="1">
                <a:spcBef>
                  <a:spcPct val="0"/>
                </a:spcBef>
              </a:pPr>
              <a:t>14</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92413" y="508000"/>
            <a:ext cx="3386137" cy="2541588"/>
          </a:xfrm>
        </p:spPr>
      </p:sp>
      <p:sp>
        <p:nvSpPr>
          <p:cNvPr id="3" name="Notes Placeholder 2"/>
          <p:cNvSpPr>
            <a:spLocks noGrp="1"/>
          </p:cNvSpPr>
          <p:nvPr>
            <p:ph type="body" idx="1"/>
          </p:nvPr>
        </p:nvSpPr>
        <p:spPr/>
        <p:txBody>
          <a:bodyPr/>
          <a:lstStyle/>
          <a:p>
            <a:r>
              <a:rPr lang="en-US" dirty="0">
                <a:ea typeface="+mn-ea"/>
              </a:rPr>
              <a:t>Our services include research and analysis, public affairs strategy, public relations, fund raising, network management and event management</a:t>
            </a:r>
            <a:endParaRPr lang="fr-BE" dirty="0"/>
          </a:p>
        </p:txBody>
      </p:sp>
      <p:sp>
        <p:nvSpPr>
          <p:cNvPr id="4" name="Slide Number Placeholder 3"/>
          <p:cNvSpPr>
            <a:spLocks noGrp="1"/>
          </p:cNvSpPr>
          <p:nvPr>
            <p:ph type="sldNum" sz="quarter" idx="10"/>
          </p:nvPr>
        </p:nvSpPr>
        <p:spPr/>
        <p:txBody>
          <a:bodyPr/>
          <a:lstStyle/>
          <a:p>
            <a:pPr defTabSz="900775" fontAlgn="auto">
              <a:spcBef>
                <a:spcPts val="0"/>
              </a:spcBef>
              <a:spcAft>
                <a:spcPts val="0"/>
              </a:spcAft>
              <a:defRPr/>
            </a:pPr>
            <a:fld id="{ADF497E7-024D-4DB6-9F7C-AD805EAC8EB6}" type="slidenum">
              <a:rPr lang="en-GB" sz="1800" kern="0">
                <a:solidFill>
                  <a:sysClr val="windowText" lastClr="000000"/>
                </a:solidFill>
              </a:rPr>
              <a:pPr defTabSz="900775" fontAlgn="auto">
                <a:spcBef>
                  <a:spcPts val="0"/>
                </a:spcBef>
                <a:spcAft>
                  <a:spcPts val="0"/>
                </a:spcAft>
                <a:defRPr/>
              </a:pPr>
              <a:t>2</a:t>
            </a:fld>
            <a:endParaRPr lang="en-GB" sz="1800" kern="0">
              <a:solidFill>
                <a:sysClr val="windowText" lastClr="000000"/>
              </a:solidFill>
            </a:endParaRPr>
          </a:p>
        </p:txBody>
      </p:sp>
    </p:spTree>
    <p:extLst>
      <p:ext uri="{BB962C8B-B14F-4D97-AF65-F5344CB8AC3E}">
        <p14:creationId xmlns:p14="http://schemas.microsoft.com/office/powerpoint/2010/main" val="3396152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n-US" dirty="0" err="1"/>
              <a:t>Slide</a:t>
            </a:r>
            <a:r>
              <a:rPr lang="es-ES" altLang="en-US" baseline="0" dirty="0"/>
              <a:t> to show </a:t>
            </a:r>
            <a:r>
              <a:rPr lang="es-ES" altLang="en-US" baseline="0" dirty="0" err="1"/>
              <a:t>broad</a:t>
            </a:r>
            <a:r>
              <a:rPr lang="es-ES" altLang="en-US" baseline="0" dirty="0"/>
              <a:t> </a:t>
            </a:r>
            <a:r>
              <a:rPr lang="es-ES" altLang="en-US" baseline="0" dirty="0" err="1"/>
              <a:t>impact</a:t>
            </a:r>
            <a:r>
              <a:rPr lang="es-ES" altLang="en-US" baseline="0" dirty="0"/>
              <a:t> of CH &amp; </a:t>
            </a:r>
            <a:r>
              <a:rPr lang="es-ES" altLang="en-US" baseline="0" dirty="0" err="1"/>
              <a:t>CCIs</a:t>
            </a:r>
            <a:endParaRPr lang="es-ES" altLang="en-US" baseline="0" dirty="0"/>
          </a:p>
        </p:txBody>
      </p:sp>
      <p:sp>
        <p:nvSpPr>
          <p:cNvPr id="3584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31880" indent="-281492" eaLnBrk="0" hangingPunct="0">
              <a:spcBef>
                <a:spcPct val="30000"/>
              </a:spcBef>
              <a:defRPr sz="1200">
                <a:solidFill>
                  <a:schemeClr val="tx1"/>
                </a:solidFill>
                <a:latin typeface="Calibri" pitchFamily="34" charset="0"/>
                <a:ea typeface="MS PGothic" pitchFamily="34" charset="-128"/>
              </a:defRPr>
            </a:lvl2pPr>
            <a:lvl3pPr marL="1125969" indent="-225194" eaLnBrk="0" hangingPunct="0">
              <a:spcBef>
                <a:spcPct val="30000"/>
              </a:spcBef>
              <a:defRPr sz="1200">
                <a:solidFill>
                  <a:schemeClr val="tx1"/>
                </a:solidFill>
                <a:latin typeface="Calibri" pitchFamily="34" charset="0"/>
                <a:ea typeface="MS PGothic" pitchFamily="34" charset="-128"/>
              </a:defRPr>
            </a:lvl3pPr>
            <a:lvl4pPr marL="1576357" indent="-225194" eaLnBrk="0" hangingPunct="0">
              <a:spcBef>
                <a:spcPct val="30000"/>
              </a:spcBef>
              <a:defRPr sz="1200">
                <a:solidFill>
                  <a:schemeClr val="tx1"/>
                </a:solidFill>
                <a:latin typeface="Calibri" pitchFamily="34" charset="0"/>
                <a:ea typeface="MS PGothic" pitchFamily="34" charset="-128"/>
              </a:defRPr>
            </a:lvl4pPr>
            <a:lvl5pPr marL="2026745" indent="-225194" eaLnBrk="0" hangingPunct="0">
              <a:spcBef>
                <a:spcPct val="30000"/>
              </a:spcBef>
              <a:defRPr sz="1200">
                <a:solidFill>
                  <a:schemeClr val="tx1"/>
                </a:solidFill>
                <a:latin typeface="Calibri" pitchFamily="34" charset="0"/>
                <a:ea typeface="MS PGothic" pitchFamily="34" charset="-128"/>
              </a:defRPr>
            </a:lvl5pPr>
            <a:lvl6pPr marL="2477132" indent="-225194"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27520" indent="-225194" eaLnBrk="0" fontAlgn="base" hangingPunct="0">
              <a:spcBef>
                <a:spcPct val="30000"/>
              </a:spcBef>
              <a:spcAft>
                <a:spcPct val="0"/>
              </a:spcAft>
              <a:defRPr sz="1200">
                <a:solidFill>
                  <a:schemeClr val="tx1"/>
                </a:solidFill>
                <a:latin typeface="Calibri" pitchFamily="34" charset="0"/>
                <a:ea typeface="MS PGothic" pitchFamily="34" charset="-128"/>
              </a:defRPr>
            </a:lvl7pPr>
            <a:lvl8pPr marL="3377908" indent="-225194"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28296" indent="-225194"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958D116-B62B-4FA9-A797-0651F9EA5874}" type="slidenum">
              <a:rPr lang="en-US" altLang="en-US" smtClean="0"/>
              <a:pPr eaLnBrk="1" hangingPunct="1">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n-US" dirty="0" err="1"/>
              <a:t>Innovation</a:t>
            </a:r>
            <a:r>
              <a:rPr lang="es-ES" altLang="en-US" dirty="0"/>
              <a:t> </a:t>
            </a:r>
            <a:r>
              <a:rPr lang="es-ES" altLang="en-US" dirty="0" err="1"/>
              <a:t>stem</a:t>
            </a:r>
            <a:r>
              <a:rPr lang="es-ES" altLang="en-US" dirty="0"/>
              <a:t> </a:t>
            </a:r>
            <a:r>
              <a:rPr lang="es-ES" altLang="en-US" dirty="0" err="1"/>
              <a:t>from</a:t>
            </a:r>
            <a:r>
              <a:rPr lang="es-ES" altLang="en-US" dirty="0"/>
              <a:t> </a:t>
            </a:r>
            <a:r>
              <a:rPr lang="es-ES" altLang="en-US" dirty="0" err="1"/>
              <a:t>different</a:t>
            </a:r>
            <a:r>
              <a:rPr lang="es-ES" altLang="en-US" baseline="0" dirty="0"/>
              <a:t> </a:t>
            </a:r>
            <a:r>
              <a:rPr lang="es-ES" altLang="en-US" baseline="0" dirty="0" err="1"/>
              <a:t>skills</a:t>
            </a:r>
            <a:r>
              <a:rPr lang="es-ES" altLang="en-US" baseline="0" dirty="0"/>
              <a:t>, </a:t>
            </a:r>
            <a:r>
              <a:rPr lang="es-ES" altLang="en-US" baseline="0" dirty="0" err="1"/>
              <a:t>different</a:t>
            </a:r>
            <a:r>
              <a:rPr lang="es-ES" altLang="en-US" baseline="0" dirty="0"/>
              <a:t> </a:t>
            </a:r>
            <a:r>
              <a:rPr lang="es-ES" altLang="en-US" baseline="0" dirty="0" err="1"/>
              <a:t>forms</a:t>
            </a:r>
            <a:r>
              <a:rPr lang="es-ES" altLang="en-US" baseline="0" dirty="0"/>
              <a:t> of </a:t>
            </a:r>
            <a:r>
              <a:rPr lang="es-ES" altLang="en-US" baseline="0" dirty="0" err="1"/>
              <a:t>creativity</a:t>
            </a:r>
            <a:r>
              <a:rPr lang="es-ES" altLang="en-US" baseline="0" dirty="0"/>
              <a:t>. </a:t>
            </a:r>
          </a:p>
          <a:p>
            <a:pPr eaLnBrk="1" hangingPunct="1">
              <a:spcBef>
                <a:spcPct val="0"/>
              </a:spcBef>
            </a:pPr>
            <a:r>
              <a:rPr lang="es-ES" altLang="en-US" baseline="0" dirty="0" err="1"/>
              <a:t>Many</a:t>
            </a:r>
            <a:r>
              <a:rPr lang="es-ES" altLang="en-US" baseline="0" dirty="0"/>
              <a:t> </a:t>
            </a:r>
            <a:r>
              <a:rPr lang="es-ES" altLang="en-US" baseline="0" dirty="0" err="1"/>
              <a:t>different</a:t>
            </a:r>
            <a:r>
              <a:rPr lang="es-ES" altLang="en-US" baseline="0" dirty="0"/>
              <a:t> </a:t>
            </a:r>
            <a:r>
              <a:rPr lang="es-ES" altLang="en-US" baseline="0" dirty="0" err="1"/>
              <a:t>enablers</a:t>
            </a:r>
            <a:r>
              <a:rPr lang="es-ES" altLang="en-US" baseline="0" dirty="0"/>
              <a:t> and drivers – </a:t>
            </a:r>
            <a:r>
              <a:rPr lang="es-ES" altLang="en-US" baseline="0" dirty="0" err="1"/>
              <a:t>important</a:t>
            </a:r>
            <a:r>
              <a:rPr lang="es-ES" altLang="en-US" baseline="0" dirty="0"/>
              <a:t> </a:t>
            </a:r>
            <a:r>
              <a:rPr lang="es-ES" altLang="en-US" baseline="0" dirty="0" err="1"/>
              <a:t>from</a:t>
            </a:r>
            <a:r>
              <a:rPr lang="es-ES" altLang="en-US" baseline="0" dirty="0"/>
              <a:t> a Policy </a:t>
            </a:r>
            <a:r>
              <a:rPr lang="es-ES" altLang="en-US" baseline="0" dirty="0" err="1"/>
              <a:t>perspective</a:t>
            </a:r>
            <a:r>
              <a:rPr lang="es-ES" altLang="en-US" baseline="0" dirty="0"/>
              <a:t> to </a:t>
            </a:r>
            <a:r>
              <a:rPr lang="es-ES" altLang="en-US" baseline="0" dirty="0" err="1"/>
              <a:t>have</a:t>
            </a:r>
            <a:r>
              <a:rPr lang="es-ES" altLang="en-US" baseline="0" dirty="0"/>
              <a:t> a </a:t>
            </a:r>
            <a:r>
              <a:rPr lang="es-ES" altLang="en-US" baseline="0" dirty="0" err="1"/>
              <a:t>broad</a:t>
            </a:r>
            <a:r>
              <a:rPr lang="es-ES" altLang="en-US" baseline="0" dirty="0"/>
              <a:t> </a:t>
            </a:r>
            <a:r>
              <a:rPr lang="es-ES" altLang="en-US" baseline="0" dirty="0" err="1"/>
              <a:t>understanding</a:t>
            </a:r>
            <a:r>
              <a:rPr lang="es-ES" altLang="en-US" baseline="0" dirty="0"/>
              <a:t> and to be open to </a:t>
            </a:r>
            <a:r>
              <a:rPr lang="es-ES" altLang="en-US" baseline="0" dirty="0" err="1"/>
              <a:t>those</a:t>
            </a:r>
            <a:r>
              <a:rPr lang="es-ES" altLang="en-US" baseline="0" dirty="0"/>
              <a:t> </a:t>
            </a:r>
            <a:r>
              <a:rPr lang="es-ES" altLang="en-US" baseline="0" dirty="0" err="1"/>
              <a:t>manifold</a:t>
            </a:r>
            <a:r>
              <a:rPr lang="es-ES" altLang="en-US" baseline="0" dirty="0"/>
              <a:t> </a:t>
            </a:r>
            <a:r>
              <a:rPr lang="es-ES" altLang="en-US" baseline="0" dirty="0" err="1"/>
              <a:t>shapes</a:t>
            </a:r>
            <a:r>
              <a:rPr lang="es-ES" altLang="en-US" baseline="0" dirty="0"/>
              <a:t> &amp; </a:t>
            </a:r>
            <a:r>
              <a:rPr lang="es-ES" altLang="en-US" baseline="0" dirty="0" err="1"/>
              <a:t>shades</a:t>
            </a:r>
            <a:r>
              <a:rPr lang="es-ES" altLang="en-US" baseline="0" dirty="0"/>
              <a:t> of </a:t>
            </a:r>
            <a:r>
              <a:rPr lang="es-ES" altLang="en-US" baseline="0" dirty="0" err="1"/>
              <a:t>innovation</a:t>
            </a:r>
            <a:r>
              <a:rPr lang="es-ES" altLang="en-US" baseline="0" dirty="0" smtClean="0"/>
              <a:t>.</a:t>
            </a:r>
          </a:p>
          <a:p>
            <a:pPr eaLnBrk="1" hangingPunct="1">
              <a:spcBef>
                <a:spcPct val="0"/>
              </a:spcBef>
            </a:pPr>
            <a:r>
              <a:rPr lang="es-ES" altLang="en-US" baseline="0" dirty="0" err="1" smtClean="0"/>
              <a:t>Innovation</a:t>
            </a:r>
            <a:r>
              <a:rPr lang="es-ES" altLang="en-US" baseline="0" dirty="0" smtClean="0"/>
              <a:t> = </a:t>
            </a:r>
            <a:r>
              <a:rPr lang="es-ES" altLang="en-US" baseline="0" dirty="0" err="1" smtClean="0"/>
              <a:t>something</a:t>
            </a:r>
            <a:r>
              <a:rPr lang="es-ES" altLang="en-US" baseline="0" dirty="0" smtClean="0"/>
              <a:t> new? </a:t>
            </a:r>
            <a:r>
              <a:rPr lang="es-ES" altLang="en-US" baseline="0" dirty="0" err="1" smtClean="0"/>
              <a:t>Or</a:t>
            </a:r>
            <a:r>
              <a:rPr lang="es-ES" altLang="en-US" baseline="0" dirty="0" smtClean="0"/>
              <a:t> new </a:t>
            </a:r>
            <a:r>
              <a:rPr lang="es-ES" altLang="en-US" baseline="0" dirty="0" err="1" smtClean="0"/>
              <a:t>ways</a:t>
            </a:r>
            <a:r>
              <a:rPr lang="es-ES" altLang="en-US" baseline="0" dirty="0" smtClean="0"/>
              <a:t> to use </a:t>
            </a:r>
            <a:r>
              <a:rPr lang="es-ES" altLang="en-US" baseline="0" dirty="0" err="1" smtClean="0"/>
              <a:t>what</a:t>
            </a:r>
            <a:r>
              <a:rPr lang="es-ES" altLang="en-US" baseline="0" dirty="0" smtClean="0"/>
              <a:t> </a:t>
            </a:r>
            <a:r>
              <a:rPr lang="es-ES" altLang="en-US" baseline="0" dirty="0" err="1" smtClean="0"/>
              <a:t>exists</a:t>
            </a:r>
            <a:r>
              <a:rPr lang="es-ES" altLang="en-US" baseline="0" dirty="0" smtClean="0"/>
              <a:t>. </a:t>
            </a:r>
            <a:endParaRPr lang="es-ES" altLang="en-US" dirty="0"/>
          </a:p>
        </p:txBody>
      </p:sp>
      <p:sp>
        <p:nvSpPr>
          <p:cNvPr id="3584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31880" indent="-281492" eaLnBrk="0" hangingPunct="0">
              <a:spcBef>
                <a:spcPct val="30000"/>
              </a:spcBef>
              <a:defRPr sz="1200">
                <a:solidFill>
                  <a:schemeClr val="tx1"/>
                </a:solidFill>
                <a:latin typeface="Calibri" pitchFamily="34" charset="0"/>
                <a:ea typeface="MS PGothic" pitchFamily="34" charset="-128"/>
              </a:defRPr>
            </a:lvl2pPr>
            <a:lvl3pPr marL="1125969" indent="-225194" eaLnBrk="0" hangingPunct="0">
              <a:spcBef>
                <a:spcPct val="30000"/>
              </a:spcBef>
              <a:defRPr sz="1200">
                <a:solidFill>
                  <a:schemeClr val="tx1"/>
                </a:solidFill>
                <a:latin typeface="Calibri" pitchFamily="34" charset="0"/>
                <a:ea typeface="MS PGothic" pitchFamily="34" charset="-128"/>
              </a:defRPr>
            </a:lvl3pPr>
            <a:lvl4pPr marL="1576357" indent="-225194" eaLnBrk="0" hangingPunct="0">
              <a:spcBef>
                <a:spcPct val="30000"/>
              </a:spcBef>
              <a:defRPr sz="1200">
                <a:solidFill>
                  <a:schemeClr val="tx1"/>
                </a:solidFill>
                <a:latin typeface="Calibri" pitchFamily="34" charset="0"/>
                <a:ea typeface="MS PGothic" pitchFamily="34" charset="-128"/>
              </a:defRPr>
            </a:lvl4pPr>
            <a:lvl5pPr marL="2026745" indent="-225194" eaLnBrk="0" hangingPunct="0">
              <a:spcBef>
                <a:spcPct val="30000"/>
              </a:spcBef>
              <a:defRPr sz="1200">
                <a:solidFill>
                  <a:schemeClr val="tx1"/>
                </a:solidFill>
                <a:latin typeface="Calibri" pitchFamily="34" charset="0"/>
                <a:ea typeface="MS PGothic" pitchFamily="34" charset="-128"/>
              </a:defRPr>
            </a:lvl5pPr>
            <a:lvl6pPr marL="2477132" indent="-225194"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27520" indent="-225194" eaLnBrk="0" fontAlgn="base" hangingPunct="0">
              <a:spcBef>
                <a:spcPct val="30000"/>
              </a:spcBef>
              <a:spcAft>
                <a:spcPct val="0"/>
              </a:spcAft>
              <a:defRPr sz="1200">
                <a:solidFill>
                  <a:schemeClr val="tx1"/>
                </a:solidFill>
                <a:latin typeface="Calibri" pitchFamily="34" charset="0"/>
                <a:ea typeface="MS PGothic" pitchFamily="34" charset="-128"/>
              </a:defRPr>
            </a:lvl7pPr>
            <a:lvl8pPr marL="3377908" indent="-225194"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28296" indent="-225194"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958D116-B62B-4FA9-A797-0651F9EA5874}" type="slidenum">
              <a:rPr lang="en-US" altLang="en-US" smtClean="0"/>
              <a:pPr eaLnBrk="1" hangingPunct="1">
                <a:spcBef>
                  <a:spcPct val="0"/>
                </a:spcBef>
              </a:pPr>
              <a:t>4</a:t>
            </a:fld>
            <a:endParaRPr lang="en-US" altLang="en-US"/>
          </a:p>
        </p:txBody>
      </p:sp>
    </p:spTree>
    <p:extLst>
      <p:ext uri="{BB962C8B-B14F-4D97-AF65-F5344CB8AC3E}">
        <p14:creationId xmlns:p14="http://schemas.microsoft.com/office/powerpoint/2010/main" val="684943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BE" sz="1600" b="1" dirty="0"/>
              <a:t>Barcelona Art </a:t>
            </a:r>
            <a:r>
              <a:rPr lang="fr-BE" sz="1600" b="1" dirty="0" err="1"/>
              <a:t>Factories</a:t>
            </a:r>
            <a:r>
              <a:rPr lang="fr-BE" sz="1600" b="1" dirty="0"/>
              <a:t>, ‘</a:t>
            </a:r>
            <a:r>
              <a:rPr lang="fr-BE" sz="1600" b="1" dirty="0" err="1"/>
              <a:t>old</a:t>
            </a:r>
            <a:r>
              <a:rPr lang="fr-BE" sz="1600" b="1" dirty="0"/>
              <a:t> </a:t>
            </a:r>
            <a:r>
              <a:rPr lang="fr-BE" sz="1600" b="1" dirty="0" err="1"/>
              <a:t>industrial</a:t>
            </a:r>
            <a:r>
              <a:rPr lang="fr-BE" sz="1600" b="1" dirty="0"/>
              <a:t> </a:t>
            </a:r>
            <a:r>
              <a:rPr lang="fr-BE" sz="1600" b="1" dirty="0" err="1"/>
              <a:t>spaces</a:t>
            </a:r>
            <a:r>
              <a:rPr lang="fr-BE" sz="1600" b="1" dirty="0"/>
              <a:t>, new </a:t>
            </a:r>
          </a:p>
          <a:p>
            <a:pPr marL="0" indent="0">
              <a:buNone/>
            </a:pPr>
            <a:r>
              <a:rPr lang="fr-BE" sz="1600" b="1" dirty="0"/>
              <a:t>cultural uses’</a:t>
            </a:r>
          </a:p>
          <a:p>
            <a:pPr marL="0" indent="0">
              <a:buNone/>
            </a:pPr>
            <a:endParaRPr lang="fr-BE" sz="1600" b="1" dirty="0"/>
          </a:p>
          <a:p>
            <a:pPr lvl="1"/>
            <a:r>
              <a:rPr lang="en-US" sz="1600" dirty="0" err="1"/>
              <a:t>Programme</a:t>
            </a:r>
            <a:r>
              <a:rPr lang="en-US" sz="1600" dirty="0"/>
              <a:t> initiated in 2007.</a:t>
            </a:r>
          </a:p>
          <a:p>
            <a:pPr lvl="1"/>
            <a:r>
              <a:rPr lang="en-US" sz="1600" i="1" dirty="0"/>
              <a:t>Has transformed nine obsolete industrial sites into public </a:t>
            </a:r>
          </a:p>
          <a:p>
            <a:pPr marL="457200" lvl="1" indent="0">
              <a:buNone/>
            </a:pPr>
            <a:r>
              <a:rPr lang="en-US" sz="1600" i="1" dirty="0"/>
              <a:t>     venues that drive culture and innovation.</a:t>
            </a:r>
          </a:p>
          <a:p>
            <a:pPr lvl="1"/>
            <a:r>
              <a:rPr lang="en-US" sz="1600" dirty="0"/>
              <a:t>30,000 square meters for artistic and cultural creation and </a:t>
            </a:r>
          </a:p>
          <a:p>
            <a:pPr marL="457200" lvl="1" indent="0">
              <a:buNone/>
            </a:pPr>
            <a:r>
              <a:rPr lang="en-US" sz="1600" dirty="0"/>
              <a:t>     </a:t>
            </a:r>
            <a:r>
              <a:rPr lang="fr-BE" sz="1600" dirty="0"/>
              <a:t>production.</a:t>
            </a:r>
          </a:p>
          <a:p>
            <a:pPr lvl="1"/>
            <a:r>
              <a:rPr lang="en-US" sz="1600" dirty="0"/>
              <a:t>The factories are conceived as </a:t>
            </a:r>
            <a:r>
              <a:rPr lang="en-US" sz="1600" i="1" dirty="0"/>
              <a:t>powerhouses for local development. </a:t>
            </a:r>
            <a:r>
              <a:rPr lang="en-US" sz="1600" dirty="0"/>
              <a:t>Place for experimentation, creation, innovation, training and </a:t>
            </a:r>
            <a:r>
              <a:rPr lang="fr-BE" sz="1600" dirty="0"/>
              <a:t>open discussion.</a:t>
            </a:r>
          </a:p>
          <a:p>
            <a:pPr lvl="1"/>
            <a:r>
              <a:rPr lang="en-US" sz="1600" i="1" dirty="0"/>
              <a:t>Goes beyond traditional paradigms of access to culture </a:t>
            </a:r>
            <a:r>
              <a:rPr lang="en-US" sz="1600" dirty="0"/>
              <a:t>by building bridges with other professional networks (educational, social, business, academic) that allow for </a:t>
            </a:r>
            <a:r>
              <a:rPr lang="en-US" sz="1600" i="1" dirty="0"/>
              <a:t>cross-sectorial </a:t>
            </a:r>
            <a:r>
              <a:rPr lang="fr-BE" sz="1600" i="1" dirty="0"/>
              <a:t>initiatives.</a:t>
            </a:r>
            <a:endParaRPr lang="fr-BE" sz="1600" b="1" i="1" dirty="0"/>
          </a:p>
          <a:p>
            <a:endParaRPr lang="fr-BE" dirty="0"/>
          </a:p>
        </p:txBody>
      </p:sp>
      <p:sp>
        <p:nvSpPr>
          <p:cNvPr id="4" name="Slide Number Placeholder 3"/>
          <p:cNvSpPr>
            <a:spLocks noGrp="1"/>
          </p:cNvSpPr>
          <p:nvPr>
            <p:ph type="sldNum" sz="quarter" idx="10"/>
          </p:nvPr>
        </p:nvSpPr>
        <p:spPr/>
        <p:txBody>
          <a:bodyPr/>
          <a:lstStyle/>
          <a:p>
            <a:pPr>
              <a:defRPr/>
            </a:pPr>
            <a:fld id="{266D82BD-F34F-4D24-B219-4210FED989BC}" type="slidenum">
              <a:rPr lang="en-US" altLang="en-US" smtClean="0"/>
              <a:pPr>
                <a:defRPr/>
              </a:pPr>
              <a:t>5</a:t>
            </a:fld>
            <a:endParaRPr lang="en-US" altLang="en-US"/>
          </a:p>
        </p:txBody>
      </p:sp>
    </p:spTree>
    <p:extLst>
      <p:ext uri="{BB962C8B-B14F-4D97-AF65-F5344CB8AC3E}">
        <p14:creationId xmlns:p14="http://schemas.microsoft.com/office/powerpoint/2010/main" val="4058682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BE" sz="1800" b="1" dirty="0"/>
              <a:t> Aarhus (</a:t>
            </a:r>
            <a:r>
              <a:rPr lang="fr-BE" sz="1800" b="1" dirty="0" err="1"/>
              <a:t>Denmark</a:t>
            </a:r>
            <a:r>
              <a:rPr lang="fr-BE" sz="1800" b="1" dirty="0"/>
              <a:t>), ‘City of </a:t>
            </a:r>
            <a:r>
              <a:rPr lang="fr-BE" sz="1800" b="1" dirty="0" err="1"/>
              <a:t>Museums</a:t>
            </a:r>
            <a:r>
              <a:rPr lang="fr-BE" sz="1800" b="1" dirty="0"/>
              <a:t>’</a:t>
            </a:r>
          </a:p>
          <a:p>
            <a:pPr marL="0" indent="0">
              <a:buNone/>
            </a:pPr>
            <a:endParaRPr lang="fr-BE" sz="1800" b="1" dirty="0"/>
          </a:p>
          <a:p>
            <a:pPr lvl="1"/>
            <a:r>
              <a:rPr lang="fr-BE" sz="1700" dirty="0"/>
              <a:t>Medium-size city of </a:t>
            </a:r>
            <a:r>
              <a:rPr lang="fr-BE" sz="1700" dirty="0" err="1"/>
              <a:t>around</a:t>
            </a:r>
            <a:r>
              <a:rPr lang="fr-BE" sz="1700" dirty="0"/>
              <a:t> 330.000 </a:t>
            </a:r>
            <a:r>
              <a:rPr lang="fr-BE" sz="1700" dirty="0" err="1"/>
              <a:t>inhabitants</a:t>
            </a:r>
            <a:r>
              <a:rPr lang="fr-BE" sz="1700" dirty="0"/>
              <a:t>.</a:t>
            </a:r>
          </a:p>
          <a:p>
            <a:pPr lvl="1"/>
            <a:r>
              <a:rPr lang="fr-BE" sz="1700" dirty="0" err="1"/>
              <a:t>Entrenched</a:t>
            </a:r>
            <a:r>
              <a:rPr lang="fr-BE" sz="1700" dirty="0"/>
              <a:t> cultural </a:t>
            </a:r>
            <a:r>
              <a:rPr lang="fr-BE" sz="1700" dirty="0" err="1"/>
              <a:t>sector</a:t>
            </a:r>
            <a:r>
              <a:rPr lang="fr-BE" sz="1700" dirty="0"/>
              <a:t>: </a:t>
            </a:r>
            <a:r>
              <a:rPr lang="fr-BE" sz="1700" dirty="0" err="1"/>
              <a:t>tax</a:t>
            </a:r>
            <a:r>
              <a:rPr lang="fr-BE" sz="1700" dirty="0"/>
              <a:t> </a:t>
            </a:r>
            <a:r>
              <a:rPr lang="fr-BE" sz="1700" dirty="0" err="1"/>
              <a:t>incentives</a:t>
            </a:r>
            <a:r>
              <a:rPr lang="fr-BE" sz="1700" dirty="0"/>
              <a:t>, </a:t>
            </a:r>
            <a:r>
              <a:rPr lang="fr-BE" sz="1700" dirty="0" err="1"/>
              <a:t>private</a:t>
            </a:r>
            <a:r>
              <a:rPr lang="fr-BE" sz="1700" dirty="0"/>
              <a:t> </a:t>
            </a:r>
            <a:r>
              <a:rPr lang="fr-BE" sz="1700" dirty="0" err="1"/>
              <a:t>sponsorship</a:t>
            </a:r>
            <a:r>
              <a:rPr lang="fr-BE" sz="1700" dirty="0"/>
              <a:t>.</a:t>
            </a:r>
          </a:p>
          <a:p>
            <a:pPr lvl="1"/>
            <a:r>
              <a:rPr lang="en-US" sz="1700" dirty="0"/>
              <a:t>The museum sector is a key political focus. Over the past 12 years, heavy investments have been made in building and refurbishing museums. This has given Aarhus a leading position </a:t>
            </a:r>
            <a:r>
              <a:rPr lang="fr-BE" sz="1700" dirty="0"/>
              <a:t>as a </a:t>
            </a:r>
            <a:r>
              <a:rPr lang="fr-BE" sz="1700" dirty="0" err="1"/>
              <a:t>tourist</a:t>
            </a:r>
            <a:r>
              <a:rPr lang="fr-BE" sz="1700" dirty="0"/>
              <a:t> destination in </a:t>
            </a:r>
            <a:r>
              <a:rPr lang="fr-BE" sz="1700" dirty="0" err="1"/>
              <a:t>Denmark</a:t>
            </a:r>
            <a:r>
              <a:rPr lang="fr-BE" sz="1700" dirty="0"/>
              <a:t>.</a:t>
            </a:r>
          </a:p>
          <a:p>
            <a:pPr lvl="1"/>
            <a:r>
              <a:rPr lang="fr-BE" sz="1700" dirty="0"/>
              <a:t>Key cultural infrastructure: Den </a:t>
            </a:r>
            <a:r>
              <a:rPr lang="fr-BE" sz="1700" dirty="0" err="1"/>
              <a:t>Gamle</a:t>
            </a:r>
            <a:r>
              <a:rPr lang="fr-BE" sz="1700" dirty="0"/>
              <a:t> By (open-air </a:t>
            </a:r>
            <a:r>
              <a:rPr lang="fr-BE" sz="1700" dirty="0" err="1"/>
              <a:t>museum</a:t>
            </a:r>
            <a:r>
              <a:rPr lang="fr-BE" sz="1700" dirty="0"/>
              <a:t>), </a:t>
            </a:r>
            <a:r>
              <a:rPr lang="fr-BE" sz="1700" dirty="0" err="1"/>
              <a:t>ARoS</a:t>
            </a:r>
            <a:r>
              <a:rPr lang="fr-BE" sz="1700" dirty="0"/>
              <a:t> (modern art </a:t>
            </a:r>
            <a:r>
              <a:rPr lang="fr-BE" sz="1700" dirty="0" err="1"/>
              <a:t>museum</a:t>
            </a:r>
            <a:r>
              <a:rPr lang="fr-BE" sz="1700" dirty="0"/>
              <a:t>), </a:t>
            </a:r>
            <a:r>
              <a:rPr lang="fr-BE" sz="1700" dirty="0" err="1"/>
              <a:t>Moesgaard</a:t>
            </a:r>
            <a:r>
              <a:rPr lang="fr-BE" sz="1700" dirty="0"/>
              <a:t> Museum (</a:t>
            </a:r>
            <a:r>
              <a:rPr lang="fr-BE" sz="1700" dirty="0" err="1"/>
              <a:t>prehistory</a:t>
            </a:r>
            <a:r>
              <a:rPr lang="fr-BE" sz="1700" dirty="0"/>
              <a:t> and </a:t>
            </a:r>
            <a:r>
              <a:rPr lang="fr-BE" sz="1700" dirty="0" err="1"/>
              <a:t>ethnography</a:t>
            </a:r>
            <a:r>
              <a:rPr lang="fr-BE" sz="1700" dirty="0"/>
              <a:t>).</a:t>
            </a:r>
          </a:p>
          <a:p>
            <a:pPr lvl="1"/>
            <a:r>
              <a:rPr lang="fr-BE" sz="1700" dirty="0"/>
              <a:t>The city </a:t>
            </a:r>
            <a:r>
              <a:rPr lang="fr-BE" sz="1700" dirty="0" err="1"/>
              <a:t>will</a:t>
            </a:r>
            <a:r>
              <a:rPr lang="fr-BE" sz="1700" dirty="0"/>
              <a:t> </a:t>
            </a:r>
            <a:r>
              <a:rPr lang="fr-BE" sz="1700" dirty="0" err="1"/>
              <a:t>be</a:t>
            </a:r>
            <a:r>
              <a:rPr lang="fr-BE" sz="1700" dirty="0"/>
              <a:t> </a:t>
            </a:r>
            <a:r>
              <a:rPr lang="fr-BE" sz="1700" dirty="0" err="1"/>
              <a:t>ECoC</a:t>
            </a:r>
            <a:r>
              <a:rPr lang="fr-BE" sz="1700" dirty="0"/>
              <a:t> in 2017.</a:t>
            </a:r>
          </a:p>
          <a:p>
            <a:pPr lvl="1"/>
            <a:r>
              <a:rPr lang="en-US" sz="1700" dirty="0"/>
              <a:t>Theme </a:t>
            </a:r>
            <a:r>
              <a:rPr lang="en-US" sz="1700" i="1" dirty="0"/>
              <a:t>‘Let’s Rethink’: </a:t>
            </a:r>
            <a:r>
              <a:rPr lang="en-US" sz="1700" dirty="0"/>
              <a:t>aims to create a ‘cultural laboratory’ in the region (new practices, new ways of forming partnerships, new business models and new concepts of growth). Focus on urban development, integration, business development, tourism, infrastructure and international collaborations. </a:t>
            </a:r>
            <a:endParaRPr lang="fr-BE" dirty="0"/>
          </a:p>
        </p:txBody>
      </p:sp>
      <p:sp>
        <p:nvSpPr>
          <p:cNvPr id="4" name="Slide Number Placeholder 3"/>
          <p:cNvSpPr>
            <a:spLocks noGrp="1"/>
          </p:cNvSpPr>
          <p:nvPr>
            <p:ph type="sldNum" sz="quarter" idx="10"/>
          </p:nvPr>
        </p:nvSpPr>
        <p:spPr/>
        <p:txBody>
          <a:bodyPr/>
          <a:lstStyle/>
          <a:p>
            <a:pPr>
              <a:defRPr/>
            </a:pPr>
            <a:fld id="{266D82BD-F34F-4D24-B219-4210FED989BC}" type="slidenum">
              <a:rPr lang="en-US" altLang="en-US" smtClean="0"/>
              <a:pPr>
                <a:defRPr/>
              </a:pPr>
              <a:t>6</a:t>
            </a:fld>
            <a:endParaRPr lang="en-US" altLang="en-US"/>
          </a:p>
        </p:txBody>
      </p:sp>
    </p:spTree>
    <p:extLst>
      <p:ext uri="{BB962C8B-B14F-4D97-AF65-F5344CB8AC3E}">
        <p14:creationId xmlns:p14="http://schemas.microsoft.com/office/powerpoint/2010/main" val="2827245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66D82BD-F34F-4D24-B219-4210FED989BC}" type="slidenum">
              <a:rPr lang="en-US" altLang="en-US" smtClean="0"/>
              <a:pPr>
                <a:defRPr/>
              </a:pPr>
              <a:t>7</a:t>
            </a:fld>
            <a:endParaRPr lang="en-US" altLang="en-US"/>
          </a:p>
        </p:txBody>
      </p:sp>
    </p:spTree>
    <p:extLst>
      <p:ext uri="{BB962C8B-B14F-4D97-AF65-F5344CB8AC3E}">
        <p14:creationId xmlns:p14="http://schemas.microsoft.com/office/powerpoint/2010/main" val="3794227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t>Porto is a city covered in tiles. </a:t>
            </a:r>
            <a:r>
              <a:rPr lang="en-US" sz="1200" dirty="0"/>
              <a:t>Buildings are covered with ceramic materials, decorated with iron balconies, door frames and handles, and </a:t>
            </a:r>
            <a:r>
              <a:rPr lang="fr-BE" sz="1200" dirty="0" err="1"/>
              <a:t>adorned</a:t>
            </a:r>
            <a:r>
              <a:rPr lang="fr-BE" sz="1200" dirty="0"/>
              <a:t> </a:t>
            </a:r>
            <a:r>
              <a:rPr lang="fr-BE" sz="1200" dirty="0" err="1"/>
              <a:t>with</a:t>
            </a:r>
            <a:r>
              <a:rPr lang="fr-BE" sz="1200" dirty="0"/>
              <a:t> </a:t>
            </a:r>
            <a:r>
              <a:rPr lang="fr-BE" sz="1200" dirty="0" err="1"/>
              <a:t>detailed</a:t>
            </a:r>
            <a:r>
              <a:rPr lang="fr-BE" sz="1200" dirty="0"/>
              <a:t> </a:t>
            </a:r>
            <a:r>
              <a:rPr lang="fr-BE" sz="1200" dirty="0" err="1"/>
              <a:t>drawings</a:t>
            </a:r>
            <a:r>
              <a:rPr lang="fr-BE" sz="1200" dirty="0"/>
              <a:t>.</a:t>
            </a:r>
          </a:p>
          <a:p>
            <a:endParaRPr lang="fr-BE" sz="1200" dirty="0"/>
          </a:p>
          <a:p>
            <a:r>
              <a:rPr lang="en-US" sz="1200" dirty="0"/>
              <a:t>The Bank of Materials is a museum open to the public since 2010. Prior to that, it was a reserve for saving Porto’s typical building materials from destruction, collecting and cataloguing them for research and giving them back free of charge to citizens for construction and building conservation, thereby safeguarding the city’s architectural heritage.</a:t>
            </a:r>
          </a:p>
          <a:p>
            <a:endParaRPr lang="en-US" sz="1200" dirty="0"/>
          </a:p>
          <a:p>
            <a:r>
              <a:rPr lang="en-US" sz="1200" dirty="0"/>
              <a:t>Since the bank’s opening as a museum in 2010, 15,000 pieces have been collected. At</a:t>
            </a:r>
          </a:p>
          <a:p>
            <a:r>
              <a:rPr lang="en-US" sz="1200" dirty="0"/>
              <a:t>least 100 buildings were rehabilitated and more than 1,400 benefited from technical support from the Bank of Materials. The museum has welcomed more than </a:t>
            </a:r>
            <a:r>
              <a:rPr lang="fr-BE" sz="1200" dirty="0"/>
              <a:t>21,000 </a:t>
            </a:r>
            <a:r>
              <a:rPr lang="fr-BE" sz="1200" dirty="0" err="1"/>
              <a:t>visitors</a:t>
            </a:r>
            <a:r>
              <a:rPr lang="fr-BE" sz="1200" dirty="0"/>
              <a:t> </a:t>
            </a:r>
            <a:r>
              <a:rPr lang="fr-BE" sz="1200" dirty="0" err="1"/>
              <a:t>since</a:t>
            </a:r>
            <a:r>
              <a:rPr lang="fr-BE" sz="1200" dirty="0"/>
              <a:t> 2010: </a:t>
            </a:r>
            <a:r>
              <a:rPr lang="fr-BE" sz="1200" dirty="0" err="1"/>
              <a:t>it</a:t>
            </a:r>
            <a:r>
              <a:rPr lang="fr-BE" sz="1200" dirty="0"/>
              <a:t> </a:t>
            </a:r>
            <a:r>
              <a:rPr lang="en-US" sz="1200" dirty="0" err="1"/>
              <a:t>organises</a:t>
            </a:r>
            <a:r>
              <a:rPr lang="en-US" sz="1200" dirty="0"/>
              <a:t> guided visits and workshops for citizens to learn about the techniques and evolution of materials used in the local built heritage.</a:t>
            </a:r>
          </a:p>
          <a:p>
            <a:endParaRPr lang="en-US" sz="1200" dirty="0"/>
          </a:p>
          <a:p>
            <a:endParaRPr lang="fr-BE" sz="1200" dirty="0"/>
          </a:p>
          <a:p>
            <a:r>
              <a:rPr lang="en-US" sz="1200" i="1" dirty="0"/>
              <a:t>The Bank of Materials managed to turn a social problem (theft and degradation) into </a:t>
            </a:r>
            <a:r>
              <a:rPr lang="fr-BE" sz="1200" i="1" dirty="0"/>
              <a:t>a cultural </a:t>
            </a:r>
            <a:r>
              <a:rPr lang="fr-BE" sz="1200" i="1" dirty="0" err="1"/>
              <a:t>opportunity</a:t>
            </a:r>
            <a:r>
              <a:rPr lang="fr-BE" sz="1200" i="1" dirty="0"/>
              <a:t>.</a:t>
            </a:r>
          </a:p>
          <a:p>
            <a:endParaRPr lang="fr-BE" dirty="0"/>
          </a:p>
        </p:txBody>
      </p:sp>
      <p:sp>
        <p:nvSpPr>
          <p:cNvPr id="4" name="Slide Number Placeholder 3"/>
          <p:cNvSpPr>
            <a:spLocks noGrp="1"/>
          </p:cNvSpPr>
          <p:nvPr>
            <p:ph type="sldNum" sz="quarter" idx="10"/>
          </p:nvPr>
        </p:nvSpPr>
        <p:spPr/>
        <p:txBody>
          <a:bodyPr/>
          <a:lstStyle/>
          <a:p>
            <a:pPr>
              <a:defRPr/>
            </a:pPr>
            <a:fld id="{266D82BD-F34F-4D24-B219-4210FED989BC}" type="slidenum">
              <a:rPr lang="en-US" altLang="en-US" smtClean="0"/>
              <a:pPr>
                <a:defRPr/>
              </a:pPr>
              <a:t>8</a:t>
            </a:fld>
            <a:endParaRPr lang="en-US" altLang="en-US"/>
          </a:p>
        </p:txBody>
      </p:sp>
    </p:spTree>
    <p:extLst>
      <p:ext uri="{BB962C8B-B14F-4D97-AF65-F5344CB8AC3E}">
        <p14:creationId xmlns:p14="http://schemas.microsoft.com/office/powerpoint/2010/main" val="3378229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BE" sz="1200" b="1" dirty="0"/>
              <a:t>Mérida (Spain)</a:t>
            </a:r>
          </a:p>
          <a:p>
            <a:pPr marL="0" indent="0">
              <a:buNone/>
            </a:pPr>
            <a:endParaRPr lang="fr-BE" sz="1200" dirty="0"/>
          </a:p>
          <a:p>
            <a:r>
              <a:rPr lang="fr-BE" sz="1200" dirty="0"/>
              <a:t>The </a:t>
            </a:r>
            <a:r>
              <a:rPr lang="en-US" sz="1200" dirty="0"/>
              <a:t>“Archaeological Ensemble” of Mérida (Spain) was listed as a UNESCO World Heritage site </a:t>
            </a:r>
            <a:r>
              <a:rPr lang="fr-BE" sz="1200" dirty="0"/>
              <a:t>in 1993.</a:t>
            </a:r>
          </a:p>
          <a:p>
            <a:r>
              <a:rPr lang="en-US" sz="1200" dirty="0"/>
              <a:t>Strong relationship between the heritage protection and urban development: the city’s </a:t>
            </a:r>
            <a:r>
              <a:rPr lang="en-US" sz="1200" i="1" dirty="0"/>
              <a:t>Special Protection Plan </a:t>
            </a:r>
            <a:r>
              <a:rPr lang="en-US" sz="1200" dirty="0"/>
              <a:t>aims to make the urban development distribution compatible with heritage protection.</a:t>
            </a:r>
          </a:p>
          <a:p>
            <a:r>
              <a:rPr lang="en-US" sz="1200" i="1" dirty="0"/>
              <a:t>The Consortium of the Monumental City of Mérida </a:t>
            </a:r>
            <a:r>
              <a:rPr lang="en-US" sz="1200" dirty="0"/>
              <a:t>created in 1996 to coordinate the many activities involved in managing the town’s heritage. The Consortium implemented the Special Protection Plan.</a:t>
            </a:r>
          </a:p>
          <a:p>
            <a:r>
              <a:rPr lang="en-US" sz="1200" dirty="0"/>
              <a:t>The Consortium has been acclaimed by UNESCO, which rewarded Mérida with a “Good Practice” label in the category “Good Management Model of Historic Heritage”. It was also awarded the First Prize for Cities of World Heritage </a:t>
            </a:r>
            <a:r>
              <a:rPr lang="fr-BE" sz="1200" dirty="0"/>
              <a:t>in 2008.</a:t>
            </a:r>
          </a:p>
          <a:p>
            <a:pPr marL="0" indent="0">
              <a:buFontTx/>
              <a:buNone/>
            </a:pPr>
            <a:endParaRPr lang="en-US" dirty="0"/>
          </a:p>
          <a:p>
            <a:pPr marL="0" indent="0">
              <a:buFontTx/>
              <a:buNone/>
            </a:pPr>
            <a:endParaRPr lang="en-US" dirty="0"/>
          </a:p>
          <a:p>
            <a:pPr marL="168895" indent="-168895">
              <a:buFontTx/>
              <a:buChar char="-"/>
            </a:pPr>
            <a:r>
              <a:rPr lang="en-US" dirty="0"/>
              <a:t>The “</a:t>
            </a:r>
            <a:r>
              <a:rPr lang="en-US" dirty="0" err="1"/>
              <a:t>Mecenas</a:t>
            </a:r>
            <a:r>
              <a:rPr lang="en-US" dirty="0"/>
              <a:t>” initiative is open to citizens, </a:t>
            </a:r>
            <a:r>
              <a:rPr lang="fr-BE" dirty="0"/>
              <a:t>associations, institutions and </a:t>
            </a:r>
            <a:r>
              <a:rPr lang="fr-BE" dirty="0" err="1"/>
              <a:t>companies</a:t>
            </a:r>
            <a:r>
              <a:rPr lang="fr-BE" dirty="0"/>
              <a:t>, </a:t>
            </a:r>
            <a:r>
              <a:rPr lang="en-US" dirty="0"/>
              <a:t>which can become patrons of heritage sites and receive advantages in return (free entrance, </a:t>
            </a:r>
            <a:r>
              <a:rPr lang="fr-BE" dirty="0"/>
              <a:t>shop discounts, </a:t>
            </a:r>
            <a:r>
              <a:rPr lang="fr-BE" dirty="0" err="1"/>
              <a:t>special</a:t>
            </a:r>
            <a:r>
              <a:rPr lang="fr-BE" dirty="0"/>
              <a:t> </a:t>
            </a:r>
            <a:r>
              <a:rPr lang="fr-BE" dirty="0" err="1"/>
              <a:t>events</a:t>
            </a:r>
            <a:r>
              <a:rPr lang="fr-BE" dirty="0"/>
              <a:t> invitations, etc.).</a:t>
            </a:r>
          </a:p>
          <a:p>
            <a:pPr marL="168895" indent="-168895">
              <a:buFontTx/>
              <a:buChar char="-"/>
            </a:pPr>
            <a:r>
              <a:rPr lang="en-US" dirty="0"/>
              <a:t>“The School adopts a monument” initiative allows for the participation of schools in heritage protection and knowledge dissemination. Schools sponsor a monument and develop activities around it during the year, with privileged access to the site.</a:t>
            </a:r>
          </a:p>
          <a:p>
            <a:pPr marL="168895" indent="-168895">
              <a:buFontTx/>
              <a:buChar char="-"/>
            </a:pPr>
            <a:r>
              <a:rPr lang="en-US" dirty="0"/>
              <a:t>The “Heritage Emeritus” initiative is a programme of social volunteering, with the ultimate aim of promoting and facilitating access to heritage, especially to those groups that are at risk of poverty or social exclusion (unemployed, sick, from disadvantaged areas, etc.). Through these programmes, citizens can discover heritage and become involved in </a:t>
            </a:r>
            <a:r>
              <a:rPr lang="fr-BE" dirty="0" err="1"/>
              <a:t>visits</a:t>
            </a:r>
            <a:r>
              <a:rPr lang="fr-BE" dirty="0"/>
              <a:t>. Cultural </a:t>
            </a:r>
            <a:r>
              <a:rPr lang="fr-BE" dirty="0" err="1"/>
              <a:t>volunteers</a:t>
            </a:r>
            <a:r>
              <a:rPr lang="fr-BE" dirty="0"/>
              <a:t> support consortium </a:t>
            </a:r>
            <a:r>
              <a:rPr lang="en-US" dirty="0"/>
              <a:t>staff, and help raise awareness about heritage </a:t>
            </a:r>
            <a:r>
              <a:rPr lang="fr-BE" dirty="0"/>
              <a:t>sites.</a:t>
            </a:r>
          </a:p>
        </p:txBody>
      </p:sp>
      <p:sp>
        <p:nvSpPr>
          <p:cNvPr id="4" name="Slide Number Placeholder 3"/>
          <p:cNvSpPr>
            <a:spLocks noGrp="1"/>
          </p:cNvSpPr>
          <p:nvPr>
            <p:ph type="sldNum" sz="quarter" idx="10"/>
          </p:nvPr>
        </p:nvSpPr>
        <p:spPr/>
        <p:txBody>
          <a:bodyPr/>
          <a:lstStyle/>
          <a:p>
            <a:pPr>
              <a:defRPr/>
            </a:pPr>
            <a:fld id="{266D82BD-F34F-4D24-B219-4210FED989BC}" type="slidenum">
              <a:rPr lang="en-US" altLang="en-US" smtClean="0"/>
              <a:pPr>
                <a:defRPr/>
              </a:pPr>
              <a:t>9</a:t>
            </a:fld>
            <a:endParaRPr lang="en-US" altLang="en-US"/>
          </a:p>
        </p:txBody>
      </p:sp>
    </p:spTree>
    <p:extLst>
      <p:ext uri="{BB962C8B-B14F-4D97-AF65-F5344CB8AC3E}">
        <p14:creationId xmlns:p14="http://schemas.microsoft.com/office/powerpoint/2010/main" val="977477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Rectangle 4"/>
          <p:cNvSpPr>
            <a:spLocks noGrp="1" noChangeArrowheads="1"/>
          </p:cNvSpPr>
          <p:nvPr>
            <p:ph type="dt" sz="half" idx="10"/>
          </p:nvPr>
        </p:nvSpPr>
        <p:spPr/>
        <p:txBody>
          <a:bodyPr/>
          <a:lstStyle>
            <a:lvl1pPr>
              <a:defRPr/>
            </a:lvl1pPr>
          </a:lstStyle>
          <a:p>
            <a:pPr>
              <a:defRPr/>
            </a:pPr>
            <a:fld id="{F8A58D3A-3AA4-4074-B9BD-7C0F3BA03ED4}" type="datetimeFigureOut">
              <a:rPr lang="fr-BE" altLang="en-US"/>
              <a:pPr>
                <a:defRPr/>
              </a:pPr>
              <a:t>24-11-16</a:t>
            </a:fld>
            <a:endParaRPr lang="fr-BE" altLang="en-US"/>
          </a:p>
        </p:txBody>
      </p:sp>
      <p:sp>
        <p:nvSpPr>
          <p:cNvPr id="5" name="Rectangle 5"/>
          <p:cNvSpPr>
            <a:spLocks noGrp="1" noChangeArrowheads="1"/>
          </p:cNvSpPr>
          <p:nvPr>
            <p:ph type="ftr" sz="quarter" idx="11"/>
          </p:nvPr>
        </p:nvSpPr>
        <p:spPr/>
        <p:txBody>
          <a:bodyPr/>
          <a:lstStyle>
            <a:lvl1pPr>
              <a:defRPr/>
            </a:lvl1pPr>
          </a:lstStyle>
          <a:p>
            <a:pPr>
              <a:defRPr/>
            </a:pPr>
            <a:endParaRPr lang="fr-BE"/>
          </a:p>
        </p:txBody>
      </p:sp>
      <p:sp>
        <p:nvSpPr>
          <p:cNvPr id="6" name="Rectangle 6"/>
          <p:cNvSpPr>
            <a:spLocks noGrp="1" noChangeArrowheads="1"/>
          </p:cNvSpPr>
          <p:nvPr>
            <p:ph type="sldNum" sz="quarter" idx="12"/>
          </p:nvPr>
        </p:nvSpPr>
        <p:spPr/>
        <p:txBody>
          <a:bodyPr/>
          <a:lstStyle>
            <a:lvl1pPr>
              <a:defRPr/>
            </a:lvl1pPr>
          </a:lstStyle>
          <a:p>
            <a:pPr>
              <a:defRPr/>
            </a:pPr>
            <a:fld id="{C1A4FFEB-D2FF-46F2-8A41-AC433BF9363F}" type="slidenum">
              <a:rPr lang="fr-BE" altLang="en-US"/>
              <a:pPr>
                <a:defRPr/>
              </a:pPr>
              <a:t>‹N°›</a:t>
            </a:fld>
            <a:endParaRPr lang="fr-BE" altLang="en-US"/>
          </a:p>
        </p:txBody>
      </p:sp>
    </p:spTree>
    <p:extLst>
      <p:ext uri="{BB962C8B-B14F-4D97-AF65-F5344CB8AC3E}">
        <p14:creationId xmlns:p14="http://schemas.microsoft.com/office/powerpoint/2010/main" val="402790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Rectangle 4"/>
          <p:cNvSpPr>
            <a:spLocks noGrp="1" noChangeArrowheads="1"/>
          </p:cNvSpPr>
          <p:nvPr>
            <p:ph type="dt" sz="half" idx="10"/>
          </p:nvPr>
        </p:nvSpPr>
        <p:spPr/>
        <p:txBody>
          <a:bodyPr/>
          <a:lstStyle>
            <a:lvl1pPr>
              <a:defRPr/>
            </a:lvl1pPr>
          </a:lstStyle>
          <a:p>
            <a:pPr>
              <a:defRPr/>
            </a:pPr>
            <a:fld id="{31DCDEDE-D6D3-43D9-A949-F1EA6EDA4B32}" type="datetimeFigureOut">
              <a:rPr lang="fr-BE" altLang="en-US"/>
              <a:pPr>
                <a:defRPr/>
              </a:pPr>
              <a:t>24-11-16</a:t>
            </a:fld>
            <a:endParaRPr lang="fr-BE" altLang="en-US"/>
          </a:p>
        </p:txBody>
      </p:sp>
      <p:sp>
        <p:nvSpPr>
          <p:cNvPr id="5" name="Rectangle 5"/>
          <p:cNvSpPr>
            <a:spLocks noGrp="1" noChangeArrowheads="1"/>
          </p:cNvSpPr>
          <p:nvPr>
            <p:ph type="ftr" sz="quarter" idx="11"/>
          </p:nvPr>
        </p:nvSpPr>
        <p:spPr/>
        <p:txBody>
          <a:bodyPr/>
          <a:lstStyle>
            <a:lvl1pPr>
              <a:defRPr/>
            </a:lvl1pPr>
          </a:lstStyle>
          <a:p>
            <a:pPr>
              <a:defRPr/>
            </a:pPr>
            <a:endParaRPr lang="fr-BE"/>
          </a:p>
        </p:txBody>
      </p:sp>
      <p:sp>
        <p:nvSpPr>
          <p:cNvPr id="6" name="Rectangle 6"/>
          <p:cNvSpPr>
            <a:spLocks noGrp="1" noChangeArrowheads="1"/>
          </p:cNvSpPr>
          <p:nvPr>
            <p:ph type="sldNum" sz="quarter" idx="12"/>
          </p:nvPr>
        </p:nvSpPr>
        <p:spPr/>
        <p:txBody>
          <a:bodyPr/>
          <a:lstStyle>
            <a:lvl1pPr>
              <a:defRPr/>
            </a:lvl1pPr>
          </a:lstStyle>
          <a:p>
            <a:pPr>
              <a:defRPr/>
            </a:pPr>
            <a:fld id="{A18E8A85-E529-4972-91B3-B41CD0E80E75}" type="slidenum">
              <a:rPr lang="fr-BE" altLang="en-US"/>
              <a:pPr>
                <a:defRPr/>
              </a:pPr>
              <a:t>‹N°›</a:t>
            </a:fld>
            <a:endParaRPr lang="fr-BE" altLang="en-US"/>
          </a:p>
        </p:txBody>
      </p:sp>
    </p:spTree>
    <p:extLst>
      <p:ext uri="{BB962C8B-B14F-4D97-AF65-F5344CB8AC3E}">
        <p14:creationId xmlns:p14="http://schemas.microsoft.com/office/powerpoint/2010/main" val="22513530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00113" y="274638"/>
            <a:ext cx="7488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00113" y="1600200"/>
            <a:ext cx="7416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ＭＳ Ｐゴシック" pitchFamily="34" charset="-128"/>
              </a:defRPr>
            </a:lvl1pPr>
          </a:lstStyle>
          <a:p>
            <a:pPr>
              <a:defRPr/>
            </a:pPr>
            <a:fld id="{109CD285-4168-48DF-98CE-09F9BD6E6623}" type="datetimeFigureOut">
              <a:rPr lang="fr-BE" altLang="en-US"/>
              <a:pPr>
                <a:defRPr/>
              </a:pPr>
              <a:t>24-11-16</a:t>
            </a:fld>
            <a:endParaRPr lang="fr-BE"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Arial" charset="0"/>
                <a:ea typeface="+mn-ea"/>
              </a:defRPr>
            </a:lvl1pPr>
          </a:lstStyle>
          <a:p>
            <a:pPr>
              <a:defRPr/>
            </a:pPr>
            <a:endParaRPr lang="fr-B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ＭＳ Ｐゴシック" pitchFamily="34" charset="-128"/>
              </a:defRPr>
            </a:lvl1pPr>
          </a:lstStyle>
          <a:p>
            <a:pPr>
              <a:defRPr/>
            </a:pPr>
            <a:fld id="{81C54441-D8F2-4A0B-8B5F-7674DD506BFD}" type="slidenum">
              <a:rPr lang="fr-BE" altLang="en-US"/>
              <a:pPr>
                <a:defRPr/>
              </a:pPr>
              <a:t>‹N°›</a:t>
            </a:fld>
            <a:endParaRPr lang="fr-BE" altLang="en-US"/>
          </a:p>
        </p:txBody>
      </p:sp>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113" y="1412875"/>
            <a:ext cx="74517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32" name="Picture 9" descr="LOGO_WE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5825" y="6092825"/>
            <a:ext cx="1447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0" r:id="rId1"/>
    <p:sldLayoutId id="2147483741" r:id="rId2"/>
  </p:sldLayoutIdLst>
  <p:txStyles>
    <p:titleStyle>
      <a:lvl1pPr algn="ctr" rtl="0" eaLnBrk="0" fontAlgn="base" hangingPunct="0">
        <a:spcBef>
          <a:spcPct val="0"/>
        </a:spcBef>
        <a:spcAft>
          <a:spcPct val="0"/>
        </a:spcAft>
        <a:defRPr sz="2400" b="1">
          <a:solidFill>
            <a:schemeClr val="bg2"/>
          </a:solidFill>
          <a:latin typeface="+mj-lt"/>
          <a:ea typeface="MS PGothic" pitchFamily="34" charset="-128"/>
          <a:cs typeface="+mj-cs"/>
        </a:defRPr>
      </a:lvl1pPr>
      <a:lvl2pPr algn="ctr" rtl="0" eaLnBrk="0" fontAlgn="base" hangingPunct="0">
        <a:spcBef>
          <a:spcPct val="0"/>
        </a:spcBef>
        <a:spcAft>
          <a:spcPct val="0"/>
        </a:spcAft>
        <a:defRPr sz="2400" b="1">
          <a:solidFill>
            <a:schemeClr val="bg2"/>
          </a:solidFill>
          <a:latin typeface="Arial" charset="0"/>
          <a:ea typeface="MS PGothic" pitchFamily="34" charset="-128"/>
        </a:defRPr>
      </a:lvl2pPr>
      <a:lvl3pPr algn="ctr" rtl="0" eaLnBrk="0" fontAlgn="base" hangingPunct="0">
        <a:spcBef>
          <a:spcPct val="0"/>
        </a:spcBef>
        <a:spcAft>
          <a:spcPct val="0"/>
        </a:spcAft>
        <a:defRPr sz="2400" b="1">
          <a:solidFill>
            <a:schemeClr val="bg2"/>
          </a:solidFill>
          <a:latin typeface="Arial" charset="0"/>
          <a:ea typeface="MS PGothic" pitchFamily="34" charset="-128"/>
        </a:defRPr>
      </a:lvl3pPr>
      <a:lvl4pPr algn="ctr" rtl="0" eaLnBrk="0" fontAlgn="base" hangingPunct="0">
        <a:spcBef>
          <a:spcPct val="0"/>
        </a:spcBef>
        <a:spcAft>
          <a:spcPct val="0"/>
        </a:spcAft>
        <a:defRPr sz="2400" b="1">
          <a:solidFill>
            <a:schemeClr val="bg2"/>
          </a:solidFill>
          <a:latin typeface="Arial" charset="0"/>
          <a:ea typeface="MS PGothic" pitchFamily="34" charset="-128"/>
        </a:defRPr>
      </a:lvl4pPr>
      <a:lvl5pPr algn="ctr" rtl="0" eaLnBrk="0" fontAlgn="base" hangingPunct="0">
        <a:spcBef>
          <a:spcPct val="0"/>
        </a:spcBef>
        <a:spcAft>
          <a:spcPct val="0"/>
        </a:spcAft>
        <a:defRPr sz="2400" b="1">
          <a:solidFill>
            <a:schemeClr val="bg2"/>
          </a:solidFill>
          <a:latin typeface="Arial" charset="0"/>
          <a:ea typeface="MS PGothic" pitchFamily="34" charset="-128"/>
        </a:defRPr>
      </a:lvl5pPr>
      <a:lvl6pPr marL="457200" algn="ctr" rtl="0" eaLnBrk="1" fontAlgn="base" hangingPunct="1">
        <a:spcBef>
          <a:spcPct val="0"/>
        </a:spcBef>
        <a:spcAft>
          <a:spcPct val="0"/>
        </a:spcAft>
        <a:defRPr sz="2400" b="1">
          <a:solidFill>
            <a:schemeClr val="bg2"/>
          </a:solidFill>
          <a:latin typeface="Arial" charset="0"/>
        </a:defRPr>
      </a:lvl6pPr>
      <a:lvl7pPr marL="914400" algn="ctr" rtl="0" eaLnBrk="1" fontAlgn="base" hangingPunct="1">
        <a:spcBef>
          <a:spcPct val="0"/>
        </a:spcBef>
        <a:spcAft>
          <a:spcPct val="0"/>
        </a:spcAft>
        <a:defRPr sz="2400" b="1">
          <a:solidFill>
            <a:schemeClr val="bg2"/>
          </a:solidFill>
          <a:latin typeface="Arial" charset="0"/>
        </a:defRPr>
      </a:lvl7pPr>
      <a:lvl8pPr marL="1371600" algn="ctr" rtl="0" eaLnBrk="1" fontAlgn="base" hangingPunct="1">
        <a:spcBef>
          <a:spcPct val="0"/>
        </a:spcBef>
        <a:spcAft>
          <a:spcPct val="0"/>
        </a:spcAft>
        <a:defRPr sz="2400" b="1">
          <a:solidFill>
            <a:schemeClr val="bg2"/>
          </a:solidFill>
          <a:latin typeface="Arial" charset="0"/>
        </a:defRPr>
      </a:lvl8pPr>
      <a:lvl9pPr marL="1828800" algn="ctr" rtl="0" eaLnBrk="1" fontAlgn="base" hangingPunct="1">
        <a:spcBef>
          <a:spcPct val="0"/>
        </a:spcBef>
        <a:spcAft>
          <a:spcPct val="0"/>
        </a:spcAft>
        <a:defRPr sz="2400" b="1">
          <a:solidFill>
            <a:schemeClr val="bg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keanet.eu/specialists-in-cultural-and-creative-industrie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alegall@keanet.eu"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keanet.e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646113" y="1484784"/>
            <a:ext cx="7772400" cy="2232248"/>
          </a:xfrm>
        </p:spPr>
        <p:txBody>
          <a:bodyPr/>
          <a:lstStyle/>
          <a:p>
            <a:pPr eaLnBrk="1" hangingPunct="1"/>
            <a:r>
              <a:rPr lang="en-US" altLang="en-US" sz="4800" dirty="0"/>
              <a:t>Innovation for Cultural Heritage</a:t>
            </a:r>
            <a:r>
              <a:rPr lang="en-US" altLang="en-US" sz="4000" dirty="0"/>
              <a:t/>
            </a:r>
            <a:br>
              <a:rPr lang="en-US" altLang="en-US" sz="4000" dirty="0"/>
            </a:br>
            <a:endParaRPr lang="fr-BE" altLang="en-US" sz="4000" dirty="0"/>
          </a:p>
        </p:txBody>
      </p:sp>
      <p:sp>
        <p:nvSpPr>
          <p:cNvPr id="7171" name="Subtitle 2"/>
          <p:cNvSpPr>
            <a:spLocks noGrp="1"/>
          </p:cNvSpPr>
          <p:nvPr>
            <p:ph type="subTitle" idx="1"/>
          </p:nvPr>
        </p:nvSpPr>
        <p:spPr>
          <a:xfrm>
            <a:off x="1331913" y="4293096"/>
            <a:ext cx="6400800" cy="1752600"/>
          </a:xfrm>
        </p:spPr>
        <p:txBody>
          <a:bodyPr/>
          <a:lstStyle/>
          <a:p>
            <a:pPr eaLnBrk="1" hangingPunct="1"/>
            <a:r>
              <a:rPr lang="fr-BE" altLang="en-US" dirty="0">
                <a:solidFill>
                  <a:srgbClr val="898989"/>
                </a:solidFill>
              </a:rPr>
              <a:t>Arthur Le Gall – KEA </a:t>
            </a:r>
            <a:r>
              <a:rPr lang="fr-BE" altLang="en-US" dirty="0" err="1">
                <a:solidFill>
                  <a:srgbClr val="898989"/>
                </a:solidFill>
              </a:rPr>
              <a:t>European</a:t>
            </a:r>
            <a:r>
              <a:rPr lang="fr-BE" altLang="en-US" dirty="0">
                <a:solidFill>
                  <a:srgbClr val="898989"/>
                </a:solidFill>
              </a:rPr>
              <a:t> </a:t>
            </a:r>
            <a:r>
              <a:rPr lang="fr-BE" altLang="en-US" dirty="0" err="1">
                <a:solidFill>
                  <a:srgbClr val="898989"/>
                </a:solidFill>
              </a:rPr>
              <a:t>Affairs</a:t>
            </a:r>
            <a:endParaRPr lang="fr-BE" altLang="en-US" dirty="0">
              <a:solidFill>
                <a:srgbClr val="898989"/>
              </a:solidFill>
            </a:endParaRPr>
          </a:p>
          <a:p>
            <a:pPr eaLnBrk="1" hangingPunct="1"/>
            <a:r>
              <a:rPr lang="fr-BE" altLang="en-US" dirty="0">
                <a:solidFill>
                  <a:srgbClr val="898989"/>
                </a:solidFill>
              </a:rPr>
              <a:t>@</a:t>
            </a:r>
            <a:r>
              <a:rPr lang="fr-BE" altLang="en-US" dirty="0" err="1">
                <a:solidFill>
                  <a:srgbClr val="898989"/>
                </a:solidFill>
              </a:rPr>
              <a:t>Arthur_LeGall</a:t>
            </a:r>
            <a:endParaRPr lang="fr-BE" altLang="en-US" dirty="0">
              <a:solidFill>
                <a:srgbClr val="898989"/>
              </a:solidFill>
            </a:endParaRPr>
          </a:p>
          <a:p>
            <a:pPr eaLnBrk="1" hangingPunct="1"/>
            <a:r>
              <a:rPr lang="fr-BE" altLang="en-US" dirty="0">
                <a:solidFill>
                  <a:srgbClr val="898989"/>
                </a:solidFill>
                <a:hlinkClick r:id="rId3"/>
              </a:rPr>
              <a:t>KEA </a:t>
            </a:r>
            <a:r>
              <a:rPr lang="fr-BE" altLang="en-US" dirty="0" err="1">
                <a:solidFill>
                  <a:srgbClr val="898989"/>
                </a:solidFill>
                <a:hlinkClick r:id="rId3"/>
              </a:rPr>
              <a:t>Video</a:t>
            </a:r>
            <a:endParaRPr lang="fr-BE" altLang="en-US" dirty="0">
              <a:solidFill>
                <a:srgbClr val="898989"/>
              </a:solidFill>
            </a:endParaRPr>
          </a:p>
          <a:p>
            <a:pPr eaLnBrk="1" hangingPunct="1"/>
            <a:r>
              <a:rPr lang="fr-BE" altLang="en-US" dirty="0" smtClean="0">
                <a:solidFill>
                  <a:srgbClr val="898989"/>
                </a:solidFill>
              </a:rPr>
              <a:t>Roma, 25 </a:t>
            </a:r>
            <a:r>
              <a:rPr lang="fr-BE" altLang="en-US" dirty="0" err="1">
                <a:solidFill>
                  <a:srgbClr val="898989"/>
                </a:solidFill>
              </a:rPr>
              <a:t>November</a:t>
            </a:r>
            <a:r>
              <a:rPr lang="fr-BE" altLang="en-US" dirty="0">
                <a:solidFill>
                  <a:srgbClr val="898989"/>
                </a:solidFill>
              </a:rPr>
              <a:t> 2016</a:t>
            </a:r>
          </a:p>
        </p:txBody>
      </p:sp>
      <p:sp>
        <p:nvSpPr>
          <p:cNvPr id="5" name="Rectangle 19"/>
          <p:cNvSpPr>
            <a:spLocks noChangeArrowheads="1"/>
          </p:cNvSpPr>
          <p:nvPr/>
        </p:nvSpPr>
        <p:spPr bwMode="auto">
          <a:xfrm>
            <a:off x="34925" y="0"/>
            <a:ext cx="2376488" cy="333375"/>
          </a:xfrm>
          <a:prstGeom prst="rect">
            <a:avLst/>
          </a:prstGeom>
          <a:solidFill>
            <a:srgbClr val="C76DB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2000">
                <a:solidFill>
                  <a:schemeClr val="tx1"/>
                </a:solidFill>
                <a:latin typeface="Arial" pitchFamily="34" charset="0"/>
                <a:ea typeface="MS PGothic" pitchFamily="34" charset="-128"/>
              </a:defRPr>
            </a:lvl1pPr>
            <a:lvl2pPr marL="742950" indent="-285750" eaLnBrk="0" hangingPunct="0">
              <a:spcBef>
                <a:spcPct val="20000"/>
              </a:spcBef>
              <a:buChar char="–"/>
              <a:defRPr sz="2000">
                <a:solidFill>
                  <a:schemeClr val="tx1"/>
                </a:solidFill>
                <a:latin typeface="Arial" pitchFamily="34" charset="0"/>
                <a:ea typeface="MS PGothic" pitchFamily="34" charset="-128"/>
              </a:defRPr>
            </a:lvl2pPr>
            <a:lvl3pPr marL="1143000" indent="-228600" eaLnBrk="0" hangingPunct="0">
              <a:spcBef>
                <a:spcPct val="20000"/>
              </a:spcBef>
              <a:buChar char="•"/>
              <a:defRPr sz="20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fr-BE" altLang="fr-FR"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910" y="398731"/>
            <a:ext cx="7488237" cy="1143000"/>
          </a:xfrm>
        </p:spPr>
        <p:txBody>
          <a:bodyPr/>
          <a:lstStyle/>
          <a:p>
            <a:r>
              <a:rPr lang="fr-BE" sz="2800" dirty="0" err="1"/>
              <a:t>What</a:t>
            </a:r>
            <a:r>
              <a:rPr lang="fr-BE" sz="2800" dirty="0"/>
              <a:t> </a:t>
            </a:r>
            <a:r>
              <a:rPr lang="fr-BE" sz="2800" dirty="0" err="1"/>
              <a:t>is</a:t>
            </a:r>
            <a:r>
              <a:rPr lang="fr-BE" sz="2800" dirty="0"/>
              <a:t> innovation for Cultural </a:t>
            </a:r>
            <a:r>
              <a:rPr lang="fr-BE" sz="2800" dirty="0" err="1"/>
              <a:t>Heritage</a:t>
            </a:r>
            <a:r>
              <a:rPr lang="fr-BE" sz="2800" dirty="0"/>
              <a:t>?</a:t>
            </a:r>
            <a:br>
              <a:rPr lang="fr-BE" sz="2800" dirty="0"/>
            </a:br>
            <a:r>
              <a:rPr lang="fr-BE" sz="2800" dirty="0"/>
              <a:t>Social innovation &amp; </a:t>
            </a:r>
            <a:r>
              <a:rPr lang="fr-BE" sz="2800" dirty="0" err="1"/>
              <a:t>Ownership</a:t>
            </a:r>
            <a:endParaRPr lang="fr-BE" sz="2800" dirty="0"/>
          </a:p>
        </p:txBody>
      </p:sp>
      <p:sp>
        <p:nvSpPr>
          <p:cNvPr id="4" name="Rectangle 19"/>
          <p:cNvSpPr>
            <a:spLocks noChangeArrowheads="1"/>
          </p:cNvSpPr>
          <p:nvPr/>
        </p:nvSpPr>
        <p:spPr bwMode="auto">
          <a:xfrm>
            <a:off x="34925" y="0"/>
            <a:ext cx="2376488" cy="333375"/>
          </a:xfrm>
          <a:prstGeom prst="rect">
            <a:avLst/>
          </a:prstGeom>
          <a:solidFill>
            <a:srgbClr val="C76DB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2000">
                <a:solidFill>
                  <a:schemeClr val="tx1"/>
                </a:solidFill>
                <a:latin typeface="Arial" pitchFamily="34" charset="0"/>
                <a:ea typeface="MS PGothic" pitchFamily="34" charset="-128"/>
              </a:defRPr>
            </a:lvl1pPr>
            <a:lvl2pPr marL="742950" indent="-285750" eaLnBrk="0" hangingPunct="0">
              <a:spcBef>
                <a:spcPct val="20000"/>
              </a:spcBef>
              <a:buChar char="–"/>
              <a:defRPr sz="2000">
                <a:solidFill>
                  <a:schemeClr val="tx1"/>
                </a:solidFill>
                <a:latin typeface="Arial" pitchFamily="34" charset="0"/>
                <a:ea typeface="MS PGothic" pitchFamily="34" charset="-128"/>
              </a:defRPr>
            </a:lvl2pPr>
            <a:lvl3pPr marL="1143000" indent="-228600" eaLnBrk="0" hangingPunct="0">
              <a:spcBef>
                <a:spcPct val="20000"/>
              </a:spcBef>
              <a:buChar char="•"/>
              <a:defRPr sz="20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fr-BE" altLang="fr-FR" sz="1800"/>
          </a:p>
        </p:txBody>
      </p:sp>
      <p:pic>
        <p:nvPicPr>
          <p:cNvPr id="6" name="Picture 5"/>
          <p:cNvPicPr>
            <a:picLocks noChangeAspect="1"/>
          </p:cNvPicPr>
          <p:nvPr/>
        </p:nvPicPr>
        <p:blipFill>
          <a:blip r:embed="rId3"/>
          <a:stretch>
            <a:fillRect/>
          </a:stretch>
        </p:blipFill>
        <p:spPr>
          <a:xfrm>
            <a:off x="467544" y="1526660"/>
            <a:ext cx="4474772" cy="3108291"/>
          </a:xfrm>
          <a:prstGeom prst="rect">
            <a:avLst/>
          </a:prstGeom>
        </p:spPr>
      </p:pic>
      <p:pic>
        <p:nvPicPr>
          <p:cNvPr id="1026" name="Picture 2" descr="https://lh3.googleusercontent.com/AwtnloS0tXmtwIKJH5BIbZJV6O68dCDrQmOsf_mK3-icOJADcVhs6rWrpgAYQ_VSEDmweMLkOvLzzkQdrLT8HSyymnbPw8FV7PRItrqBlJsokgn6ZxzZTKNv_0V0tiYA38DQPiCNmE6MOVWFaNK1S0Txgw7zSy3bn7J6MsUwshnS1iY0hfu5UoqcZh5gpJRNYHnyfGypp3MG6BAsAefcP6kGJiMki_CqGjQuiD0f977YRDn6vQhvzPUnIXzZRV_vy24hnS-W3UgAJfzZ_HQen4U3lEv4EEHeSiMQgDulj0kaiWXv_4xEZOlQ7JDXt3w8enfkHi-7DDcCUwhBGGku1J8RiO9mq3iE3y-n4ebv-VQ86lD1IIOub5Q9AekAUEkwaUtjg9KTYfdOIM-VrRXO8ziQz5XkqlcRgOP0BaoE8rIgDuO9iqSXJA6CS8Yc53dmzdl1iJLsqGtr5mHwuhy32686qtwat8AwwsTkvJr7IOkVQbtKjqEzgyyd56IW1qmpsV9oMIKfg2PxS6LDVei5NkWK1vxKoxREAgaWLSQrdvedoXMmcILhf1aNRY3Ith340KQ8LnjYe4IToWR2jMJsoLr4qzyvKH-xIvsRX1QERtrZKdpa=w1224-h918-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3501008"/>
            <a:ext cx="3855795" cy="28918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20072" y="1700808"/>
            <a:ext cx="3456384" cy="646331"/>
          </a:xfrm>
          <a:prstGeom prst="rect">
            <a:avLst/>
          </a:prstGeom>
          <a:noFill/>
        </p:spPr>
        <p:txBody>
          <a:bodyPr wrap="square" rtlCol="0">
            <a:spAutoFit/>
          </a:bodyPr>
          <a:lstStyle/>
          <a:p>
            <a:r>
              <a:rPr lang="fr-BE" dirty="0" err="1"/>
              <a:t>Louvres-Lens</a:t>
            </a:r>
            <a:r>
              <a:rPr lang="fr-BE" dirty="0"/>
              <a:t>: a massive </a:t>
            </a:r>
            <a:r>
              <a:rPr lang="fr-BE" dirty="0" err="1"/>
              <a:t>investment</a:t>
            </a:r>
            <a:r>
              <a:rPr lang="fr-BE" dirty="0"/>
              <a:t> in cultural </a:t>
            </a:r>
            <a:r>
              <a:rPr lang="fr-BE" dirty="0" err="1"/>
              <a:t>heritage</a:t>
            </a:r>
            <a:r>
              <a:rPr lang="fr-BE" dirty="0"/>
              <a:t> </a:t>
            </a:r>
          </a:p>
        </p:txBody>
      </p:sp>
      <p:sp>
        <p:nvSpPr>
          <p:cNvPr id="9" name="TextBox 8"/>
          <p:cNvSpPr txBox="1"/>
          <p:nvPr/>
        </p:nvSpPr>
        <p:spPr>
          <a:xfrm>
            <a:off x="437916" y="5013176"/>
            <a:ext cx="4134084" cy="923330"/>
          </a:xfrm>
          <a:prstGeom prst="rect">
            <a:avLst/>
          </a:prstGeom>
          <a:noFill/>
        </p:spPr>
        <p:txBody>
          <a:bodyPr wrap="square" rtlCol="0">
            <a:spAutoFit/>
          </a:bodyPr>
          <a:lstStyle/>
          <a:p>
            <a:r>
              <a:rPr lang="fr-BE" dirty="0" err="1"/>
              <a:t>Empowering</a:t>
            </a:r>
            <a:r>
              <a:rPr lang="fr-BE" dirty="0"/>
              <a:t> </a:t>
            </a:r>
            <a:r>
              <a:rPr lang="fr-BE" dirty="0" err="1"/>
              <a:t>citizens</a:t>
            </a:r>
            <a:r>
              <a:rPr lang="fr-BE" dirty="0"/>
              <a:t> in a </a:t>
            </a:r>
            <a:r>
              <a:rPr lang="fr-BE" dirty="0" err="1"/>
              <a:t>mining</a:t>
            </a:r>
            <a:r>
              <a:rPr lang="fr-BE" dirty="0"/>
              <a:t> </a:t>
            </a:r>
            <a:r>
              <a:rPr lang="fr-BE" dirty="0" err="1"/>
              <a:t>region</a:t>
            </a:r>
            <a:r>
              <a:rPr lang="fr-BE" dirty="0"/>
              <a:t>: </a:t>
            </a:r>
            <a:r>
              <a:rPr lang="fr-BE" dirty="0" err="1"/>
              <a:t>emergence</a:t>
            </a:r>
            <a:r>
              <a:rPr lang="fr-BE" dirty="0"/>
              <a:t> of </a:t>
            </a:r>
            <a:r>
              <a:rPr lang="fr-BE" dirty="0" err="1"/>
              <a:t>bottom</a:t>
            </a:r>
            <a:r>
              <a:rPr lang="fr-BE" dirty="0"/>
              <a:t>-up </a:t>
            </a:r>
            <a:r>
              <a:rPr lang="fr-BE" dirty="0" err="1" smtClean="0"/>
              <a:t>projects</a:t>
            </a:r>
            <a:r>
              <a:rPr lang="fr-BE" dirty="0" smtClean="0"/>
              <a:t> </a:t>
            </a:r>
            <a:endParaRPr lang="fr-BE" dirty="0"/>
          </a:p>
        </p:txBody>
      </p:sp>
    </p:spTree>
    <p:extLst>
      <p:ext uri="{BB962C8B-B14F-4D97-AF65-F5344CB8AC3E}">
        <p14:creationId xmlns:p14="http://schemas.microsoft.com/office/powerpoint/2010/main" val="1745344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868" y="121556"/>
            <a:ext cx="7488237" cy="1143000"/>
          </a:xfrm>
        </p:spPr>
        <p:txBody>
          <a:bodyPr/>
          <a:lstStyle/>
          <a:p>
            <a:r>
              <a:rPr lang="fr-BE" sz="2800" dirty="0"/>
              <a:t>How to </a:t>
            </a:r>
            <a:r>
              <a:rPr lang="fr-BE" sz="2800" dirty="0" err="1"/>
              <a:t>make</a:t>
            </a:r>
            <a:r>
              <a:rPr lang="fr-BE" sz="2800" dirty="0"/>
              <a:t> </a:t>
            </a:r>
            <a:r>
              <a:rPr lang="fr-BE" sz="2800" dirty="0" err="1"/>
              <a:t>it</a:t>
            </a:r>
            <a:r>
              <a:rPr lang="fr-BE" sz="2800" dirty="0"/>
              <a:t> </a:t>
            </a:r>
            <a:r>
              <a:rPr lang="fr-BE" sz="2800" dirty="0" err="1"/>
              <a:t>happen</a:t>
            </a:r>
            <a:r>
              <a:rPr lang="fr-BE" sz="2800" dirty="0"/>
              <a:t>?</a:t>
            </a:r>
          </a:p>
        </p:txBody>
      </p:sp>
      <p:sp>
        <p:nvSpPr>
          <p:cNvPr id="3" name="Content Placeholder 2"/>
          <p:cNvSpPr>
            <a:spLocks noGrp="1"/>
          </p:cNvSpPr>
          <p:nvPr>
            <p:ph idx="1"/>
          </p:nvPr>
        </p:nvSpPr>
        <p:spPr>
          <a:xfrm>
            <a:off x="179511" y="1052736"/>
            <a:ext cx="8568952" cy="4933131"/>
          </a:xfrm>
        </p:spPr>
        <p:txBody>
          <a:bodyPr/>
          <a:lstStyle/>
          <a:p>
            <a:pPr marL="0" indent="0">
              <a:buNone/>
            </a:pPr>
            <a:r>
              <a:rPr lang="fr-BE" sz="1700" dirty="0"/>
              <a:t>      </a:t>
            </a:r>
            <a:r>
              <a:rPr lang="fr-BE" sz="1700" b="1" dirty="0"/>
              <a:t>Management/</a:t>
            </a:r>
            <a:r>
              <a:rPr lang="fr-BE" sz="1700" b="1" dirty="0" err="1"/>
              <a:t>governance</a:t>
            </a:r>
            <a:r>
              <a:rPr lang="fr-BE" sz="1700" b="1" dirty="0"/>
              <a:t> </a:t>
            </a:r>
            <a:r>
              <a:rPr lang="fr-BE" sz="1700" b="1" dirty="0" err="1"/>
              <a:t>level</a:t>
            </a:r>
            <a:endParaRPr lang="fr-BE" sz="1700" b="1" dirty="0"/>
          </a:p>
          <a:p>
            <a:pPr marL="0" indent="0">
              <a:buNone/>
            </a:pPr>
            <a:endParaRPr lang="fr-BE" sz="1700" dirty="0"/>
          </a:p>
          <a:p>
            <a:pPr lvl="1"/>
            <a:r>
              <a:rPr lang="fr-BE" sz="1700" i="1" dirty="0"/>
              <a:t>The importance of </a:t>
            </a:r>
            <a:r>
              <a:rPr lang="fr-BE" sz="1700" i="1" dirty="0" err="1"/>
              <a:t>political</a:t>
            </a:r>
            <a:r>
              <a:rPr lang="fr-BE" sz="1700" i="1" dirty="0"/>
              <a:t> </a:t>
            </a:r>
            <a:r>
              <a:rPr lang="fr-BE" sz="1700" i="1" dirty="0" err="1"/>
              <a:t>will</a:t>
            </a:r>
            <a:r>
              <a:rPr lang="fr-BE" sz="1700" i="1" dirty="0"/>
              <a:t> &amp; </a:t>
            </a:r>
            <a:r>
              <a:rPr lang="fr-BE" sz="1700" i="1" dirty="0" err="1"/>
              <a:t>awareness</a:t>
            </a:r>
            <a:r>
              <a:rPr lang="fr-BE" sz="1700" i="1" dirty="0"/>
              <a:t>: </a:t>
            </a:r>
            <a:r>
              <a:rPr lang="fr-BE" sz="1700" dirty="0" err="1"/>
              <a:t>acknowledging</a:t>
            </a:r>
            <a:r>
              <a:rPr lang="fr-BE" sz="1700" dirty="0"/>
              <a:t> the </a:t>
            </a:r>
            <a:r>
              <a:rPr lang="fr-BE" sz="1700" dirty="0" err="1"/>
              <a:t>different</a:t>
            </a:r>
            <a:r>
              <a:rPr lang="fr-BE" sz="1700" dirty="0"/>
              <a:t> </a:t>
            </a:r>
            <a:r>
              <a:rPr lang="fr-BE" sz="1700" dirty="0" err="1"/>
              <a:t>forms</a:t>
            </a:r>
            <a:r>
              <a:rPr lang="fr-BE" sz="1700" dirty="0"/>
              <a:t> of cultural </a:t>
            </a:r>
            <a:r>
              <a:rPr lang="fr-BE" sz="1700" dirty="0" err="1"/>
              <a:t>heritage</a:t>
            </a:r>
            <a:r>
              <a:rPr lang="fr-BE" sz="1700" dirty="0"/>
              <a:t> impacts to </a:t>
            </a:r>
            <a:r>
              <a:rPr lang="fr-BE" sz="1700" dirty="0" err="1"/>
              <a:t>stir</a:t>
            </a:r>
            <a:r>
              <a:rPr lang="fr-BE" sz="1700" dirty="0"/>
              <a:t> innovation</a:t>
            </a:r>
          </a:p>
          <a:p>
            <a:pPr lvl="1"/>
            <a:r>
              <a:rPr lang="fr-BE" sz="1700" i="1" dirty="0"/>
              <a:t>open/</a:t>
            </a:r>
            <a:r>
              <a:rPr lang="fr-BE" sz="1700" i="1" dirty="0" err="1"/>
              <a:t>participatory</a:t>
            </a:r>
            <a:r>
              <a:rPr lang="fr-BE" sz="1700" i="1" dirty="0"/>
              <a:t> </a:t>
            </a:r>
            <a:r>
              <a:rPr lang="fr-BE" sz="1700" i="1" dirty="0" err="1"/>
              <a:t>approaches</a:t>
            </a:r>
            <a:r>
              <a:rPr lang="fr-BE" sz="1700" i="1" dirty="0"/>
              <a:t>: </a:t>
            </a:r>
            <a:r>
              <a:rPr lang="fr-BE" sz="1700" dirty="0"/>
              <a:t>Public institutions as </a:t>
            </a:r>
            <a:r>
              <a:rPr lang="fr-BE" sz="1700" dirty="0" err="1"/>
              <a:t>mediators</a:t>
            </a:r>
            <a:r>
              <a:rPr lang="fr-BE" sz="1700" dirty="0"/>
              <a:t> and </a:t>
            </a:r>
            <a:r>
              <a:rPr lang="fr-BE" sz="1700" dirty="0" err="1"/>
              <a:t>facilitators</a:t>
            </a:r>
            <a:r>
              <a:rPr lang="fr-BE" sz="1700" dirty="0"/>
              <a:t> to combine </a:t>
            </a:r>
            <a:r>
              <a:rPr lang="fr-BE" sz="1700" dirty="0" err="1"/>
              <a:t>bottom</a:t>
            </a:r>
            <a:r>
              <a:rPr lang="fr-BE" sz="1700" dirty="0"/>
              <a:t>-up and top-down </a:t>
            </a:r>
            <a:r>
              <a:rPr lang="fr-BE" sz="1700" dirty="0" err="1"/>
              <a:t>approaches</a:t>
            </a:r>
            <a:r>
              <a:rPr lang="fr-BE" sz="1700" dirty="0"/>
              <a:t> for </a:t>
            </a:r>
            <a:r>
              <a:rPr lang="fr-BE" sz="1700" dirty="0" err="1"/>
              <a:t>sustainable</a:t>
            </a:r>
            <a:r>
              <a:rPr lang="fr-BE" sz="1700" dirty="0"/>
              <a:t> </a:t>
            </a:r>
            <a:r>
              <a:rPr lang="fr-BE" sz="1700" dirty="0" err="1"/>
              <a:t>policies</a:t>
            </a:r>
            <a:r>
              <a:rPr lang="fr-BE" sz="1700" dirty="0"/>
              <a:t> </a:t>
            </a:r>
          </a:p>
          <a:p>
            <a:pPr lvl="1"/>
            <a:r>
              <a:rPr lang="fr-BE" sz="1700" i="1" dirty="0"/>
              <a:t>Flexible </a:t>
            </a:r>
            <a:r>
              <a:rPr lang="fr-BE" sz="1700" i="1" dirty="0" err="1"/>
              <a:t>policy-making</a:t>
            </a:r>
            <a:r>
              <a:rPr lang="fr-BE" sz="1700" i="1" dirty="0"/>
              <a:t> and </a:t>
            </a:r>
            <a:r>
              <a:rPr lang="fr-BE" sz="1700" i="1" dirty="0" err="1"/>
              <a:t>tools</a:t>
            </a:r>
            <a:endParaRPr lang="fr-BE" sz="1700" i="1" dirty="0"/>
          </a:p>
          <a:p>
            <a:pPr marL="457200" lvl="1" indent="0">
              <a:buNone/>
            </a:pPr>
            <a:endParaRPr lang="fr-BE" sz="1700" dirty="0"/>
          </a:p>
          <a:p>
            <a:pPr marL="457200" lvl="1" indent="0">
              <a:buNone/>
            </a:pPr>
            <a:r>
              <a:rPr lang="fr-BE" sz="1700" b="1" dirty="0"/>
              <a:t> Cross-fertilisation of </a:t>
            </a:r>
            <a:r>
              <a:rPr lang="fr-BE" sz="1700" b="1" dirty="0" err="1"/>
              <a:t>skills</a:t>
            </a:r>
            <a:endParaRPr lang="fr-BE" sz="1700" dirty="0"/>
          </a:p>
          <a:p>
            <a:pPr lvl="1"/>
            <a:r>
              <a:rPr lang="fr-BE" sz="1700" dirty="0" err="1"/>
              <a:t>Creative</a:t>
            </a:r>
            <a:r>
              <a:rPr lang="fr-BE" sz="1700" dirty="0"/>
              <a:t>, </a:t>
            </a:r>
            <a:r>
              <a:rPr lang="fr-BE" sz="1700" dirty="0" err="1"/>
              <a:t>technical</a:t>
            </a:r>
            <a:r>
              <a:rPr lang="fr-BE" sz="1700" dirty="0"/>
              <a:t> and </a:t>
            </a:r>
            <a:r>
              <a:rPr lang="fr-BE" sz="1700" dirty="0" err="1"/>
              <a:t>professional</a:t>
            </a:r>
            <a:r>
              <a:rPr lang="fr-BE" sz="1700" dirty="0"/>
              <a:t> </a:t>
            </a:r>
            <a:r>
              <a:rPr lang="fr-BE" sz="1700" dirty="0" err="1"/>
              <a:t>skills</a:t>
            </a:r>
            <a:r>
              <a:rPr lang="fr-BE" sz="1700" dirty="0"/>
              <a:t> and </a:t>
            </a:r>
            <a:r>
              <a:rPr lang="fr-BE" sz="1700" dirty="0" err="1"/>
              <a:t>competences</a:t>
            </a:r>
            <a:r>
              <a:rPr lang="fr-BE" sz="1700" dirty="0"/>
              <a:t> </a:t>
            </a:r>
            <a:r>
              <a:rPr lang="fr-BE" sz="1700" dirty="0" err="1"/>
              <a:t>from</a:t>
            </a:r>
            <a:r>
              <a:rPr lang="fr-BE" sz="1700" dirty="0"/>
              <a:t> </a:t>
            </a:r>
            <a:r>
              <a:rPr lang="fr-BE" sz="1700" dirty="0" err="1"/>
              <a:t>different</a:t>
            </a:r>
            <a:r>
              <a:rPr lang="fr-BE" sz="1700" dirty="0"/>
              <a:t> </a:t>
            </a:r>
            <a:r>
              <a:rPr lang="fr-BE" sz="1700" dirty="0" err="1"/>
              <a:t>sectors</a:t>
            </a:r>
            <a:r>
              <a:rPr lang="fr-BE" sz="1700" dirty="0"/>
              <a:t> </a:t>
            </a:r>
            <a:r>
              <a:rPr lang="fr-BE" sz="1700" dirty="0" err="1"/>
              <a:t>should</a:t>
            </a:r>
            <a:r>
              <a:rPr lang="fr-BE" sz="1700" dirty="0"/>
              <a:t> </a:t>
            </a:r>
            <a:r>
              <a:rPr lang="fr-BE" sz="1700" dirty="0" err="1"/>
              <a:t>be</a:t>
            </a:r>
            <a:r>
              <a:rPr lang="fr-BE" sz="1700" dirty="0"/>
              <a:t> </a:t>
            </a:r>
            <a:r>
              <a:rPr lang="fr-BE" sz="1700" dirty="0" err="1"/>
              <a:t>integrated</a:t>
            </a:r>
            <a:r>
              <a:rPr lang="fr-BE" sz="1700" dirty="0"/>
              <a:t> to </a:t>
            </a:r>
            <a:r>
              <a:rPr lang="fr-BE" sz="1700" dirty="0" err="1"/>
              <a:t>bring</a:t>
            </a:r>
            <a:r>
              <a:rPr lang="fr-BE" sz="1700" dirty="0"/>
              <a:t> about </a:t>
            </a:r>
            <a:r>
              <a:rPr lang="fr-BE" sz="1700" i="1" dirty="0" err="1"/>
              <a:t>spill</a:t>
            </a:r>
            <a:r>
              <a:rPr lang="fr-BE" sz="1700" i="1" dirty="0"/>
              <a:t>-over </a:t>
            </a:r>
            <a:r>
              <a:rPr lang="fr-BE" sz="1700" i="1" dirty="0" err="1"/>
              <a:t>effects</a:t>
            </a:r>
            <a:r>
              <a:rPr lang="fr-BE" sz="1700" i="1" dirty="0"/>
              <a:t>. </a:t>
            </a:r>
          </a:p>
          <a:p>
            <a:pPr lvl="1"/>
            <a:r>
              <a:rPr lang="fr-BE" sz="1700" dirty="0" err="1"/>
              <a:t>Already</a:t>
            </a:r>
            <a:r>
              <a:rPr lang="fr-BE" sz="1700" dirty="0"/>
              <a:t> happening ! New </a:t>
            </a:r>
            <a:r>
              <a:rPr lang="fr-BE" sz="1700" dirty="0" err="1"/>
              <a:t>materials</a:t>
            </a:r>
            <a:r>
              <a:rPr lang="fr-BE" sz="1700" dirty="0"/>
              <a:t> and new </a:t>
            </a:r>
            <a:r>
              <a:rPr lang="fr-BE" sz="1700" dirty="0" err="1"/>
              <a:t>ideas</a:t>
            </a:r>
            <a:r>
              <a:rPr lang="fr-BE" sz="1700" dirty="0"/>
              <a:t> for the </a:t>
            </a:r>
            <a:r>
              <a:rPr lang="fr-BE" sz="1700" dirty="0" err="1"/>
              <a:t>restoration</a:t>
            </a:r>
            <a:r>
              <a:rPr lang="fr-BE" sz="1700" dirty="0"/>
              <a:t> of </a:t>
            </a:r>
            <a:r>
              <a:rPr lang="fr-BE" sz="1700" dirty="0" smtClean="0"/>
              <a:t>buildings/management of CH sites </a:t>
            </a:r>
            <a:endParaRPr lang="fr-BE" sz="1700" dirty="0"/>
          </a:p>
          <a:p>
            <a:pPr lvl="1"/>
            <a:endParaRPr lang="fr-BE" sz="1700" dirty="0"/>
          </a:p>
          <a:p>
            <a:pPr marL="457200" lvl="1" indent="0" algn="ctr">
              <a:buNone/>
            </a:pPr>
            <a:r>
              <a:rPr lang="fr-BE" sz="1800" b="1" dirty="0" err="1">
                <a:solidFill>
                  <a:schemeClr val="bg2"/>
                </a:solidFill>
              </a:rPr>
              <a:t>Mutual</a:t>
            </a:r>
            <a:r>
              <a:rPr lang="fr-BE" sz="1800" b="1" dirty="0">
                <a:solidFill>
                  <a:schemeClr val="bg2"/>
                </a:solidFill>
              </a:rPr>
              <a:t> </a:t>
            </a:r>
            <a:r>
              <a:rPr lang="fr-BE" sz="1800" b="1" dirty="0" err="1">
                <a:solidFill>
                  <a:schemeClr val="bg2"/>
                </a:solidFill>
              </a:rPr>
              <a:t>understanding</a:t>
            </a:r>
            <a:r>
              <a:rPr lang="fr-BE" sz="1800" b="1" dirty="0">
                <a:solidFill>
                  <a:schemeClr val="bg2"/>
                </a:solidFill>
              </a:rPr>
              <a:t> and trust </a:t>
            </a:r>
            <a:endParaRPr lang="fr-BE" sz="1800" dirty="0">
              <a:solidFill>
                <a:schemeClr val="bg2"/>
              </a:solidFill>
            </a:endParaRPr>
          </a:p>
        </p:txBody>
      </p:sp>
      <p:sp>
        <p:nvSpPr>
          <p:cNvPr id="4" name="Rectangle 19"/>
          <p:cNvSpPr>
            <a:spLocks noChangeArrowheads="1"/>
          </p:cNvSpPr>
          <p:nvPr/>
        </p:nvSpPr>
        <p:spPr bwMode="auto">
          <a:xfrm>
            <a:off x="34925" y="0"/>
            <a:ext cx="2376488" cy="333375"/>
          </a:xfrm>
          <a:prstGeom prst="rect">
            <a:avLst/>
          </a:prstGeom>
          <a:solidFill>
            <a:srgbClr val="C76DB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2000">
                <a:solidFill>
                  <a:schemeClr val="tx1"/>
                </a:solidFill>
                <a:latin typeface="Arial" pitchFamily="34" charset="0"/>
                <a:ea typeface="MS PGothic" pitchFamily="34" charset="-128"/>
              </a:defRPr>
            </a:lvl1pPr>
            <a:lvl2pPr marL="742950" indent="-285750" eaLnBrk="0" hangingPunct="0">
              <a:spcBef>
                <a:spcPct val="20000"/>
              </a:spcBef>
              <a:buChar char="–"/>
              <a:defRPr sz="2000">
                <a:solidFill>
                  <a:schemeClr val="tx1"/>
                </a:solidFill>
                <a:latin typeface="Arial" pitchFamily="34" charset="0"/>
                <a:ea typeface="MS PGothic" pitchFamily="34" charset="-128"/>
              </a:defRPr>
            </a:lvl2pPr>
            <a:lvl3pPr marL="1143000" indent="-228600" eaLnBrk="0" hangingPunct="0">
              <a:spcBef>
                <a:spcPct val="20000"/>
              </a:spcBef>
              <a:buChar char="•"/>
              <a:defRPr sz="20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fr-BE" altLang="fr-FR" sz="1800"/>
          </a:p>
        </p:txBody>
      </p:sp>
    </p:spTree>
    <p:extLst>
      <p:ext uri="{BB962C8B-B14F-4D97-AF65-F5344CB8AC3E}">
        <p14:creationId xmlns:p14="http://schemas.microsoft.com/office/powerpoint/2010/main" val="1779067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456" y="197768"/>
            <a:ext cx="7488237" cy="1143000"/>
          </a:xfrm>
        </p:spPr>
        <p:txBody>
          <a:bodyPr>
            <a:normAutofit/>
          </a:bodyPr>
          <a:lstStyle/>
          <a:p>
            <a:pPr>
              <a:defRPr/>
            </a:pPr>
            <a:r>
              <a:rPr lang="fr-BE" sz="2800" dirty="0"/>
              <a:t>How to </a:t>
            </a:r>
            <a:r>
              <a:rPr lang="fr-BE" sz="2800" dirty="0" err="1"/>
              <a:t>make</a:t>
            </a:r>
            <a:r>
              <a:rPr lang="fr-BE" sz="2800" dirty="0"/>
              <a:t> </a:t>
            </a:r>
            <a:r>
              <a:rPr lang="fr-BE" sz="2800" dirty="0" err="1"/>
              <a:t>it</a:t>
            </a:r>
            <a:r>
              <a:rPr lang="fr-BE" sz="2800" dirty="0"/>
              <a:t> </a:t>
            </a:r>
            <a:r>
              <a:rPr lang="fr-BE" sz="2800" dirty="0" err="1"/>
              <a:t>happen</a:t>
            </a:r>
            <a:r>
              <a:rPr lang="fr-BE" sz="2800" dirty="0"/>
              <a:t>?</a:t>
            </a:r>
            <a:br>
              <a:rPr lang="fr-BE" sz="2800" dirty="0"/>
            </a:br>
            <a:r>
              <a:rPr lang="fr-BE" sz="2800" dirty="0"/>
              <a:t>Play to </a:t>
            </a:r>
            <a:r>
              <a:rPr lang="fr-BE" sz="2800" dirty="0" err="1"/>
              <a:t>your</a:t>
            </a:r>
            <a:r>
              <a:rPr lang="fr-BE" sz="2800" dirty="0"/>
              <a:t> </a:t>
            </a:r>
            <a:r>
              <a:rPr lang="fr-BE" sz="2800" dirty="0" err="1"/>
              <a:t>strengths</a:t>
            </a:r>
            <a:endParaRPr lang="fr-BE" sz="2800" dirty="0"/>
          </a:p>
        </p:txBody>
      </p:sp>
      <p:sp>
        <p:nvSpPr>
          <p:cNvPr id="4" name="Oval 3"/>
          <p:cNvSpPr/>
          <p:nvPr/>
        </p:nvSpPr>
        <p:spPr>
          <a:xfrm>
            <a:off x="107950" y="115888"/>
            <a:ext cx="142875" cy="144462"/>
          </a:xfrm>
          <a:prstGeom prst="ellipse">
            <a:avLst/>
          </a:prstGeom>
          <a:solidFill>
            <a:srgbClr val="E8A152"/>
          </a:solidFill>
          <a:ln>
            <a:solidFill>
              <a:srgbClr val="E8A1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5" name="Oval 4"/>
          <p:cNvSpPr/>
          <p:nvPr/>
        </p:nvSpPr>
        <p:spPr>
          <a:xfrm>
            <a:off x="395288" y="115888"/>
            <a:ext cx="144462" cy="144462"/>
          </a:xfrm>
          <a:prstGeom prst="ellipse">
            <a:avLst/>
          </a:prstGeom>
          <a:solidFill>
            <a:srgbClr val="E8A152"/>
          </a:solidFill>
          <a:ln>
            <a:solidFill>
              <a:srgbClr val="E8A1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6" name="Oval 5"/>
          <p:cNvSpPr/>
          <p:nvPr/>
        </p:nvSpPr>
        <p:spPr>
          <a:xfrm>
            <a:off x="684213" y="115888"/>
            <a:ext cx="142875" cy="144462"/>
          </a:xfrm>
          <a:prstGeom prst="ellipse">
            <a:avLst/>
          </a:prstGeom>
          <a:solidFill>
            <a:srgbClr val="E8A152"/>
          </a:solidFill>
          <a:ln>
            <a:solidFill>
              <a:srgbClr val="E8A1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7" name="Oval 6"/>
          <p:cNvSpPr/>
          <p:nvPr/>
        </p:nvSpPr>
        <p:spPr>
          <a:xfrm>
            <a:off x="971550" y="115888"/>
            <a:ext cx="144463" cy="144462"/>
          </a:xfrm>
          <a:prstGeom prst="ellipse">
            <a:avLst/>
          </a:prstGeom>
          <a:solidFill>
            <a:srgbClr val="E8A152"/>
          </a:solidFill>
          <a:ln>
            <a:solidFill>
              <a:srgbClr val="E8A1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8" name="Rectangle 19"/>
          <p:cNvSpPr>
            <a:spLocks noChangeArrowheads="1"/>
          </p:cNvSpPr>
          <p:nvPr/>
        </p:nvSpPr>
        <p:spPr bwMode="auto">
          <a:xfrm>
            <a:off x="34925" y="0"/>
            <a:ext cx="2376488" cy="333375"/>
          </a:xfrm>
          <a:prstGeom prst="rect">
            <a:avLst/>
          </a:prstGeom>
          <a:solidFill>
            <a:srgbClr val="C76DB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2000">
                <a:solidFill>
                  <a:schemeClr val="tx1"/>
                </a:solidFill>
                <a:latin typeface="Arial" pitchFamily="34" charset="0"/>
                <a:ea typeface="MS PGothic" pitchFamily="34" charset="-128"/>
              </a:defRPr>
            </a:lvl1pPr>
            <a:lvl2pPr marL="742950" indent="-285750" eaLnBrk="0" hangingPunct="0">
              <a:spcBef>
                <a:spcPct val="20000"/>
              </a:spcBef>
              <a:buChar char="–"/>
              <a:defRPr sz="2000">
                <a:solidFill>
                  <a:schemeClr val="tx1"/>
                </a:solidFill>
                <a:latin typeface="Arial" pitchFamily="34" charset="0"/>
                <a:ea typeface="MS PGothic" pitchFamily="34" charset="-128"/>
              </a:defRPr>
            </a:lvl2pPr>
            <a:lvl3pPr marL="1143000" indent="-228600" eaLnBrk="0" hangingPunct="0">
              <a:spcBef>
                <a:spcPct val="20000"/>
              </a:spcBef>
              <a:buChar char="•"/>
              <a:defRPr sz="20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fr-BE" altLang="fr-FR" sz="1800"/>
          </a:p>
        </p:txBody>
      </p: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400" y="1412776"/>
            <a:ext cx="5401200"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9564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333375"/>
            <a:ext cx="7488237" cy="1143000"/>
          </a:xfrm>
        </p:spPr>
        <p:txBody>
          <a:bodyPr/>
          <a:lstStyle/>
          <a:p>
            <a:r>
              <a:rPr lang="fr-BE" sz="2800" dirty="0"/>
              <a:t>Conclusions/discussion points</a:t>
            </a:r>
          </a:p>
        </p:txBody>
      </p:sp>
      <p:sp>
        <p:nvSpPr>
          <p:cNvPr id="3" name="Content Placeholder 2"/>
          <p:cNvSpPr>
            <a:spLocks noGrp="1"/>
          </p:cNvSpPr>
          <p:nvPr>
            <p:ph idx="1"/>
          </p:nvPr>
        </p:nvSpPr>
        <p:spPr>
          <a:xfrm>
            <a:off x="900113" y="1600200"/>
            <a:ext cx="3383855" cy="4709119"/>
          </a:xfrm>
        </p:spPr>
        <p:txBody>
          <a:bodyPr/>
          <a:lstStyle/>
          <a:p>
            <a:r>
              <a:rPr lang="fr-BE" dirty="0"/>
              <a:t>Go </a:t>
            </a:r>
            <a:r>
              <a:rPr lang="fr-BE" dirty="0" err="1"/>
              <a:t>broad</a:t>
            </a:r>
            <a:r>
              <a:rPr lang="fr-BE" dirty="0"/>
              <a:t> !</a:t>
            </a:r>
          </a:p>
          <a:p>
            <a:endParaRPr lang="fr-BE" dirty="0"/>
          </a:p>
          <a:p>
            <a:r>
              <a:rPr lang="fr-BE" dirty="0" err="1"/>
              <a:t>Partnerships</a:t>
            </a:r>
            <a:r>
              <a:rPr lang="fr-BE" dirty="0"/>
              <a:t> &amp; Trust</a:t>
            </a:r>
          </a:p>
          <a:p>
            <a:endParaRPr lang="fr-BE" dirty="0"/>
          </a:p>
          <a:p>
            <a:r>
              <a:rPr lang="fr-BE" dirty="0" err="1"/>
              <a:t>Rethink</a:t>
            </a:r>
            <a:endParaRPr lang="fr-BE" dirty="0"/>
          </a:p>
          <a:p>
            <a:endParaRPr lang="fr-BE" dirty="0"/>
          </a:p>
          <a:p>
            <a:r>
              <a:rPr lang="fr-BE" dirty="0" err="1"/>
              <a:t>Ownership</a:t>
            </a:r>
            <a:r>
              <a:rPr lang="fr-BE" dirty="0"/>
              <a:t> &amp; </a:t>
            </a:r>
            <a:r>
              <a:rPr lang="fr-BE" dirty="0" err="1"/>
              <a:t>Bottom</a:t>
            </a:r>
            <a:r>
              <a:rPr lang="fr-BE" dirty="0"/>
              <a:t>-up initiatives</a:t>
            </a:r>
          </a:p>
          <a:p>
            <a:endParaRPr lang="fr-BE" dirty="0"/>
          </a:p>
          <a:p>
            <a:r>
              <a:rPr lang="fr-BE" dirty="0" err="1"/>
              <a:t>What</a:t>
            </a:r>
            <a:r>
              <a:rPr lang="fr-BE" dirty="0"/>
              <a:t> </a:t>
            </a:r>
            <a:r>
              <a:rPr lang="fr-BE" dirty="0" err="1"/>
              <a:t>is</a:t>
            </a:r>
            <a:r>
              <a:rPr lang="fr-BE" dirty="0"/>
              <a:t> </a:t>
            </a:r>
            <a:r>
              <a:rPr lang="fr-BE" dirty="0" err="1"/>
              <a:t>tomorrow’s</a:t>
            </a:r>
            <a:r>
              <a:rPr lang="fr-BE" dirty="0"/>
              <a:t> </a:t>
            </a:r>
            <a:r>
              <a:rPr lang="fr-BE" dirty="0" err="1"/>
              <a:t>heritage</a:t>
            </a:r>
            <a:r>
              <a:rPr lang="fr-BE" dirty="0"/>
              <a:t>? </a:t>
            </a:r>
          </a:p>
        </p:txBody>
      </p:sp>
      <p:sp>
        <p:nvSpPr>
          <p:cNvPr id="4" name="Rectangle 19"/>
          <p:cNvSpPr>
            <a:spLocks noChangeArrowheads="1"/>
          </p:cNvSpPr>
          <p:nvPr/>
        </p:nvSpPr>
        <p:spPr bwMode="auto">
          <a:xfrm>
            <a:off x="34925" y="0"/>
            <a:ext cx="2376488" cy="333375"/>
          </a:xfrm>
          <a:prstGeom prst="rect">
            <a:avLst/>
          </a:prstGeom>
          <a:solidFill>
            <a:srgbClr val="C76DB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2000">
                <a:solidFill>
                  <a:schemeClr val="tx1"/>
                </a:solidFill>
                <a:latin typeface="Arial" pitchFamily="34" charset="0"/>
                <a:ea typeface="MS PGothic" pitchFamily="34" charset="-128"/>
              </a:defRPr>
            </a:lvl1pPr>
            <a:lvl2pPr marL="742950" indent="-285750" eaLnBrk="0" hangingPunct="0">
              <a:spcBef>
                <a:spcPct val="20000"/>
              </a:spcBef>
              <a:buChar char="–"/>
              <a:defRPr sz="2000">
                <a:solidFill>
                  <a:schemeClr val="tx1"/>
                </a:solidFill>
                <a:latin typeface="Arial" pitchFamily="34" charset="0"/>
                <a:ea typeface="MS PGothic" pitchFamily="34" charset="-128"/>
              </a:defRPr>
            </a:lvl2pPr>
            <a:lvl3pPr marL="1143000" indent="-228600" eaLnBrk="0" hangingPunct="0">
              <a:spcBef>
                <a:spcPct val="20000"/>
              </a:spcBef>
              <a:buChar char="•"/>
              <a:defRPr sz="20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fr-BE" altLang="fr-FR" sz="180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5487" y="2132856"/>
            <a:ext cx="4313160" cy="3191739"/>
          </a:xfrm>
          <a:prstGeom prst="rect">
            <a:avLst/>
          </a:prstGeom>
        </p:spPr>
      </p:pic>
    </p:spTree>
    <p:extLst>
      <p:ext uri="{BB962C8B-B14F-4D97-AF65-F5344CB8AC3E}">
        <p14:creationId xmlns:p14="http://schemas.microsoft.com/office/powerpoint/2010/main" val="2348033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670571" y="1916832"/>
            <a:ext cx="7416800" cy="706189"/>
          </a:xfrm>
        </p:spPr>
        <p:txBody>
          <a:bodyPr/>
          <a:lstStyle/>
          <a:p>
            <a:pPr marL="0" indent="0" algn="ctr" eaLnBrk="1" hangingPunct="1">
              <a:buFontTx/>
              <a:buNone/>
              <a:defRPr/>
            </a:pPr>
            <a:r>
              <a:rPr lang="en-US" altLang="en-US" sz="3200" b="1" dirty="0">
                <a:solidFill>
                  <a:schemeClr val="bg1">
                    <a:lumMod val="50000"/>
                  </a:schemeClr>
                </a:solidFill>
                <a:ea typeface="ＭＳ Ｐゴシック" pitchFamily="34" charset="-128"/>
              </a:rPr>
              <a:t>Thanks!</a:t>
            </a:r>
            <a:endParaRPr lang="fr-BE" altLang="en-US" sz="3200" b="1" dirty="0">
              <a:solidFill>
                <a:schemeClr val="bg1">
                  <a:lumMod val="50000"/>
                </a:schemeClr>
              </a:solidFill>
              <a:ea typeface="ＭＳ Ｐゴシック" pitchFamily="34" charset="-128"/>
            </a:endParaRPr>
          </a:p>
        </p:txBody>
      </p:sp>
      <p:sp>
        <p:nvSpPr>
          <p:cNvPr id="28676" name="Rectangle 3"/>
          <p:cNvSpPr>
            <a:spLocks noChangeArrowheads="1"/>
          </p:cNvSpPr>
          <p:nvPr/>
        </p:nvSpPr>
        <p:spPr bwMode="auto">
          <a:xfrm>
            <a:off x="2028392" y="2203847"/>
            <a:ext cx="4707904"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chemeClr val="tx1"/>
                </a:solidFill>
                <a:latin typeface="Arial" pitchFamily="34" charset="0"/>
                <a:ea typeface="MS PGothic" pitchFamily="34" charset="-128"/>
              </a:defRPr>
            </a:lvl1pPr>
            <a:lvl2pPr marL="742950" indent="-285750" eaLnBrk="0" hangingPunct="0">
              <a:spcBef>
                <a:spcPct val="20000"/>
              </a:spcBef>
              <a:buChar char="–"/>
              <a:defRPr sz="2000">
                <a:solidFill>
                  <a:schemeClr val="tx1"/>
                </a:solidFill>
                <a:latin typeface="Arial" pitchFamily="34" charset="0"/>
                <a:ea typeface="MS PGothic" pitchFamily="34" charset="-128"/>
              </a:defRPr>
            </a:lvl2pPr>
            <a:lvl3pPr marL="1143000" indent="-228600" eaLnBrk="0" hangingPunct="0">
              <a:spcBef>
                <a:spcPct val="20000"/>
              </a:spcBef>
              <a:buChar char="•"/>
              <a:defRPr sz="20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fr-BE" altLang="en-US" sz="1800" dirty="0"/>
          </a:p>
          <a:p>
            <a:pPr algn="ctr" eaLnBrk="1" hangingPunct="1">
              <a:spcBef>
                <a:spcPct val="0"/>
              </a:spcBef>
              <a:buFontTx/>
              <a:buNone/>
            </a:pPr>
            <a:endParaRPr lang="fr-BE" altLang="en-US" sz="1800" dirty="0"/>
          </a:p>
          <a:p>
            <a:pPr algn="ctr" eaLnBrk="1" hangingPunct="1">
              <a:spcBef>
                <a:spcPct val="0"/>
              </a:spcBef>
              <a:buFontTx/>
              <a:buNone/>
            </a:pPr>
            <a:endParaRPr lang="fr-BE" altLang="en-US" sz="1800" dirty="0"/>
          </a:p>
          <a:p>
            <a:pPr algn="ctr" eaLnBrk="1" hangingPunct="1">
              <a:spcBef>
                <a:spcPct val="0"/>
              </a:spcBef>
              <a:buFontTx/>
              <a:buNone/>
            </a:pPr>
            <a:r>
              <a:rPr lang="fr-BE" altLang="en-US" sz="1800" dirty="0">
                <a:solidFill>
                  <a:schemeClr val="bg2"/>
                </a:solidFill>
              </a:rPr>
              <a:t>Arthur Le Gall</a:t>
            </a:r>
          </a:p>
          <a:p>
            <a:pPr algn="ctr" eaLnBrk="1" hangingPunct="1">
              <a:spcBef>
                <a:spcPct val="0"/>
              </a:spcBef>
              <a:buFontTx/>
              <a:buNone/>
            </a:pPr>
            <a:r>
              <a:rPr lang="fr-BE" altLang="en-US" sz="1800" dirty="0">
                <a:solidFill>
                  <a:schemeClr val="bg2"/>
                </a:solidFill>
                <a:hlinkClick r:id="rId3"/>
              </a:rPr>
              <a:t>alegall@keanet.eu</a:t>
            </a:r>
            <a:r>
              <a:rPr lang="fr-BE" altLang="en-US" sz="1800" dirty="0">
                <a:solidFill>
                  <a:schemeClr val="bg2"/>
                </a:solidFill>
              </a:rPr>
              <a:t> </a:t>
            </a:r>
          </a:p>
          <a:p>
            <a:pPr algn="ctr" eaLnBrk="1" hangingPunct="1">
              <a:spcBef>
                <a:spcPct val="0"/>
              </a:spcBef>
              <a:buFontTx/>
              <a:buNone/>
            </a:pPr>
            <a:r>
              <a:rPr lang="fr-BE" altLang="en-US" sz="1800" dirty="0">
                <a:solidFill>
                  <a:schemeClr val="bg2"/>
                </a:solidFill>
              </a:rPr>
              <a:t>51 Rue du Trône</a:t>
            </a:r>
          </a:p>
          <a:p>
            <a:pPr algn="ctr" eaLnBrk="1" hangingPunct="1">
              <a:spcBef>
                <a:spcPct val="0"/>
              </a:spcBef>
              <a:buFontTx/>
              <a:buNone/>
            </a:pPr>
            <a:r>
              <a:rPr lang="fr-BE" altLang="en-US" sz="1800" dirty="0">
                <a:solidFill>
                  <a:schemeClr val="bg2"/>
                </a:solidFill>
              </a:rPr>
              <a:t>B-1050 Brussels</a:t>
            </a:r>
          </a:p>
          <a:p>
            <a:pPr algn="ctr" eaLnBrk="1" hangingPunct="1">
              <a:spcBef>
                <a:spcPct val="0"/>
              </a:spcBef>
              <a:buFontTx/>
              <a:buNone/>
            </a:pPr>
            <a:r>
              <a:rPr lang="fr-BE" altLang="en-US" sz="1800" dirty="0">
                <a:solidFill>
                  <a:schemeClr val="bg2"/>
                </a:solidFill>
                <a:sym typeface="Wingdings" pitchFamily="2" charset="2"/>
              </a:rPr>
              <a:t> +32 2 289 26 00</a:t>
            </a:r>
          </a:p>
          <a:p>
            <a:pPr algn="ctr" eaLnBrk="1" hangingPunct="1">
              <a:spcBef>
                <a:spcPct val="0"/>
              </a:spcBef>
              <a:buFontTx/>
              <a:buNone/>
            </a:pPr>
            <a:r>
              <a:rPr lang="fr-BE" altLang="en-US" sz="1800" dirty="0">
                <a:sym typeface="Wingdings" pitchFamily="2" charset="2"/>
                <a:hlinkClick r:id="rId4"/>
              </a:rPr>
              <a:t>www.keanet.eu</a:t>
            </a:r>
            <a:r>
              <a:rPr lang="fr-BE" altLang="en-US" sz="1800" dirty="0">
                <a:sym typeface="Wingdings" pitchFamily="2" charset="2"/>
              </a:rPr>
              <a:t> </a:t>
            </a:r>
          </a:p>
          <a:p>
            <a:pPr algn="ctr" eaLnBrk="1" hangingPunct="1">
              <a:spcBef>
                <a:spcPct val="0"/>
              </a:spcBef>
              <a:buFontTx/>
              <a:buNone/>
            </a:pPr>
            <a:endParaRPr lang="fr-BE" altLang="en-US" sz="1800" dirty="0">
              <a:solidFill>
                <a:schemeClr val="bg2"/>
              </a:solidFill>
              <a:sym typeface="Wingdings" pitchFamily="2" charset="2"/>
            </a:endParaRPr>
          </a:p>
          <a:p>
            <a:pPr algn="ctr" eaLnBrk="1" hangingPunct="1">
              <a:spcBef>
                <a:spcPct val="0"/>
              </a:spcBef>
              <a:buFontTx/>
              <a:buNone/>
            </a:pPr>
            <a:r>
              <a:rPr lang="fr-BE" altLang="en-US" sz="1800" dirty="0">
                <a:solidFill>
                  <a:schemeClr val="bg2"/>
                </a:solidFill>
                <a:sym typeface="Wingdings" pitchFamily="2" charset="2"/>
              </a:rPr>
              <a:t>Social Media:</a:t>
            </a:r>
          </a:p>
          <a:p>
            <a:pPr eaLnBrk="1" hangingPunct="1">
              <a:spcBef>
                <a:spcPct val="0"/>
              </a:spcBef>
              <a:buFontTx/>
              <a:buNone/>
            </a:pPr>
            <a:r>
              <a:rPr lang="fr-BE" altLang="en-US" sz="1800" dirty="0">
                <a:solidFill>
                  <a:schemeClr val="bg2"/>
                </a:solidFill>
                <a:sym typeface="Wingdings" pitchFamily="2" charset="2"/>
              </a:rPr>
              <a:t>      </a:t>
            </a:r>
            <a:r>
              <a:rPr lang="fr-BE" altLang="en-US" sz="1800" dirty="0" err="1">
                <a:solidFill>
                  <a:schemeClr val="bg2"/>
                </a:solidFill>
                <a:sym typeface="Wingdings" pitchFamily="2" charset="2"/>
              </a:rPr>
              <a:t>Creative</a:t>
            </a:r>
            <a:r>
              <a:rPr lang="fr-BE" altLang="en-US" sz="1800" dirty="0">
                <a:solidFill>
                  <a:schemeClr val="bg2"/>
                </a:solidFill>
                <a:sym typeface="Wingdings" pitchFamily="2" charset="2"/>
              </a:rPr>
              <a:t> Europe on </a:t>
            </a:r>
            <a:r>
              <a:rPr lang="fr-BE" altLang="en-US" sz="1800" dirty="0" err="1">
                <a:solidFill>
                  <a:schemeClr val="bg2"/>
                </a:solidFill>
                <a:sym typeface="Wingdings" pitchFamily="2" charset="2"/>
              </a:rPr>
              <a:t>Linkedin</a:t>
            </a:r>
            <a:r>
              <a:rPr lang="fr-BE" altLang="en-US" sz="1800" dirty="0">
                <a:solidFill>
                  <a:schemeClr val="bg2"/>
                </a:solidFill>
                <a:sym typeface="Wingdings" pitchFamily="2" charset="2"/>
              </a:rPr>
              <a:t>/Facebook</a:t>
            </a:r>
          </a:p>
          <a:p>
            <a:pPr eaLnBrk="1" hangingPunct="1">
              <a:spcBef>
                <a:spcPct val="0"/>
              </a:spcBef>
              <a:buFontTx/>
              <a:buNone/>
            </a:pPr>
            <a:r>
              <a:rPr lang="fr-BE" altLang="en-US" sz="1800" dirty="0">
                <a:solidFill>
                  <a:schemeClr val="bg2"/>
                </a:solidFill>
                <a:sym typeface="Wingdings" pitchFamily="2" charset="2"/>
              </a:rPr>
              <a:t>                         @</a:t>
            </a:r>
            <a:r>
              <a:rPr lang="fr-BE" altLang="en-US" sz="1800" dirty="0" err="1">
                <a:solidFill>
                  <a:schemeClr val="bg2"/>
                </a:solidFill>
                <a:sym typeface="Wingdings" pitchFamily="2" charset="2"/>
              </a:rPr>
              <a:t>KEAtweets</a:t>
            </a:r>
            <a:r>
              <a:rPr lang="fr-BE" altLang="en-US" sz="1800" dirty="0">
                <a:solidFill>
                  <a:schemeClr val="bg2"/>
                </a:solidFill>
                <a:sym typeface="Wingdings" pitchFamily="2" charset="2"/>
              </a:rPr>
              <a:t> </a:t>
            </a:r>
          </a:p>
        </p:txBody>
      </p:sp>
      <p:sp>
        <p:nvSpPr>
          <p:cNvPr id="5" name="Oval 4"/>
          <p:cNvSpPr/>
          <p:nvPr/>
        </p:nvSpPr>
        <p:spPr>
          <a:xfrm>
            <a:off x="107950" y="115888"/>
            <a:ext cx="142875" cy="144462"/>
          </a:xfrm>
          <a:prstGeom prst="ellipse">
            <a:avLst/>
          </a:prstGeom>
          <a:solidFill>
            <a:srgbClr val="E8A152"/>
          </a:solidFill>
          <a:ln>
            <a:solidFill>
              <a:srgbClr val="E8A1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6" name="Oval 5"/>
          <p:cNvSpPr/>
          <p:nvPr/>
        </p:nvSpPr>
        <p:spPr>
          <a:xfrm>
            <a:off x="395288" y="115888"/>
            <a:ext cx="144462" cy="144462"/>
          </a:xfrm>
          <a:prstGeom prst="ellipse">
            <a:avLst/>
          </a:prstGeom>
          <a:solidFill>
            <a:srgbClr val="E8A152"/>
          </a:solidFill>
          <a:ln>
            <a:solidFill>
              <a:srgbClr val="E8A1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7" name="Oval 6"/>
          <p:cNvSpPr/>
          <p:nvPr/>
        </p:nvSpPr>
        <p:spPr>
          <a:xfrm>
            <a:off x="684213" y="115888"/>
            <a:ext cx="142875" cy="144462"/>
          </a:xfrm>
          <a:prstGeom prst="ellipse">
            <a:avLst/>
          </a:prstGeom>
          <a:solidFill>
            <a:srgbClr val="E8A152"/>
          </a:solidFill>
          <a:ln>
            <a:solidFill>
              <a:srgbClr val="E8A1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8" name="Oval 7"/>
          <p:cNvSpPr/>
          <p:nvPr/>
        </p:nvSpPr>
        <p:spPr>
          <a:xfrm>
            <a:off x="971550" y="115888"/>
            <a:ext cx="144463" cy="144462"/>
          </a:xfrm>
          <a:prstGeom prst="ellipse">
            <a:avLst/>
          </a:prstGeom>
          <a:solidFill>
            <a:srgbClr val="E8A152"/>
          </a:solidFill>
          <a:ln>
            <a:solidFill>
              <a:srgbClr val="E8A1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9" name="Rectangle 19"/>
          <p:cNvSpPr>
            <a:spLocks noChangeArrowheads="1"/>
          </p:cNvSpPr>
          <p:nvPr/>
        </p:nvSpPr>
        <p:spPr bwMode="auto">
          <a:xfrm>
            <a:off x="34925" y="0"/>
            <a:ext cx="2376488" cy="333375"/>
          </a:xfrm>
          <a:prstGeom prst="rect">
            <a:avLst/>
          </a:prstGeom>
          <a:solidFill>
            <a:srgbClr val="C76DB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2000">
                <a:solidFill>
                  <a:schemeClr val="tx1"/>
                </a:solidFill>
                <a:latin typeface="Arial" pitchFamily="34" charset="0"/>
                <a:ea typeface="MS PGothic" pitchFamily="34" charset="-128"/>
              </a:defRPr>
            </a:lvl1pPr>
            <a:lvl2pPr marL="742950" indent="-285750" eaLnBrk="0" hangingPunct="0">
              <a:spcBef>
                <a:spcPct val="20000"/>
              </a:spcBef>
              <a:buChar char="–"/>
              <a:defRPr sz="2000">
                <a:solidFill>
                  <a:schemeClr val="tx1"/>
                </a:solidFill>
                <a:latin typeface="Arial" pitchFamily="34" charset="0"/>
                <a:ea typeface="MS PGothic" pitchFamily="34" charset="-128"/>
              </a:defRPr>
            </a:lvl2pPr>
            <a:lvl3pPr marL="1143000" indent="-228600" eaLnBrk="0" hangingPunct="0">
              <a:spcBef>
                <a:spcPct val="20000"/>
              </a:spcBef>
              <a:buChar char="•"/>
              <a:defRPr sz="20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fr-BE" altLang="fr-FR"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p:cNvSpPr>
            <a:spLocks noGrp="1"/>
          </p:cNvSpPr>
          <p:nvPr>
            <p:ph type="title"/>
          </p:nvPr>
        </p:nvSpPr>
        <p:spPr/>
        <p:txBody>
          <a:bodyPr>
            <a:normAutofit/>
          </a:bodyPr>
          <a:lstStyle/>
          <a:p>
            <a:r>
              <a:rPr lang="en-GB" sz="4000" b="1" dirty="0">
                <a:solidFill>
                  <a:schemeClr val="bg1">
                    <a:lumMod val="50000"/>
                  </a:schemeClr>
                </a:solidFill>
                <a:latin typeface="Lao UI" panose="020B0502040204020203" pitchFamily="34" charset="0"/>
                <a:cs typeface="Lao UI" panose="020B0502040204020203" pitchFamily="34" charset="0"/>
              </a:rPr>
              <a:t>Who we are</a:t>
            </a:r>
          </a:p>
        </p:txBody>
      </p:sp>
      <p:sp>
        <p:nvSpPr>
          <p:cNvPr id="12" name="Segnaposto contenuto 11"/>
          <p:cNvSpPr>
            <a:spLocks noGrp="1"/>
          </p:cNvSpPr>
          <p:nvPr>
            <p:ph idx="1"/>
          </p:nvPr>
        </p:nvSpPr>
        <p:spPr>
          <a:xfrm>
            <a:off x="580122" y="4005064"/>
            <a:ext cx="7886700" cy="2449290"/>
          </a:xfrm>
        </p:spPr>
        <p:txBody>
          <a:bodyPr>
            <a:noAutofit/>
          </a:bodyPr>
          <a:lstStyle/>
          <a:p>
            <a:pPr marL="0" indent="0">
              <a:spcBef>
                <a:spcPts val="0"/>
              </a:spcBef>
              <a:spcAft>
                <a:spcPts val="1200"/>
              </a:spcAft>
              <a:buNone/>
            </a:pPr>
            <a:r>
              <a:rPr lang="en-GB" sz="1700" b="1" dirty="0">
                <a:solidFill>
                  <a:schemeClr val="bg1">
                    <a:lumMod val="50000"/>
                  </a:schemeClr>
                </a:solidFill>
                <a:cs typeface="Lao UI" panose="020B0502040204020203" pitchFamily="34" charset="0"/>
              </a:rPr>
              <a:t>WHAT WE DO </a:t>
            </a:r>
          </a:p>
          <a:p>
            <a:pPr>
              <a:spcBef>
                <a:spcPts val="0"/>
              </a:spcBef>
              <a:spcAft>
                <a:spcPts val="600"/>
              </a:spcAft>
            </a:pPr>
            <a:r>
              <a:rPr lang="en-US" sz="1700" dirty="0">
                <a:cs typeface="Lao UI" panose="020B0502040204020203" pitchFamily="34" charset="0"/>
              </a:rPr>
              <a:t>Cultural development strategy (advice for regions, cities, States)</a:t>
            </a:r>
            <a:endParaRPr lang="en-GB" sz="1700" dirty="0">
              <a:cs typeface="Lao UI" panose="020B0502040204020203" pitchFamily="34" charset="0"/>
            </a:endParaRPr>
          </a:p>
          <a:p>
            <a:pPr>
              <a:spcBef>
                <a:spcPts val="0"/>
              </a:spcBef>
              <a:spcAft>
                <a:spcPts val="600"/>
              </a:spcAft>
            </a:pPr>
            <a:r>
              <a:rPr lang="en-GB" sz="1700" dirty="0">
                <a:cs typeface="Lao UI" panose="020B0502040204020203" pitchFamily="34" charset="0"/>
              </a:rPr>
              <a:t>Studies and research in the cultural and creative sectors </a:t>
            </a:r>
          </a:p>
          <a:p>
            <a:pPr>
              <a:spcBef>
                <a:spcPts val="0"/>
              </a:spcBef>
              <a:spcAft>
                <a:spcPts val="600"/>
              </a:spcAft>
            </a:pPr>
            <a:r>
              <a:rPr lang="en-GB" sz="1700" dirty="0">
                <a:cs typeface="Lao UI" panose="020B0502040204020203" pitchFamily="34" charset="0"/>
              </a:rPr>
              <a:t>Advice in EU law: copyright, competition </a:t>
            </a:r>
          </a:p>
          <a:p>
            <a:pPr>
              <a:spcBef>
                <a:spcPts val="0"/>
              </a:spcBef>
              <a:spcAft>
                <a:spcPts val="600"/>
              </a:spcAft>
            </a:pPr>
            <a:r>
              <a:rPr lang="en-GB" sz="1700" dirty="0">
                <a:cs typeface="Lao UI" panose="020B0502040204020203" pitchFamily="34" charset="0"/>
              </a:rPr>
              <a:t>Training and capacity building</a:t>
            </a:r>
          </a:p>
          <a:p>
            <a:pPr>
              <a:spcBef>
                <a:spcPts val="0"/>
              </a:spcBef>
              <a:spcAft>
                <a:spcPts val="600"/>
              </a:spcAft>
            </a:pPr>
            <a:r>
              <a:rPr lang="en-GB" sz="1700" dirty="0">
                <a:cs typeface="Lao UI" panose="020B0502040204020203" pitchFamily="34" charset="0"/>
              </a:rPr>
              <a:t>EU project management and access to funding (CREATIVE EUROPE, H2020, COSME, INTERREG, …)</a:t>
            </a:r>
          </a:p>
          <a:p>
            <a:pPr marL="0" indent="0">
              <a:spcBef>
                <a:spcPts val="0"/>
              </a:spcBef>
              <a:spcAft>
                <a:spcPts val="600"/>
              </a:spcAft>
              <a:buNone/>
            </a:pPr>
            <a:endParaRPr lang="en-GB" sz="1600" i="1" dirty="0">
              <a:cs typeface="Lao UI" panose="020B0502040204020203" pitchFamily="34" charset="0"/>
            </a:endParaRPr>
          </a:p>
          <a:p>
            <a:pPr marL="0" indent="0">
              <a:spcBef>
                <a:spcPts val="0"/>
              </a:spcBef>
              <a:spcAft>
                <a:spcPts val="600"/>
              </a:spcAft>
              <a:buNone/>
            </a:pPr>
            <a:endParaRPr lang="en-GB" sz="1800" i="1" dirty="0">
              <a:latin typeface="Lao UI" panose="020B0502040204020203" pitchFamily="34" charset="0"/>
              <a:cs typeface="Lao UI" panose="020B0502040204020203" pitchFamily="34" charset="0"/>
            </a:endParaRPr>
          </a:p>
        </p:txBody>
      </p:sp>
      <p:sp>
        <p:nvSpPr>
          <p:cNvPr id="46" name="Segnaposto contenuto 11"/>
          <p:cNvSpPr txBox="1">
            <a:spLocks/>
          </p:cNvSpPr>
          <p:nvPr/>
        </p:nvSpPr>
        <p:spPr>
          <a:xfrm>
            <a:off x="580122" y="1556792"/>
            <a:ext cx="3453360" cy="21602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720000">
              <a:lnSpc>
                <a:spcPct val="120000"/>
              </a:lnSpc>
              <a:buClr>
                <a:srgbClr val="0070C0"/>
              </a:buClr>
              <a:buNone/>
            </a:pPr>
            <a:r>
              <a:rPr lang="en-GB" sz="1700" b="1" dirty="0">
                <a:solidFill>
                  <a:schemeClr val="bg1">
                    <a:lumMod val="50000"/>
                  </a:schemeClr>
                </a:solidFill>
                <a:cs typeface="Lao UI" panose="020B0502040204020203" pitchFamily="34" charset="0"/>
              </a:rPr>
              <a:t>KEA European Affairs </a:t>
            </a:r>
            <a:r>
              <a:rPr lang="en-GB" sz="1700" dirty="0">
                <a:cs typeface="Lao UI" panose="020B0502040204020203" pitchFamily="34" charset="0"/>
              </a:rPr>
              <a:t>is </a:t>
            </a:r>
            <a:r>
              <a:rPr lang="en-US" sz="1700" dirty="0">
                <a:cs typeface="Lao UI" panose="020B0502040204020203" pitchFamily="34" charset="0"/>
              </a:rPr>
              <a:t>a research and advisory company based in Brussels and </a:t>
            </a:r>
            <a:r>
              <a:rPr lang="en-GB" sz="1700" dirty="0">
                <a:cs typeface="Lao UI" panose="020B0502040204020203" pitchFamily="34" charset="0"/>
              </a:rPr>
              <a:t>Shenzhen (China)</a:t>
            </a:r>
            <a:r>
              <a:rPr lang="en-US" sz="1700" dirty="0">
                <a:cs typeface="Lao UI" panose="020B0502040204020203" pitchFamily="34" charset="0"/>
              </a:rPr>
              <a:t> </a:t>
            </a:r>
            <a:r>
              <a:rPr lang="en-US" sz="1700" dirty="0" err="1">
                <a:cs typeface="Lao UI" panose="020B0502040204020203" pitchFamily="34" charset="0"/>
              </a:rPr>
              <a:t>specialising</a:t>
            </a:r>
            <a:r>
              <a:rPr lang="en-US" sz="1700" dirty="0">
                <a:cs typeface="Lao UI" panose="020B0502040204020203" pitchFamily="34" charset="0"/>
              </a:rPr>
              <a:t> in providing advice, support and research in relation to cultural and creative sectors and sport since 1999.</a:t>
            </a:r>
            <a:endParaRPr lang="en-GB" sz="1700" i="1" dirty="0">
              <a:cs typeface="Lao UI" panose="020B0502040204020203" pitchFamily="34" charset="0"/>
            </a:endParaRPr>
          </a:p>
        </p:txBody>
      </p:sp>
      <p:pic>
        <p:nvPicPr>
          <p:cNvPr id="13" name="Immagine 12"/>
          <p:cNvPicPr>
            <a:picLocks noChangeAspect="1"/>
          </p:cNvPicPr>
          <p:nvPr/>
        </p:nvPicPr>
        <p:blipFill>
          <a:blip r:embed="rId3"/>
          <a:stretch>
            <a:fillRect/>
          </a:stretch>
        </p:blipFill>
        <p:spPr>
          <a:xfrm>
            <a:off x="4139952" y="1374311"/>
            <a:ext cx="4136893" cy="2705100"/>
          </a:xfrm>
          <a:prstGeom prst="rect">
            <a:avLst/>
          </a:prstGeom>
          <a:ln>
            <a:noFill/>
          </a:ln>
          <a:effectLst>
            <a:outerShdw blurRad="292100" dist="139700" dir="2700000" algn="tl" rotWithShape="0">
              <a:srgbClr val="333333">
                <a:alpha val="65000"/>
              </a:srgbClr>
            </a:outerShdw>
          </a:effectLst>
        </p:spPr>
      </p:pic>
      <p:sp>
        <p:nvSpPr>
          <p:cNvPr id="6" name="Rectangle 19"/>
          <p:cNvSpPr>
            <a:spLocks noChangeArrowheads="1"/>
          </p:cNvSpPr>
          <p:nvPr/>
        </p:nvSpPr>
        <p:spPr bwMode="auto">
          <a:xfrm>
            <a:off x="34925" y="0"/>
            <a:ext cx="2376488" cy="333375"/>
          </a:xfrm>
          <a:prstGeom prst="rect">
            <a:avLst/>
          </a:prstGeom>
          <a:solidFill>
            <a:srgbClr val="C76DB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2000">
                <a:solidFill>
                  <a:schemeClr val="tx1"/>
                </a:solidFill>
                <a:latin typeface="Arial" pitchFamily="34" charset="0"/>
                <a:ea typeface="MS PGothic" pitchFamily="34" charset="-128"/>
              </a:defRPr>
            </a:lvl1pPr>
            <a:lvl2pPr marL="742950" indent="-285750" eaLnBrk="0" hangingPunct="0">
              <a:spcBef>
                <a:spcPct val="20000"/>
              </a:spcBef>
              <a:buChar char="–"/>
              <a:defRPr sz="2000">
                <a:solidFill>
                  <a:schemeClr val="tx1"/>
                </a:solidFill>
                <a:latin typeface="Arial" pitchFamily="34" charset="0"/>
                <a:ea typeface="MS PGothic" pitchFamily="34" charset="-128"/>
              </a:defRPr>
            </a:lvl2pPr>
            <a:lvl3pPr marL="1143000" indent="-228600" eaLnBrk="0" hangingPunct="0">
              <a:spcBef>
                <a:spcPct val="20000"/>
              </a:spcBef>
              <a:buChar char="•"/>
              <a:defRPr sz="20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fr-BE" altLang="fr-FR" sz="1800"/>
          </a:p>
        </p:txBody>
      </p:sp>
    </p:spTree>
    <p:extLst>
      <p:ext uri="{BB962C8B-B14F-4D97-AF65-F5344CB8AC3E}">
        <p14:creationId xmlns:p14="http://schemas.microsoft.com/office/powerpoint/2010/main" val="1478829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p:cNvSpPr>
            <a:spLocks noGrp="1"/>
          </p:cNvSpPr>
          <p:nvPr>
            <p:ph type="title"/>
          </p:nvPr>
        </p:nvSpPr>
        <p:spPr>
          <a:xfrm>
            <a:off x="683568" y="459071"/>
            <a:ext cx="7488237" cy="1143000"/>
          </a:xfrm>
        </p:spPr>
        <p:txBody>
          <a:bodyPr/>
          <a:lstStyle/>
          <a:p>
            <a:pPr eaLnBrk="1" hangingPunct="1"/>
            <a:r>
              <a:rPr lang="fr-BE" altLang="en-US" sz="2800" dirty="0"/>
              <a:t>Cultural </a:t>
            </a:r>
            <a:r>
              <a:rPr lang="fr-BE" altLang="en-US" sz="2800" dirty="0" err="1"/>
              <a:t>Heritage</a:t>
            </a:r>
            <a:r>
              <a:rPr lang="fr-BE" altLang="en-US" sz="2800" dirty="0"/>
              <a:t> and territorial </a:t>
            </a:r>
            <a:r>
              <a:rPr lang="fr-BE" altLang="en-US" sz="2800" dirty="0" err="1"/>
              <a:t>development</a:t>
            </a:r>
            <a:endParaRPr lang="es-ES_tradnl" altLang="en-US" sz="2800" dirty="0"/>
          </a:p>
        </p:txBody>
      </p:sp>
      <p:sp>
        <p:nvSpPr>
          <p:cNvPr id="4" name="Oval 3"/>
          <p:cNvSpPr/>
          <p:nvPr/>
        </p:nvSpPr>
        <p:spPr>
          <a:xfrm>
            <a:off x="107950" y="115888"/>
            <a:ext cx="142875" cy="144462"/>
          </a:xfrm>
          <a:prstGeom prst="ellipse">
            <a:avLst/>
          </a:prstGeom>
          <a:solidFill>
            <a:srgbClr val="E8A152"/>
          </a:solidFill>
          <a:ln>
            <a:solidFill>
              <a:srgbClr val="E8A1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14" name="Picture 2" descr="KEA_Graph"/>
          <p:cNvPicPr>
            <a:picLocks noChangeAspect="1" noChangeArrowheads="1"/>
          </p:cNvPicPr>
          <p:nvPr/>
        </p:nvPicPr>
        <p:blipFill>
          <a:blip r:embed="rId3" cstate="print"/>
          <a:srcRect/>
          <a:stretch>
            <a:fillRect/>
          </a:stretch>
        </p:blipFill>
        <p:spPr bwMode="auto">
          <a:xfrm>
            <a:off x="827584" y="1629605"/>
            <a:ext cx="7416800" cy="4002087"/>
          </a:xfrm>
          <a:prstGeom prst="rect">
            <a:avLst/>
          </a:prstGeom>
          <a:noFill/>
          <a:ln w="9525">
            <a:noFill/>
            <a:miter lim="800000"/>
            <a:headEnd/>
            <a:tailEnd/>
          </a:ln>
        </p:spPr>
      </p:pic>
      <p:sp>
        <p:nvSpPr>
          <p:cNvPr id="15" name="Rectangle 19"/>
          <p:cNvSpPr>
            <a:spLocks noChangeArrowheads="1"/>
          </p:cNvSpPr>
          <p:nvPr/>
        </p:nvSpPr>
        <p:spPr bwMode="auto">
          <a:xfrm>
            <a:off x="34925" y="0"/>
            <a:ext cx="2376488" cy="333375"/>
          </a:xfrm>
          <a:prstGeom prst="rect">
            <a:avLst/>
          </a:prstGeom>
          <a:solidFill>
            <a:srgbClr val="C76DB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2000">
                <a:solidFill>
                  <a:schemeClr val="tx1"/>
                </a:solidFill>
                <a:latin typeface="Arial" pitchFamily="34" charset="0"/>
                <a:ea typeface="MS PGothic" pitchFamily="34" charset="-128"/>
              </a:defRPr>
            </a:lvl1pPr>
            <a:lvl2pPr marL="742950" indent="-285750" eaLnBrk="0" hangingPunct="0">
              <a:spcBef>
                <a:spcPct val="20000"/>
              </a:spcBef>
              <a:buChar char="–"/>
              <a:defRPr sz="2000">
                <a:solidFill>
                  <a:schemeClr val="tx1"/>
                </a:solidFill>
                <a:latin typeface="Arial" pitchFamily="34" charset="0"/>
                <a:ea typeface="MS PGothic" pitchFamily="34" charset="-128"/>
              </a:defRPr>
            </a:lvl2pPr>
            <a:lvl3pPr marL="1143000" indent="-228600" eaLnBrk="0" hangingPunct="0">
              <a:spcBef>
                <a:spcPct val="20000"/>
              </a:spcBef>
              <a:buChar char="•"/>
              <a:defRPr sz="20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fr-BE" altLang="fr-FR" sz="1800"/>
          </a:p>
        </p:txBody>
      </p:sp>
      <p:sp>
        <p:nvSpPr>
          <p:cNvPr id="2" name="TextBox 1"/>
          <p:cNvSpPr txBox="1"/>
          <p:nvPr/>
        </p:nvSpPr>
        <p:spPr>
          <a:xfrm>
            <a:off x="3923928" y="3068960"/>
            <a:ext cx="1152128" cy="738664"/>
          </a:xfrm>
          <a:prstGeom prst="rect">
            <a:avLst/>
          </a:prstGeom>
          <a:solidFill>
            <a:schemeClr val="bg1"/>
          </a:solidFill>
        </p:spPr>
        <p:txBody>
          <a:bodyPr wrap="square" rtlCol="0">
            <a:spAutoFit/>
          </a:bodyPr>
          <a:lstStyle/>
          <a:p>
            <a:pPr algn="ctr"/>
            <a:r>
              <a:rPr lang="fr-BE" sz="1400" dirty="0">
                <a:solidFill>
                  <a:schemeClr val="bg2"/>
                </a:solidFill>
                <a:latin typeface="Calibri" panose="020F0502020204030204" pitchFamily="34" charset="0"/>
              </a:rPr>
              <a:t>Cultural </a:t>
            </a:r>
            <a:r>
              <a:rPr lang="fr-BE" sz="1400" dirty="0" err="1">
                <a:solidFill>
                  <a:schemeClr val="bg2"/>
                </a:solidFill>
                <a:latin typeface="Calibri" panose="020F0502020204030204" pitchFamily="34" charset="0"/>
              </a:rPr>
              <a:t>Heritage</a:t>
            </a:r>
            <a:r>
              <a:rPr lang="fr-BE" sz="1400" dirty="0">
                <a:solidFill>
                  <a:schemeClr val="bg2"/>
                </a:solidFill>
                <a:latin typeface="Calibri" panose="020F0502020204030204" pitchFamily="34" charset="0"/>
              </a:rPr>
              <a:t> </a:t>
            </a:r>
          </a:p>
          <a:p>
            <a:pPr algn="ctr"/>
            <a:r>
              <a:rPr lang="fr-BE" sz="1400" dirty="0" err="1">
                <a:solidFill>
                  <a:schemeClr val="bg2"/>
                </a:solidFill>
                <a:latin typeface="Calibri" panose="020F0502020204030204" pitchFamily="34" charset="0"/>
              </a:rPr>
              <a:t>CCIs</a:t>
            </a:r>
            <a:endParaRPr lang="fr-BE" sz="1400" dirty="0">
              <a:solidFill>
                <a:schemeClr val="bg2"/>
              </a:solidFill>
              <a:latin typeface="Calibri" panose="020F0502020204030204" pitchFamily="34" charset="0"/>
            </a:endParaRPr>
          </a:p>
        </p:txBody>
      </p:sp>
    </p:spTree>
    <p:extLst>
      <p:ext uri="{BB962C8B-B14F-4D97-AF65-F5344CB8AC3E}">
        <p14:creationId xmlns:p14="http://schemas.microsoft.com/office/powerpoint/2010/main" val="4259612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p:cNvSpPr>
            <a:spLocks noGrp="1"/>
          </p:cNvSpPr>
          <p:nvPr>
            <p:ph type="title"/>
          </p:nvPr>
        </p:nvSpPr>
        <p:spPr>
          <a:xfrm>
            <a:off x="683568" y="459071"/>
            <a:ext cx="7488237" cy="1143000"/>
          </a:xfrm>
        </p:spPr>
        <p:txBody>
          <a:bodyPr/>
          <a:lstStyle/>
          <a:p>
            <a:pPr eaLnBrk="1" hangingPunct="1"/>
            <a:r>
              <a:rPr lang="fr-BE" altLang="en-US" sz="2800" dirty="0" err="1"/>
              <a:t>What</a:t>
            </a:r>
            <a:r>
              <a:rPr lang="fr-BE" altLang="en-US" sz="2800" dirty="0"/>
              <a:t> </a:t>
            </a:r>
            <a:r>
              <a:rPr lang="fr-BE" altLang="en-US" sz="2800" dirty="0" err="1"/>
              <a:t>is</a:t>
            </a:r>
            <a:r>
              <a:rPr lang="fr-BE" altLang="en-US" sz="2800" dirty="0"/>
              <a:t> innovation for Cultural </a:t>
            </a:r>
            <a:r>
              <a:rPr lang="fr-BE" altLang="en-US" sz="2800" dirty="0" err="1"/>
              <a:t>Heritage</a:t>
            </a:r>
            <a:r>
              <a:rPr lang="fr-BE" altLang="en-US" sz="2800" dirty="0"/>
              <a:t>?</a:t>
            </a:r>
            <a:endParaRPr lang="es-ES_tradnl" altLang="en-US" sz="2800" dirty="0"/>
          </a:p>
        </p:txBody>
      </p:sp>
      <p:sp>
        <p:nvSpPr>
          <p:cNvPr id="4" name="Oval 3"/>
          <p:cNvSpPr/>
          <p:nvPr/>
        </p:nvSpPr>
        <p:spPr>
          <a:xfrm>
            <a:off x="107950" y="115888"/>
            <a:ext cx="142875" cy="144462"/>
          </a:xfrm>
          <a:prstGeom prst="ellipse">
            <a:avLst/>
          </a:prstGeom>
          <a:solidFill>
            <a:srgbClr val="E8A152"/>
          </a:solidFill>
          <a:ln>
            <a:solidFill>
              <a:srgbClr val="E8A1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5" name="Rectangle 19"/>
          <p:cNvSpPr>
            <a:spLocks noChangeArrowheads="1"/>
          </p:cNvSpPr>
          <p:nvPr/>
        </p:nvSpPr>
        <p:spPr bwMode="auto">
          <a:xfrm>
            <a:off x="34925" y="0"/>
            <a:ext cx="2376488" cy="333375"/>
          </a:xfrm>
          <a:prstGeom prst="rect">
            <a:avLst/>
          </a:prstGeom>
          <a:solidFill>
            <a:srgbClr val="C76DB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2000">
                <a:solidFill>
                  <a:schemeClr val="tx1"/>
                </a:solidFill>
                <a:latin typeface="Arial" pitchFamily="34" charset="0"/>
                <a:ea typeface="MS PGothic" pitchFamily="34" charset="-128"/>
              </a:defRPr>
            </a:lvl1pPr>
            <a:lvl2pPr marL="742950" indent="-285750" eaLnBrk="0" hangingPunct="0">
              <a:spcBef>
                <a:spcPct val="20000"/>
              </a:spcBef>
              <a:buChar char="–"/>
              <a:defRPr sz="2000">
                <a:solidFill>
                  <a:schemeClr val="tx1"/>
                </a:solidFill>
                <a:latin typeface="Arial" pitchFamily="34" charset="0"/>
                <a:ea typeface="MS PGothic" pitchFamily="34" charset="-128"/>
              </a:defRPr>
            </a:lvl2pPr>
            <a:lvl3pPr marL="1143000" indent="-228600" eaLnBrk="0" hangingPunct="0">
              <a:spcBef>
                <a:spcPct val="20000"/>
              </a:spcBef>
              <a:buChar char="•"/>
              <a:defRPr sz="20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fr-BE" altLang="fr-FR" sz="1800"/>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1988840"/>
            <a:ext cx="3744416" cy="3670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628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10297"/>
            <a:ext cx="7488237" cy="1143000"/>
          </a:xfrm>
        </p:spPr>
        <p:txBody>
          <a:bodyPr/>
          <a:lstStyle/>
          <a:p>
            <a:r>
              <a:rPr lang="fr-BE" sz="2800" dirty="0" err="1"/>
              <a:t>What</a:t>
            </a:r>
            <a:r>
              <a:rPr lang="fr-BE" sz="2800" dirty="0"/>
              <a:t> </a:t>
            </a:r>
            <a:r>
              <a:rPr lang="fr-BE" sz="2800" dirty="0" err="1"/>
              <a:t>is</a:t>
            </a:r>
            <a:r>
              <a:rPr lang="fr-BE" sz="2800" dirty="0"/>
              <a:t> innovation for Cultural </a:t>
            </a:r>
            <a:r>
              <a:rPr lang="fr-BE" sz="2800" dirty="0" err="1"/>
              <a:t>Heritage</a:t>
            </a:r>
            <a:r>
              <a:rPr lang="fr-BE" sz="2800" dirty="0"/>
              <a:t>?</a:t>
            </a:r>
            <a:br>
              <a:rPr lang="fr-BE" sz="2800" dirty="0"/>
            </a:br>
            <a:r>
              <a:rPr lang="fr-BE" sz="2800" dirty="0"/>
              <a:t>Innovation in </a:t>
            </a:r>
            <a:r>
              <a:rPr lang="fr-BE" sz="2800" dirty="0" err="1"/>
              <a:t>spaces</a:t>
            </a:r>
            <a:endParaRPr lang="fr-BE" sz="2800" dirty="0"/>
          </a:p>
        </p:txBody>
      </p:sp>
      <p:sp>
        <p:nvSpPr>
          <p:cNvPr id="3" name="Content Placeholder 2"/>
          <p:cNvSpPr>
            <a:spLocks noGrp="1"/>
          </p:cNvSpPr>
          <p:nvPr>
            <p:ph idx="1"/>
          </p:nvPr>
        </p:nvSpPr>
        <p:spPr>
          <a:xfrm>
            <a:off x="971600" y="1630219"/>
            <a:ext cx="3729751" cy="2158821"/>
          </a:xfrm>
        </p:spPr>
        <p:txBody>
          <a:bodyPr/>
          <a:lstStyle/>
          <a:p>
            <a:pPr>
              <a:buFontTx/>
              <a:buChar char="-"/>
            </a:pPr>
            <a:r>
              <a:rPr lang="fr-BE" sz="1600" b="1" dirty="0" err="1"/>
              <a:t>Vibrancy</a:t>
            </a:r>
            <a:r>
              <a:rPr lang="fr-BE" sz="1600" b="1" dirty="0"/>
              <a:t> of </a:t>
            </a:r>
            <a:r>
              <a:rPr lang="fr-BE" sz="1600" b="1" dirty="0" err="1"/>
              <a:t>our</a:t>
            </a:r>
            <a:r>
              <a:rPr lang="fr-BE" sz="1600" b="1" dirty="0"/>
              <a:t> </a:t>
            </a:r>
            <a:r>
              <a:rPr lang="fr-BE" sz="1600" b="1" dirty="0" err="1"/>
              <a:t>territories</a:t>
            </a:r>
            <a:endParaRPr lang="fr-BE" sz="1600" b="1" dirty="0"/>
          </a:p>
          <a:p>
            <a:pPr>
              <a:buFontTx/>
              <a:buChar char="-"/>
            </a:pPr>
            <a:r>
              <a:rPr lang="fr-BE" sz="1600" dirty="0"/>
              <a:t>Impact on </a:t>
            </a:r>
            <a:r>
              <a:rPr lang="fr-BE" sz="1600" dirty="0" err="1"/>
              <a:t>urban</a:t>
            </a:r>
            <a:r>
              <a:rPr lang="fr-BE" sz="1600" dirty="0"/>
              <a:t> </a:t>
            </a:r>
            <a:r>
              <a:rPr lang="fr-BE" sz="1600" dirty="0" err="1"/>
              <a:t>regeneration</a:t>
            </a:r>
            <a:endParaRPr lang="fr-BE" sz="1600" dirty="0"/>
          </a:p>
          <a:p>
            <a:pPr>
              <a:buFontTx/>
              <a:buChar char="-"/>
            </a:pPr>
            <a:r>
              <a:rPr lang="fr-BE" sz="1600" dirty="0" err="1"/>
              <a:t>Transitional</a:t>
            </a:r>
            <a:r>
              <a:rPr lang="fr-BE" sz="1600" dirty="0"/>
              <a:t> uses and </a:t>
            </a:r>
            <a:r>
              <a:rPr lang="fr-BE" sz="1600" dirty="0" err="1"/>
              <a:t>re-purposing</a:t>
            </a:r>
            <a:r>
              <a:rPr lang="fr-BE" sz="1600" dirty="0"/>
              <a:t> of </a:t>
            </a:r>
            <a:r>
              <a:rPr lang="fr-BE" sz="1600" dirty="0" err="1"/>
              <a:t>heritage</a:t>
            </a:r>
            <a:r>
              <a:rPr lang="fr-BE" sz="1600" dirty="0"/>
              <a:t> sites </a:t>
            </a:r>
          </a:p>
          <a:p>
            <a:pPr>
              <a:buFontTx/>
              <a:buChar char="-"/>
            </a:pPr>
            <a:r>
              <a:rPr lang="fr-BE" sz="1600" dirty="0"/>
              <a:t>Multimodal </a:t>
            </a:r>
            <a:r>
              <a:rPr lang="fr-BE" sz="1600" dirty="0" err="1"/>
              <a:t>spaces</a:t>
            </a:r>
            <a:r>
              <a:rPr lang="fr-BE" sz="1600" dirty="0"/>
              <a:t>, </a:t>
            </a:r>
            <a:r>
              <a:rPr lang="fr-BE" sz="1600" dirty="0" err="1"/>
              <a:t>creative</a:t>
            </a:r>
            <a:r>
              <a:rPr lang="fr-BE" sz="1600" dirty="0"/>
              <a:t> hubs, </a:t>
            </a:r>
            <a:r>
              <a:rPr lang="fr-BE" sz="1600" dirty="0" err="1"/>
              <a:t>co-working</a:t>
            </a:r>
            <a:r>
              <a:rPr lang="fr-BE" sz="1600" dirty="0"/>
              <a:t> </a:t>
            </a:r>
            <a:r>
              <a:rPr lang="fr-BE" sz="1600" dirty="0" err="1"/>
              <a:t>spaces</a:t>
            </a:r>
            <a:r>
              <a:rPr lang="fr-BE" sz="1600" dirty="0"/>
              <a:t>.</a:t>
            </a:r>
          </a:p>
          <a:p>
            <a:pPr>
              <a:buFontTx/>
              <a:buChar char="-"/>
            </a:pPr>
            <a:endParaRPr lang="fr-BE" sz="1600" dirty="0"/>
          </a:p>
          <a:p>
            <a:pPr>
              <a:buFontTx/>
              <a:buChar char="-"/>
            </a:pPr>
            <a:endParaRPr lang="fr-BE" sz="1600" b="1" dirty="0"/>
          </a:p>
          <a:p>
            <a:pPr>
              <a:buFontTx/>
              <a:buChar char="-"/>
            </a:pPr>
            <a:endParaRPr lang="fr-BE" sz="1600" b="1" dirty="0"/>
          </a:p>
        </p:txBody>
      </p:sp>
      <p:sp>
        <p:nvSpPr>
          <p:cNvPr id="4" name="Rectangle 19"/>
          <p:cNvSpPr>
            <a:spLocks noChangeArrowheads="1"/>
          </p:cNvSpPr>
          <p:nvPr/>
        </p:nvSpPr>
        <p:spPr bwMode="auto">
          <a:xfrm>
            <a:off x="34925" y="0"/>
            <a:ext cx="2376488" cy="333375"/>
          </a:xfrm>
          <a:prstGeom prst="rect">
            <a:avLst/>
          </a:prstGeom>
          <a:solidFill>
            <a:srgbClr val="C76DB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2000">
                <a:solidFill>
                  <a:schemeClr val="tx1"/>
                </a:solidFill>
                <a:latin typeface="Arial" pitchFamily="34" charset="0"/>
                <a:ea typeface="MS PGothic" pitchFamily="34" charset="-128"/>
              </a:defRPr>
            </a:lvl1pPr>
            <a:lvl2pPr marL="742950" indent="-285750" eaLnBrk="0" hangingPunct="0">
              <a:spcBef>
                <a:spcPct val="20000"/>
              </a:spcBef>
              <a:buChar char="–"/>
              <a:defRPr sz="2000">
                <a:solidFill>
                  <a:schemeClr val="tx1"/>
                </a:solidFill>
                <a:latin typeface="Arial" pitchFamily="34" charset="0"/>
                <a:ea typeface="MS PGothic" pitchFamily="34" charset="-128"/>
              </a:defRPr>
            </a:lvl2pPr>
            <a:lvl3pPr marL="1143000" indent="-228600" eaLnBrk="0" hangingPunct="0">
              <a:spcBef>
                <a:spcPct val="20000"/>
              </a:spcBef>
              <a:buChar char="•"/>
              <a:defRPr sz="20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fr-BE" altLang="fr-FR" sz="1800"/>
          </a:p>
        </p:txBody>
      </p:sp>
      <p:pic>
        <p:nvPicPr>
          <p:cNvPr id="5" name="Picture 4"/>
          <p:cNvPicPr>
            <a:picLocks noChangeAspect="1"/>
          </p:cNvPicPr>
          <p:nvPr/>
        </p:nvPicPr>
        <p:blipFill>
          <a:blip r:embed="rId3"/>
          <a:stretch>
            <a:fillRect/>
          </a:stretch>
        </p:blipFill>
        <p:spPr>
          <a:xfrm>
            <a:off x="5270162" y="1497874"/>
            <a:ext cx="3542462" cy="4748514"/>
          </a:xfrm>
          <a:prstGeom prst="rect">
            <a:avLst/>
          </a:prstGeom>
        </p:spPr>
      </p:pic>
      <p:pic>
        <p:nvPicPr>
          <p:cNvPr id="7" name="Picture 6"/>
          <p:cNvPicPr>
            <a:picLocks noChangeAspect="1"/>
          </p:cNvPicPr>
          <p:nvPr/>
        </p:nvPicPr>
        <p:blipFill>
          <a:blip r:embed="rId4"/>
          <a:stretch>
            <a:fillRect/>
          </a:stretch>
        </p:blipFill>
        <p:spPr>
          <a:xfrm>
            <a:off x="611560" y="3429000"/>
            <a:ext cx="4340234" cy="2943467"/>
          </a:xfrm>
          <a:prstGeom prst="rect">
            <a:avLst/>
          </a:prstGeom>
        </p:spPr>
      </p:pic>
    </p:spTree>
    <p:extLst>
      <p:ext uri="{BB962C8B-B14F-4D97-AF65-F5344CB8AC3E}">
        <p14:creationId xmlns:p14="http://schemas.microsoft.com/office/powerpoint/2010/main" val="1115519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83281"/>
            <a:ext cx="7488237" cy="1143000"/>
          </a:xfrm>
        </p:spPr>
        <p:txBody>
          <a:bodyPr/>
          <a:lstStyle/>
          <a:p>
            <a:r>
              <a:rPr lang="fr-BE" sz="2800" dirty="0"/>
              <a:t>Innovation in user </a:t>
            </a:r>
            <a:r>
              <a:rPr lang="fr-BE" sz="2800" dirty="0" err="1"/>
              <a:t>experiences</a:t>
            </a:r>
            <a:endParaRPr lang="fr-BE" sz="2800" dirty="0"/>
          </a:p>
        </p:txBody>
      </p:sp>
      <p:sp>
        <p:nvSpPr>
          <p:cNvPr id="3" name="Content Placeholder 2"/>
          <p:cNvSpPr>
            <a:spLocks noGrp="1"/>
          </p:cNvSpPr>
          <p:nvPr>
            <p:ph idx="1"/>
          </p:nvPr>
        </p:nvSpPr>
        <p:spPr>
          <a:xfrm>
            <a:off x="4067944" y="1766104"/>
            <a:ext cx="4572210" cy="4605141"/>
          </a:xfrm>
        </p:spPr>
        <p:txBody>
          <a:bodyPr/>
          <a:lstStyle/>
          <a:p>
            <a:r>
              <a:rPr lang="en-US" sz="1800" b="1" dirty="0" err="1"/>
              <a:t>ARoS</a:t>
            </a:r>
            <a:r>
              <a:rPr lang="en-US" sz="1800" dirty="0"/>
              <a:t> is developing a whole floor of </a:t>
            </a:r>
            <a:r>
              <a:rPr lang="en-US" sz="1800" i="1" dirty="0"/>
              <a:t>digital experiences to reach out to new audiences </a:t>
            </a:r>
            <a:r>
              <a:rPr lang="en-US" sz="1800" dirty="0"/>
              <a:t>and break the idea of an elitist culture. </a:t>
            </a:r>
          </a:p>
          <a:p>
            <a:r>
              <a:rPr lang="en-US" sz="1800" b="1" dirty="0" err="1"/>
              <a:t>Moesgaard</a:t>
            </a:r>
            <a:r>
              <a:rPr lang="en-US" sz="1800" b="1" dirty="0"/>
              <a:t> Museum: </a:t>
            </a:r>
            <a:r>
              <a:rPr lang="en-US" sz="1800" dirty="0"/>
              <a:t>has a multi-skilled team that works as an in-house laboratory and enable them to </a:t>
            </a:r>
            <a:r>
              <a:rPr lang="en-US" sz="1800" i="1" dirty="0"/>
              <a:t>design, test and fast-prototype new experiences </a:t>
            </a:r>
            <a:r>
              <a:rPr lang="en-US" sz="1800" dirty="0"/>
              <a:t>for its audiences. </a:t>
            </a:r>
          </a:p>
          <a:p>
            <a:r>
              <a:rPr lang="en-US" sz="1800" dirty="0"/>
              <a:t>Understanding of </a:t>
            </a:r>
            <a:r>
              <a:rPr lang="en-US" sz="1800" b="1" dirty="0"/>
              <a:t>users and audiences’ needs </a:t>
            </a:r>
            <a:r>
              <a:rPr lang="en-US" sz="1800" dirty="0"/>
              <a:t>and desires. </a:t>
            </a:r>
          </a:p>
          <a:p>
            <a:pPr lvl="1"/>
            <a:endParaRPr lang="fr-BE" dirty="0"/>
          </a:p>
        </p:txBody>
      </p:sp>
      <p:sp>
        <p:nvSpPr>
          <p:cNvPr id="4" name="Rectangle 19"/>
          <p:cNvSpPr>
            <a:spLocks noChangeArrowheads="1"/>
          </p:cNvSpPr>
          <p:nvPr/>
        </p:nvSpPr>
        <p:spPr bwMode="auto">
          <a:xfrm>
            <a:off x="34925" y="0"/>
            <a:ext cx="2376488" cy="333375"/>
          </a:xfrm>
          <a:prstGeom prst="rect">
            <a:avLst/>
          </a:prstGeom>
          <a:solidFill>
            <a:srgbClr val="C76DB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2000">
                <a:solidFill>
                  <a:schemeClr val="tx1"/>
                </a:solidFill>
                <a:latin typeface="Arial" pitchFamily="34" charset="0"/>
                <a:ea typeface="MS PGothic" pitchFamily="34" charset="-128"/>
              </a:defRPr>
            </a:lvl1pPr>
            <a:lvl2pPr marL="742950" indent="-285750" eaLnBrk="0" hangingPunct="0">
              <a:spcBef>
                <a:spcPct val="20000"/>
              </a:spcBef>
              <a:buChar char="–"/>
              <a:defRPr sz="2000">
                <a:solidFill>
                  <a:schemeClr val="tx1"/>
                </a:solidFill>
                <a:latin typeface="Arial" pitchFamily="34" charset="0"/>
                <a:ea typeface="MS PGothic" pitchFamily="34" charset="-128"/>
              </a:defRPr>
            </a:lvl2pPr>
            <a:lvl3pPr marL="1143000" indent="-228600" eaLnBrk="0" hangingPunct="0">
              <a:spcBef>
                <a:spcPct val="20000"/>
              </a:spcBef>
              <a:buChar char="•"/>
              <a:defRPr sz="20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fr-BE" altLang="fr-FR" sz="1800"/>
          </a:p>
        </p:txBody>
      </p:sp>
      <p:pic>
        <p:nvPicPr>
          <p:cNvPr id="5" name="Picture 4"/>
          <p:cNvPicPr>
            <a:picLocks noChangeAspect="1"/>
          </p:cNvPicPr>
          <p:nvPr/>
        </p:nvPicPr>
        <p:blipFill>
          <a:blip r:embed="rId3"/>
          <a:stretch>
            <a:fillRect/>
          </a:stretch>
        </p:blipFill>
        <p:spPr>
          <a:xfrm>
            <a:off x="882754" y="1683950"/>
            <a:ext cx="3057318" cy="2181290"/>
          </a:xfrm>
          <a:prstGeom prst="rect">
            <a:avLst/>
          </a:prstGeom>
        </p:spPr>
      </p:pic>
      <p:pic>
        <p:nvPicPr>
          <p:cNvPr id="6" name="Picture 5"/>
          <p:cNvPicPr>
            <a:picLocks noChangeAspect="1"/>
          </p:cNvPicPr>
          <p:nvPr/>
        </p:nvPicPr>
        <p:blipFill>
          <a:blip r:embed="rId4"/>
          <a:stretch>
            <a:fillRect/>
          </a:stretch>
        </p:blipFill>
        <p:spPr>
          <a:xfrm>
            <a:off x="863241" y="4045957"/>
            <a:ext cx="3096344" cy="2172593"/>
          </a:xfrm>
          <a:prstGeom prst="rect">
            <a:avLst/>
          </a:prstGeom>
        </p:spPr>
      </p:pic>
    </p:spTree>
    <p:extLst>
      <p:ext uri="{BB962C8B-B14F-4D97-AF65-F5344CB8AC3E}">
        <p14:creationId xmlns:p14="http://schemas.microsoft.com/office/powerpoint/2010/main" val="2015889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113" y="400936"/>
            <a:ext cx="7488237" cy="1143000"/>
          </a:xfrm>
        </p:spPr>
        <p:txBody>
          <a:bodyPr/>
          <a:lstStyle/>
          <a:p>
            <a:r>
              <a:rPr lang="fr-BE" sz="2800" dirty="0" err="1"/>
              <a:t>What</a:t>
            </a:r>
            <a:r>
              <a:rPr lang="fr-BE" sz="2800" dirty="0"/>
              <a:t> </a:t>
            </a:r>
            <a:r>
              <a:rPr lang="fr-BE" sz="2800" dirty="0" err="1"/>
              <a:t>is</a:t>
            </a:r>
            <a:r>
              <a:rPr lang="fr-BE" sz="2800" dirty="0"/>
              <a:t> innovation for Cultural </a:t>
            </a:r>
            <a:r>
              <a:rPr lang="fr-BE" sz="2800" dirty="0" err="1"/>
              <a:t>Heritage</a:t>
            </a:r>
            <a:r>
              <a:rPr lang="fr-BE" sz="2800" dirty="0"/>
              <a:t>?</a:t>
            </a:r>
            <a:br>
              <a:rPr lang="fr-BE" sz="2800" dirty="0"/>
            </a:br>
            <a:r>
              <a:rPr lang="fr-BE" sz="2800" dirty="0"/>
              <a:t>Innovation in user </a:t>
            </a:r>
            <a:r>
              <a:rPr lang="fr-BE" sz="2800" dirty="0" err="1"/>
              <a:t>experiences</a:t>
            </a:r>
            <a:endParaRPr lang="fr-BE" sz="2800" dirty="0"/>
          </a:p>
        </p:txBody>
      </p:sp>
      <p:sp>
        <p:nvSpPr>
          <p:cNvPr id="3" name="Content Placeholder 2"/>
          <p:cNvSpPr>
            <a:spLocks noGrp="1"/>
          </p:cNvSpPr>
          <p:nvPr>
            <p:ph idx="1"/>
          </p:nvPr>
        </p:nvSpPr>
        <p:spPr>
          <a:xfrm>
            <a:off x="900113" y="1268761"/>
            <a:ext cx="4031927" cy="2232248"/>
          </a:xfrm>
        </p:spPr>
        <p:txBody>
          <a:bodyPr/>
          <a:lstStyle/>
          <a:p>
            <a:endParaRPr lang="fr-BE" dirty="0"/>
          </a:p>
          <a:p>
            <a:r>
              <a:rPr lang="en-US" sz="1800" dirty="0"/>
              <a:t>CH infrastructures and activities are </a:t>
            </a:r>
            <a:r>
              <a:rPr lang="en-US" sz="1800" b="1" dirty="0"/>
              <a:t>anchored in the socio-economic context of the city </a:t>
            </a:r>
            <a:r>
              <a:rPr lang="en-US" sz="1800" dirty="0"/>
              <a:t>and fill an identified gap.</a:t>
            </a:r>
          </a:p>
          <a:p>
            <a:r>
              <a:rPr lang="en-US" sz="1800" b="1" dirty="0"/>
              <a:t>knowledge of users and audiences’ needs and desires.</a:t>
            </a:r>
            <a:endParaRPr lang="en-US" sz="1800" dirty="0"/>
          </a:p>
          <a:p>
            <a:endParaRPr lang="en-US" sz="1800" dirty="0"/>
          </a:p>
          <a:p>
            <a:endParaRPr lang="fr-BE" dirty="0"/>
          </a:p>
        </p:txBody>
      </p:sp>
      <p:sp>
        <p:nvSpPr>
          <p:cNvPr id="5" name="Rectangle 19"/>
          <p:cNvSpPr>
            <a:spLocks noChangeArrowheads="1"/>
          </p:cNvSpPr>
          <p:nvPr/>
        </p:nvSpPr>
        <p:spPr bwMode="auto">
          <a:xfrm>
            <a:off x="34925" y="0"/>
            <a:ext cx="2376488" cy="333375"/>
          </a:xfrm>
          <a:prstGeom prst="rect">
            <a:avLst/>
          </a:prstGeom>
          <a:solidFill>
            <a:srgbClr val="C76DB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2000">
                <a:solidFill>
                  <a:schemeClr val="tx1"/>
                </a:solidFill>
                <a:latin typeface="Arial" pitchFamily="34" charset="0"/>
                <a:ea typeface="MS PGothic" pitchFamily="34" charset="-128"/>
              </a:defRPr>
            </a:lvl1pPr>
            <a:lvl2pPr marL="742950" indent="-285750" eaLnBrk="0" hangingPunct="0">
              <a:spcBef>
                <a:spcPct val="20000"/>
              </a:spcBef>
              <a:buChar char="–"/>
              <a:defRPr sz="2000">
                <a:solidFill>
                  <a:schemeClr val="tx1"/>
                </a:solidFill>
                <a:latin typeface="Arial" pitchFamily="34" charset="0"/>
                <a:ea typeface="MS PGothic" pitchFamily="34" charset="-128"/>
              </a:defRPr>
            </a:lvl2pPr>
            <a:lvl3pPr marL="1143000" indent="-228600" eaLnBrk="0" hangingPunct="0">
              <a:spcBef>
                <a:spcPct val="20000"/>
              </a:spcBef>
              <a:buChar char="•"/>
              <a:defRPr sz="20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fr-BE" altLang="fr-FR" sz="1800"/>
          </a:p>
        </p:txBody>
      </p:sp>
      <p:pic>
        <p:nvPicPr>
          <p:cNvPr id="3074" name="Picture 2" descr="https://lh3.googleusercontent.com/NgUxAZv7IeY99gGatZ_aXlnMetCqOLTXzhuKrvCDPQQWGwuaDSthfNyplUTdQmo0d5XDvn689ct673CXnT23GSKQ8GKN-y5v_vNtODe9bPs6u_dWmLnUemkb97EZlr6yxa6jwKqSW0czraVd4P3LyGRGcayUKX011UR4_WylYsSbYopzT6_iAN5yCfjbu5kN3b-pv8BEt4WN6CnxPOGdVMHzFPRl8yCBq0pEEGTQSdmyRNVZ_NTRJbMv87RzKbwh9VsqMx3LXI2R1rqiNFAXzlSTK2AbUiSUi_6jv-LguTOE94K5zJiH8AL-0jo21A0SyfHc5jY-fLeHPm6667AKcEuVvpOUhkp7qUbN9y1XOgV5hjW9ZKeqlWI40U63cKtB8aeGgJ85NvwaarwZ_cczcAXUCs9BKQF4nckPXT32W1kWXfvkjtFLenribQ2Ex_jxmTkujFPVCjXm-i2BjZbDbSAvG1iKBq-ImrL5MP5GIl5e-7YiTfHkzNIkAgn-D_MJKI5gc1BUFBIINr8Om7Iel8RwiLHdebMEtygMnZhuml95RzfwN5Gm_bUtd-tQWqO-E4YJMJq6uZ1r4HIwMESwEYSIiEkDbkMtzpd_a0lhDVESjuQ2=w1224-h918-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3583710"/>
            <a:ext cx="3600400" cy="27003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bwMode="auto">
          <a:xfrm>
            <a:off x="4628169" y="4293096"/>
            <a:ext cx="4031927"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fr-BE" kern="0" dirty="0"/>
          </a:p>
          <a:p>
            <a:r>
              <a:rPr lang="en-US" sz="1800" b="1" kern="0" dirty="0"/>
              <a:t>Flexibility to adapt to changes, </a:t>
            </a:r>
            <a:r>
              <a:rPr lang="en-US" sz="1800" kern="0" dirty="0"/>
              <a:t>making</a:t>
            </a:r>
            <a:r>
              <a:rPr lang="en-US" sz="1800" b="1" kern="0" dirty="0"/>
              <a:t> </a:t>
            </a:r>
            <a:r>
              <a:rPr lang="en-US" sz="1800" kern="0" dirty="0"/>
              <a:t>room for appealing new projects.</a:t>
            </a:r>
          </a:p>
          <a:p>
            <a:endParaRPr lang="en-US" sz="1800" kern="0" dirty="0"/>
          </a:p>
          <a:p>
            <a:endParaRPr lang="fr-BE" kern="0" dirty="0"/>
          </a:p>
        </p:txBody>
      </p:sp>
      <p:pic>
        <p:nvPicPr>
          <p:cNvPr id="3076" name="Picture 4" descr="Résultat de recherche d'images pour &quot;dokk1&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2418" y="1611497"/>
            <a:ext cx="3612682" cy="2409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886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30950"/>
            <a:ext cx="7488237" cy="1143000"/>
          </a:xfrm>
        </p:spPr>
        <p:txBody>
          <a:bodyPr/>
          <a:lstStyle/>
          <a:p>
            <a:r>
              <a:rPr lang="fr-BE" sz="2800" dirty="0" err="1"/>
              <a:t>What</a:t>
            </a:r>
            <a:r>
              <a:rPr lang="fr-BE" sz="2800" dirty="0"/>
              <a:t> </a:t>
            </a:r>
            <a:r>
              <a:rPr lang="fr-BE" sz="2800" dirty="0" err="1"/>
              <a:t>is</a:t>
            </a:r>
            <a:r>
              <a:rPr lang="fr-BE" sz="2800" dirty="0"/>
              <a:t> innovation for Cultural </a:t>
            </a:r>
            <a:r>
              <a:rPr lang="fr-BE" sz="2800" dirty="0" err="1"/>
              <a:t>Heritage</a:t>
            </a:r>
            <a:r>
              <a:rPr lang="fr-BE" sz="2800" dirty="0"/>
              <a:t>?</a:t>
            </a:r>
            <a:br>
              <a:rPr lang="fr-BE" sz="2800" dirty="0"/>
            </a:br>
            <a:r>
              <a:rPr lang="fr-BE" sz="2800" dirty="0"/>
              <a:t>Frugal and </a:t>
            </a:r>
            <a:r>
              <a:rPr lang="fr-BE" sz="2800" dirty="0" err="1"/>
              <a:t>participatory</a:t>
            </a:r>
            <a:r>
              <a:rPr lang="fr-BE" sz="2800" dirty="0"/>
              <a:t> innovation</a:t>
            </a:r>
          </a:p>
        </p:txBody>
      </p:sp>
      <p:sp>
        <p:nvSpPr>
          <p:cNvPr id="3" name="Content Placeholder 2"/>
          <p:cNvSpPr>
            <a:spLocks noGrp="1"/>
          </p:cNvSpPr>
          <p:nvPr>
            <p:ph idx="1"/>
          </p:nvPr>
        </p:nvSpPr>
        <p:spPr>
          <a:xfrm>
            <a:off x="971600" y="1844824"/>
            <a:ext cx="7416800" cy="4525963"/>
          </a:xfrm>
        </p:spPr>
        <p:txBody>
          <a:bodyPr/>
          <a:lstStyle/>
          <a:p>
            <a:pPr marL="0" indent="0">
              <a:buNone/>
            </a:pPr>
            <a:r>
              <a:rPr lang="fr-BE" sz="1700" b="1" dirty="0" err="1"/>
              <a:t>Porto’s</a:t>
            </a:r>
            <a:r>
              <a:rPr lang="fr-BE" sz="1700" b="1" dirty="0"/>
              <a:t> Bank of </a:t>
            </a:r>
            <a:r>
              <a:rPr lang="fr-BE" sz="1700" b="1" dirty="0" err="1"/>
              <a:t>Materials</a:t>
            </a:r>
            <a:r>
              <a:rPr lang="fr-BE" sz="1700" b="1" dirty="0"/>
              <a:t>, Portugal</a:t>
            </a:r>
            <a:endParaRPr lang="fr-BE" b="1" dirty="0"/>
          </a:p>
          <a:p>
            <a:r>
              <a:rPr lang="en-US" sz="1700" dirty="0"/>
              <a:t>Porto is one of the oldest European city </a:t>
            </a:r>
            <a:r>
              <a:rPr lang="en-US" sz="1700" dirty="0" err="1"/>
              <a:t>centres</a:t>
            </a:r>
            <a:r>
              <a:rPr lang="en-US" sz="1700" dirty="0"/>
              <a:t>, proclaimed a UNESCO World Heritage site in 1996 and  </a:t>
            </a:r>
            <a:r>
              <a:rPr lang="en-US" sz="1700" dirty="0" err="1"/>
              <a:t>ECoC</a:t>
            </a:r>
            <a:r>
              <a:rPr lang="en-US" sz="1700" dirty="0"/>
              <a:t> in 2001. </a:t>
            </a:r>
          </a:p>
          <a:p>
            <a:r>
              <a:rPr lang="en-US" sz="1700" dirty="0"/>
              <a:t>Preserve heritage and turn a social problem (theft and degradation) into a cultural opportunity</a:t>
            </a:r>
          </a:p>
          <a:p>
            <a:pPr marL="0" indent="0">
              <a:buNone/>
            </a:pPr>
            <a:endParaRPr lang="en-US" sz="1700" dirty="0"/>
          </a:p>
          <a:p>
            <a:endParaRPr lang="fr-BE" sz="1800" dirty="0"/>
          </a:p>
        </p:txBody>
      </p:sp>
      <p:sp>
        <p:nvSpPr>
          <p:cNvPr id="4" name="Rectangle 19"/>
          <p:cNvSpPr>
            <a:spLocks noChangeArrowheads="1"/>
          </p:cNvSpPr>
          <p:nvPr/>
        </p:nvSpPr>
        <p:spPr bwMode="auto">
          <a:xfrm>
            <a:off x="34925" y="0"/>
            <a:ext cx="2376488" cy="333375"/>
          </a:xfrm>
          <a:prstGeom prst="rect">
            <a:avLst/>
          </a:prstGeom>
          <a:solidFill>
            <a:srgbClr val="C76DB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2000">
                <a:solidFill>
                  <a:schemeClr val="tx1"/>
                </a:solidFill>
                <a:latin typeface="Arial" pitchFamily="34" charset="0"/>
                <a:ea typeface="MS PGothic" pitchFamily="34" charset="-128"/>
              </a:defRPr>
            </a:lvl1pPr>
            <a:lvl2pPr marL="742950" indent="-285750" eaLnBrk="0" hangingPunct="0">
              <a:spcBef>
                <a:spcPct val="20000"/>
              </a:spcBef>
              <a:buChar char="–"/>
              <a:defRPr sz="2000">
                <a:solidFill>
                  <a:schemeClr val="tx1"/>
                </a:solidFill>
                <a:latin typeface="Arial" pitchFamily="34" charset="0"/>
                <a:ea typeface="MS PGothic" pitchFamily="34" charset="-128"/>
              </a:defRPr>
            </a:lvl2pPr>
            <a:lvl3pPr marL="1143000" indent="-228600" eaLnBrk="0" hangingPunct="0">
              <a:spcBef>
                <a:spcPct val="20000"/>
              </a:spcBef>
              <a:buChar char="•"/>
              <a:defRPr sz="20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fr-BE" altLang="fr-FR" sz="1800"/>
          </a:p>
        </p:txBody>
      </p:sp>
      <p:pic>
        <p:nvPicPr>
          <p:cNvPr id="5" name="Picture 4"/>
          <p:cNvPicPr>
            <a:picLocks noChangeAspect="1"/>
          </p:cNvPicPr>
          <p:nvPr/>
        </p:nvPicPr>
        <p:blipFill>
          <a:blip r:embed="rId3"/>
          <a:stretch>
            <a:fillRect/>
          </a:stretch>
        </p:blipFill>
        <p:spPr>
          <a:xfrm>
            <a:off x="4530104" y="3212976"/>
            <a:ext cx="3930794" cy="2858055"/>
          </a:xfrm>
          <a:prstGeom prst="rect">
            <a:avLst/>
          </a:prstGeom>
        </p:spPr>
      </p:pic>
      <p:pic>
        <p:nvPicPr>
          <p:cNvPr id="6" name="Picture 5"/>
          <p:cNvPicPr>
            <a:picLocks noChangeAspect="1"/>
          </p:cNvPicPr>
          <p:nvPr/>
        </p:nvPicPr>
        <p:blipFill>
          <a:blip r:embed="rId4"/>
          <a:stretch>
            <a:fillRect/>
          </a:stretch>
        </p:blipFill>
        <p:spPr>
          <a:xfrm>
            <a:off x="967788" y="3499740"/>
            <a:ext cx="3393329" cy="2284525"/>
          </a:xfrm>
          <a:prstGeom prst="rect">
            <a:avLst/>
          </a:prstGeom>
        </p:spPr>
      </p:pic>
    </p:spTree>
    <p:extLst>
      <p:ext uri="{BB962C8B-B14F-4D97-AF65-F5344CB8AC3E}">
        <p14:creationId xmlns:p14="http://schemas.microsoft.com/office/powerpoint/2010/main" val="2220352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102" y="395287"/>
            <a:ext cx="7488237" cy="1143000"/>
          </a:xfrm>
        </p:spPr>
        <p:txBody>
          <a:bodyPr/>
          <a:lstStyle/>
          <a:p>
            <a:r>
              <a:rPr lang="fr-BE" sz="2800" dirty="0" err="1"/>
              <a:t>What</a:t>
            </a:r>
            <a:r>
              <a:rPr lang="fr-BE" sz="2800" dirty="0"/>
              <a:t> </a:t>
            </a:r>
            <a:r>
              <a:rPr lang="fr-BE" sz="2800" dirty="0" err="1"/>
              <a:t>is</a:t>
            </a:r>
            <a:r>
              <a:rPr lang="fr-BE" sz="2800" dirty="0"/>
              <a:t> innovation for Cultural </a:t>
            </a:r>
            <a:r>
              <a:rPr lang="fr-BE" sz="2800" dirty="0" err="1"/>
              <a:t>Heritage</a:t>
            </a:r>
            <a:r>
              <a:rPr lang="fr-BE" sz="2800" dirty="0"/>
              <a:t>?</a:t>
            </a:r>
            <a:br>
              <a:rPr lang="fr-BE" sz="2800" dirty="0"/>
            </a:br>
            <a:r>
              <a:rPr lang="fr-BE" sz="2800" dirty="0" err="1"/>
              <a:t>Innovating</a:t>
            </a:r>
            <a:r>
              <a:rPr lang="fr-BE" sz="2800" dirty="0"/>
              <a:t> </a:t>
            </a:r>
            <a:r>
              <a:rPr lang="fr-BE" sz="2800" dirty="0" err="1"/>
              <a:t>with</a:t>
            </a:r>
            <a:r>
              <a:rPr lang="fr-BE" sz="2800" dirty="0"/>
              <a:t> </a:t>
            </a:r>
            <a:r>
              <a:rPr lang="fr-BE" sz="2800" dirty="0" err="1"/>
              <a:t>Citizens</a:t>
            </a:r>
            <a:endParaRPr lang="fr-BE" sz="2800" dirty="0"/>
          </a:p>
        </p:txBody>
      </p:sp>
      <p:sp>
        <p:nvSpPr>
          <p:cNvPr id="4" name="Rectangle 19"/>
          <p:cNvSpPr>
            <a:spLocks noChangeArrowheads="1"/>
          </p:cNvSpPr>
          <p:nvPr/>
        </p:nvSpPr>
        <p:spPr bwMode="auto">
          <a:xfrm>
            <a:off x="34925" y="0"/>
            <a:ext cx="2376488" cy="333375"/>
          </a:xfrm>
          <a:prstGeom prst="rect">
            <a:avLst/>
          </a:prstGeom>
          <a:solidFill>
            <a:srgbClr val="C76DB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2000">
                <a:solidFill>
                  <a:schemeClr val="tx1"/>
                </a:solidFill>
                <a:latin typeface="Arial" pitchFamily="34" charset="0"/>
                <a:ea typeface="MS PGothic" pitchFamily="34" charset="-128"/>
              </a:defRPr>
            </a:lvl1pPr>
            <a:lvl2pPr marL="742950" indent="-285750" eaLnBrk="0" hangingPunct="0">
              <a:spcBef>
                <a:spcPct val="20000"/>
              </a:spcBef>
              <a:buChar char="–"/>
              <a:defRPr sz="2000">
                <a:solidFill>
                  <a:schemeClr val="tx1"/>
                </a:solidFill>
                <a:latin typeface="Arial" pitchFamily="34" charset="0"/>
                <a:ea typeface="MS PGothic" pitchFamily="34" charset="-128"/>
              </a:defRPr>
            </a:lvl2pPr>
            <a:lvl3pPr marL="1143000" indent="-228600" eaLnBrk="0" hangingPunct="0">
              <a:spcBef>
                <a:spcPct val="20000"/>
              </a:spcBef>
              <a:buChar char="•"/>
              <a:defRPr sz="20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fr-BE" altLang="fr-FR" sz="1800"/>
          </a:p>
        </p:txBody>
      </p:sp>
      <p:pic>
        <p:nvPicPr>
          <p:cNvPr id="5" name="Picture 4"/>
          <p:cNvPicPr>
            <a:picLocks noChangeAspect="1"/>
          </p:cNvPicPr>
          <p:nvPr/>
        </p:nvPicPr>
        <p:blipFill>
          <a:blip r:embed="rId3"/>
          <a:stretch>
            <a:fillRect/>
          </a:stretch>
        </p:blipFill>
        <p:spPr>
          <a:xfrm>
            <a:off x="4355976" y="1592977"/>
            <a:ext cx="3600400" cy="2286161"/>
          </a:xfrm>
          <a:prstGeom prst="rect">
            <a:avLst/>
          </a:prstGeom>
        </p:spPr>
      </p:pic>
      <p:pic>
        <p:nvPicPr>
          <p:cNvPr id="6" name="Picture 5"/>
          <p:cNvPicPr>
            <a:picLocks noChangeAspect="1"/>
          </p:cNvPicPr>
          <p:nvPr/>
        </p:nvPicPr>
        <p:blipFill>
          <a:blip r:embed="rId4"/>
          <a:stretch>
            <a:fillRect/>
          </a:stretch>
        </p:blipFill>
        <p:spPr>
          <a:xfrm>
            <a:off x="755576" y="1889411"/>
            <a:ext cx="3024486" cy="1900809"/>
          </a:xfrm>
          <a:prstGeom prst="rect">
            <a:avLst/>
          </a:prstGeom>
        </p:spPr>
      </p:pic>
      <p:pic>
        <p:nvPicPr>
          <p:cNvPr id="7" name="Picture 6"/>
          <p:cNvPicPr>
            <a:picLocks noChangeAspect="1"/>
          </p:cNvPicPr>
          <p:nvPr/>
        </p:nvPicPr>
        <p:blipFill>
          <a:blip r:embed="rId5"/>
          <a:stretch>
            <a:fillRect/>
          </a:stretch>
        </p:blipFill>
        <p:spPr>
          <a:xfrm>
            <a:off x="4499992" y="4175110"/>
            <a:ext cx="3706677" cy="2107210"/>
          </a:xfrm>
          <a:prstGeom prst="rect">
            <a:avLst/>
          </a:prstGeom>
        </p:spPr>
      </p:pic>
      <p:sp>
        <p:nvSpPr>
          <p:cNvPr id="9" name="TextBox 8"/>
          <p:cNvSpPr txBox="1"/>
          <p:nvPr/>
        </p:nvSpPr>
        <p:spPr>
          <a:xfrm>
            <a:off x="1043608" y="4141344"/>
            <a:ext cx="2880320" cy="923330"/>
          </a:xfrm>
          <a:prstGeom prst="rect">
            <a:avLst/>
          </a:prstGeom>
          <a:noFill/>
        </p:spPr>
        <p:txBody>
          <a:bodyPr wrap="square" rtlCol="0">
            <a:spAutoFit/>
          </a:bodyPr>
          <a:lstStyle/>
          <a:p>
            <a:r>
              <a:rPr lang="fr-BE" dirty="0"/>
              <a:t>Merida – </a:t>
            </a:r>
            <a:r>
              <a:rPr lang="fr-BE" dirty="0" err="1"/>
              <a:t>citizen-driven</a:t>
            </a:r>
            <a:r>
              <a:rPr lang="fr-BE" dirty="0"/>
              <a:t> </a:t>
            </a:r>
            <a:r>
              <a:rPr lang="fr-BE" dirty="0" err="1"/>
              <a:t>preservation</a:t>
            </a:r>
            <a:r>
              <a:rPr lang="fr-BE" dirty="0"/>
              <a:t> of </a:t>
            </a:r>
            <a:r>
              <a:rPr lang="fr-BE" dirty="0" err="1"/>
              <a:t>heritage</a:t>
            </a:r>
            <a:endParaRPr lang="fr-BE" i="1" dirty="0"/>
          </a:p>
          <a:p>
            <a:pPr marL="285750" indent="-285750">
              <a:buFontTx/>
              <a:buChar char="-"/>
            </a:pPr>
            <a:endParaRPr lang="fr-BE" dirty="0"/>
          </a:p>
        </p:txBody>
      </p:sp>
    </p:spTree>
    <p:extLst>
      <p:ext uri="{BB962C8B-B14F-4D97-AF65-F5344CB8AC3E}">
        <p14:creationId xmlns:p14="http://schemas.microsoft.com/office/powerpoint/2010/main" val="10152042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2&quot; unique_id=&quot;10002&quot;&gt;&lt;object type=&quot;3&quot; unique_id=&quot;10003&quot;&gt;&lt;property id=&quot;20148&quot; value=&quot;5&quot;/&gt;&lt;property id=&quot;20300&quot; value=&quot;Diapositive 1 - &amp;quot;&amp;#x0D;&amp;#x0A;The contribution of CCIs to “smart, sustainable and inclusive growth”: make the most of your local resources&quot;/&gt;&lt;property id=&quot;20307&quot; value=&quot;256&quot;/&gt;&lt;/object&gt;&lt;object type=&quot;3&quot; unique_id=&quot;10004&quot;&gt;&lt;property id=&quot;20148&quot; value=&quot;5&quot;/&gt;&lt;property id=&quot;20300&quot; value=&quot;Diapositive 2 - &amp;quot;Agenda&amp;#x0D;&amp;#x0A;&amp;#x0D;&amp;#x0A;1. Europe 2020 priorities&amp;#x0D;&amp;#x0A;2. CCIs impacts&amp;#x0D;&amp;#x0A;3. CCIs contribution to smart, sustainable and inclusive gr&quot;/&gt;&lt;property id=&quot;20307&quot; value=&quot;274&quot;/&gt;&lt;/object&gt;&lt;object type=&quot;3&quot; unique_id=&quot;10005&quot;&gt;&lt;property id=&quot;20148&quot; value=&quot;5&quot;/&gt;&lt;property id=&quot;20300&quot; value=&quot;Diapositive 3 - &amp;quot;1.Europe 2020 priorities: &amp;#x0D;&amp;#x0A;Smart sustainable and inclusive growth&amp;quot;&quot;/&gt;&lt;property id=&quot;20307&quot; value=&quot;306&quot;/&gt;&lt;/object&gt;&lt;object type=&quot;3&quot; unique_id=&quot;10006&quot;&gt;&lt;property id=&quot;20148&quot; value=&quot;5&quot;/&gt;&lt;property id=&quot;20300&quot; value=&quot;Diapositive 4 - &amp;quot;Smart, sustainable and inclusive growth&amp;quot;&quot;/&gt;&lt;property id=&quot;20307&quot; value=&quot;303&quot;/&gt;&lt;/object&gt;&lt;object type=&quot;3&quot; unique_id=&quot;10007&quot;&gt;&lt;property id=&quot;20148&quot; value=&quot;5&quot;/&gt;&lt;property id=&quot;20300&quot; value=&quot;Diapositive 5 - &amp;quot;2.CCIs impacts&amp;quot;&quot;/&gt;&lt;property id=&quot;20307&quot; value=&quot;331&quot;/&gt;&lt;/object&gt;&lt;object type=&quot;3&quot; unique_id=&quot;10008&quot;&gt;&lt;property id=&quot;20148&quot; value=&quot;5&quot;/&gt;&lt;property id=&quot;20300&quot; value=&quot;Diapositive 6&quot;/&gt;&lt;property id=&quot;20307&quot; value=&quot;327&quot;/&gt;&lt;/object&gt;&lt;object type=&quot;3&quot; unique_id=&quot;10009&quot;&gt;&lt;property id=&quot;20148&quot; value=&quot;5&quot;/&gt;&lt;property id=&quot;20300&quot; value=&quot;Diapositive 7&quot;/&gt;&lt;property id=&quot;20307&quot; value=&quot;328&quot;/&gt;&lt;/object&gt;&lt;object type=&quot;3&quot; unique_id=&quot;10010&quot;&gt;&lt;property id=&quot;20148&quot; value=&quot;5&quot;/&gt;&lt;property id=&quot;20300&quot; value=&quot;Diapositive 8 - &amp;quot;Contribution – regional economies &amp;#x0D;&amp;#x0A;&amp;quot;&quot;/&gt;&lt;property id=&quot;20307&quot; value=&quot;277&quot;/&gt;&lt;/object&gt;&lt;object type=&quot;3&quot; unique_id=&quot;10011&quot;&gt;&lt;property id=&quot;20148&quot; value=&quot;5&quot;/&gt;&lt;property id=&quot;20300&quot; value=&quot;Diapositive 9 - &amp;quot;Culture investment&amp;quot;&quot;/&gt;&lt;property id=&quot;20307&quot; value=&quot;329&quot;/&gt;&lt;/object&gt;&lt;object type=&quot;3&quot; unique_id=&quot;10013&quot;&gt;&lt;property id=&quot;20148&quot; value=&quot;5&quot;/&gt;&lt;property id=&quot;20300&quot; value=&quot;Diapositive 10&quot;/&gt;&lt;property id=&quot;20307&quot; value=&quot;345&quot;/&gt;&lt;/object&gt;&lt;object type=&quot;3&quot; unique_id=&quot;10014&quot;&gt;&lt;property id=&quot;20148&quot; value=&quot;5&quot;/&gt;&lt;property id=&quot;20300&quot; value=&quot;Diapositive 11 - &amp;quot;Smart growth&amp;quot;&quot;/&gt;&lt;property id=&quot;20307&quot; value=&quot;308&quot;/&gt;&lt;/object&gt;&lt;object type=&quot;3&quot; unique_id=&quot;10015&quot;&gt;&lt;property id=&quot;20148&quot; value=&quot;5&quot;/&gt;&lt;property id=&quot;20300&quot; value=&quot;Diapositive 12&quot;/&gt;&lt;property id=&quot;20307&quot; value=&quot;315&quot;/&gt;&lt;/object&gt;&lt;object type=&quot;3&quot; unique_id=&quot;10016&quot;&gt;&lt;property id=&quot;20148&quot; value=&quot;5&quot;/&gt;&lt;property id=&quot;20300&quot; value=&quot;Diapositive 13&quot;/&gt;&lt;property id=&quot;20307&quot; value=&quot;313&quot;/&gt;&lt;/object&gt;&lt;object type=&quot;3&quot; unique_id=&quot;10017&quot;&gt;&lt;property id=&quot;20148&quot; value=&quot;5&quot;/&gt;&lt;property id=&quot;20300&quot; value=&quot;Diapositive 17&quot;/&gt;&lt;property id=&quot;20307&quot; value=&quot;296&quot;/&gt;&lt;/object&gt;&lt;object type=&quot;3&quot; unique_id=&quot;10018&quot;&gt;&lt;property id=&quot;20148&quot; value=&quot;5&quot;/&gt;&lt;property id=&quot;20300&quot; value=&quot;Diapositive 18 - &amp;quot;Sustainable growth&amp;quot;&quot;/&gt;&lt;property id=&quot;20307&quot; value=&quot;310&quot;/&gt;&lt;/object&gt;&lt;object type=&quot;3&quot; unique_id=&quot;10019&quot;&gt;&lt;property id=&quot;20148&quot; value=&quot;5&quot;/&gt;&lt;property id=&quot;20300&quot; value=&quot;Diapositive 19 - &amp;quot;Sustainable growth&amp;quot;&quot;/&gt;&lt;property id=&quot;20307&quot; value=&quot;309&quot;/&gt;&lt;/object&gt;&lt;object type=&quot;3&quot; unique_id=&quot;10020&quot;&gt;&lt;property id=&quot;20148&quot; value=&quot;5&quot;/&gt;&lt;property id=&quot;20300&quot; value=&quot;Diapositive 20 - &amp;quot;Inclusive growth&amp;quot;&quot;/&gt;&lt;property id=&quot;20307&quot; value=&quot;311&quot;/&gt;&lt;/object&gt;&lt;object type=&quot;3&quot; unique_id=&quot;10021&quot;&gt;&lt;property id=&quot;20148&quot; value=&quot;5&quot;/&gt;&lt;property id=&quot;20300&quot; value=&quot;Diapositive 21 - &amp;quot;Inclusive growth&amp;quot;&quot;/&gt;&lt;property id=&quot;20307&quot; value=&quot;301&quot;/&gt;&lt;/object&gt;&lt;object type=&quot;3&quot; unique_id=&quot;10022&quot;&gt;&lt;property id=&quot;20148&quot; value=&quot;5&quot;/&gt;&lt;property id=&quot;20300&quot; value=&quot;Diapositive 22 - &amp;quot;4. Make the most of your local resources!&amp;quot;&quot;/&gt;&lt;property id=&quot;20307&quot; value=&quot;322&quot;/&gt;&lt;/object&gt;&lt;object type=&quot;3&quot; unique_id=&quot;10023&quot;&gt;&lt;property id=&quot;20148&quot; value=&quot;5&quot;/&gt;&lt;property id=&quot;20300&quot; value=&quot;Diapositive 23&quot;/&gt;&lt;property id=&quot;20307&quot; value=&quot;332&quot;/&gt;&lt;/object&gt;&lt;object type=&quot;3&quot; unique_id=&quot;10024&quot;&gt;&lt;property id=&quot;20148&quot; value=&quot;5&quot;/&gt;&lt;property id=&quot;20300&quot; value=&quot;Diapositive 24 - &amp;quot;Adopt a forward looking approach&amp;quot;&quot;/&gt;&lt;property id=&quot;20307&quot; value=&quot;333&quot;/&gt;&lt;/object&gt;&lt;object type=&quot;3&quot; unique_id=&quot;10025&quot;&gt;&lt;property id=&quot;20148&quot; value=&quot;5&quot;/&gt;&lt;property id=&quot;20300&quot; value=&quot;Diapositive 25 - &amp;quot;Adopt a forward looking approach&amp;quot;&quot;/&gt;&lt;property id=&quot;20307&quot; value=&quot;334&quot;/&gt;&lt;/object&gt;&lt;object type=&quot;3&quot; unique_id=&quot;10026&quot;&gt;&lt;property id=&quot;20148&quot; value=&quot;5&quot;/&gt;&lt;property id=&quot;20300&quot; value=&quot;Diapositive 26 - &amp;quot;Mainstream culture in local development policies&amp;quot;&quot;/&gt;&lt;property id=&quot;20307&quot; value=&quot;343&quot;/&gt;&lt;/object&gt;&lt;object type=&quot;3&quot; unique_id=&quot;10027&quot;&gt;&lt;property id=&quot;20148&quot; value=&quot;5&quot;/&gt;&lt;property id=&quot;20300&quot; value=&quot;Diapositive 27 - &amp;quot;Mainstream culture in local development policies&amp;quot;&quot;/&gt;&lt;property id=&quot;20307&quot; value=&quot;338&quot;/&gt;&lt;/object&gt;&lt;object type=&quot;3&quot; unique_id=&quot;10028&quot;&gt;&lt;property id=&quot;20148&quot; value=&quot;5&quot;/&gt;&lt;property id=&quot;20300&quot; value=&quot;Diapositive 28 - &amp;quot;Facilitate the use of structural funds for culture related projects&amp;quot;&quot;/&gt;&lt;property id=&quot;20307&quot; value=&quot;339&quot;/&gt;&lt;/object&gt;&lt;object type=&quot;3&quot; unique_id=&quot;10029&quot;&gt;&lt;property id=&quot;20148&quot; value=&quot;5&quot;/&gt;&lt;property id=&quot;20300&quot; value=&quot;Diapositive 29 - &amp;quot;Use the right ingredients&amp;quot;&quot;/&gt;&lt;property id=&quot;20307&quot; value=&quot;340&quot;/&gt;&lt;/object&gt;&lt;object type=&quot;3&quot; unique_id=&quot;10030&quot;&gt;&lt;property id=&quot;20148&quot; value=&quot;5&quot;/&gt;&lt;property id=&quot;20300&quot; value=&quot;Diapositive 30 - &amp;quot;Even if… no one-size-fits-all !&amp;quot;&quot;/&gt;&lt;property id=&quot;20307&quot; value=&quot;341&quot;/&gt;&lt;/object&gt;&lt;object type=&quot;3&quot; unique_id=&quot;10031&quot;&gt;&lt;property id=&quot;20148&quot; value=&quot;5&quot;/&gt;&lt;property id=&quot;20300&quot; value=&quot;Diapositive 31 - &amp;quot;Key elements for a succesfull culture based development strategy&amp;quot;&quot;/&gt;&lt;property id=&quot;20307&quot; value=&quot;342&quot;/&gt;&lt;/object&gt;&lt;object type=&quot;3&quot; unique_id=&quot;10032&quot;&gt;&lt;property id=&quot;20148&quot; value=&quot;5&quot;/&gt;&lt;property id=&quot;20300&quot; value=&quot;Diapositive 32 - &amp;quot;European programmes&amp;quot;&quot;/&gt;&lt;property id=&quot;20307&quot; value=&quot;344&quot;/&gt;&lt;/object&gt;&lt;object type=&quot;3&quot; unique_id=&quot;10033&quot;&gt;&lt;property id=&quot;20148&quot; value=&quot;5&quot;/&gt;&lt;property id=&quot;20300&quot; value=&quot;Diapositive 33&quot;/&gt;&lt;property id=&quot;20307&quot; value=&quot;321&quot;/&gt;&lt;/object&gt;&lt;object type=&quot;3&quot; unique_id=&quot;10298&quot;&gt;&lt;property id=&quot;20148&quot; value=&quot;5&quot;/&gt;&lt;property id=&quot;20300&quot; value=&quot;Diapositive 14&quot;/&gt;&lt;property id=&quot;20307&quot; value=&quot;346&quot;/&gt;&lt;/object&gt;&lt;object type=&quot;3&quot; unique_id=&quot;10299&quot;&gt;&lt;property id=&quot;20148&quot; value=&quot;5&quot;/&gt;&lt;property id=&quot;20300&quot; value=&quot;Diapositive 15&quot;/&gt;&lt;property id=&quot;20307&quot; value=&quot;347&quot;/&gt;&lt;/object&gt;&lt;object type=&quot;3&quot; unique_id=&quot;10300&quot;&gt;&lt;property id=&quot;20148&quot; value=&quot;5&quot;/&gt;&lt;property id=&quot;20300&quot; value=&quot;Diapositive 16&quot;/&gt;&lt;property id=&quot;20307&quot; value=&quot;348&quot;/&gt;&lt;/object&gt;&lt;/object&gt;&lt;object type=&quot;8&quot; unique_id=&quot;10066&quot;&gt;&lt;/object&gt;&lt;/object&gt;&lt;/database&gt;"/>
  <p:tag name="SECTOMILLISECCONVERTED" val="1"/>
</p:tagLst>
</file>

<file path=ppt/theme/theme1.xml><?xml version="1.0" encoding="utf-8"?>
<a:theme xmlns:a="http://schemas.openxmlformats.org/drawingml/2006/main" name="ppt88DB.tmp">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ppt88DB.tmp</Template>
  <TotalTime>5400</TotalTime>
  <Words>1946</Words>
  <Application>Microsoft Office PowerPoint</Application>
  <PresentationFormat>Affichage à l'écran (4:3)</PresentationFormat>
  <Paragraphs>184</Paragraphs>
  <Slides>14</Slides>
  <Notes>14</Notes>
  <HiddenSlides>0</HiddenSlides>
  <MMClips>0</MMClips>
  <ScaleCrop>false</ScaleCrop>
  <HeadingPairs>
    <vt:vector size="4" baseType="variant">
      <vt:variant>
        <vt:lpstr>Thème</vt:lpstr>
      </vt:variant>
      <vt:variant>
        <vt:i4>1</vt:i4>
      </vt:variant>
      <vt:variant>
        <vt:lpstr>Titres des diapositives</vt:lpstr>
      </vt:variant>
      <vt:variant>
        <vt:i4>14</vt:i4>
      </vt:variant>
    </vt:vector>
  </HeadingPairs>
  <TitlesOfParts>
    <vt:vector size="15" baseType="lpstr">
      <vt:lpstr>ppt88DB.tmp</vt:lpstr>
      <vt:lpstr>Innovation for Cultural Heritage </vt:lpstr>
      <vt:lpstr>Who we are</vt:lpstr>
      <vt:lpstr>Cultural Heritage and territorial development</vt:lpstr>
      <vt:lpstr>What is innovation for Cultural Heritage?</vt:lpstr>
      <vt:lpstr>What is innovation for Cultural Heritage? Innovation in spaces</vt:lpstr>
      <vt:lpstr>Innovation in user experiences</vt:lpstr>
      <vt:lpstr>What is innovation for Cultural Heritage? Innovation in user experiences</vt:lpstr>
      <vt:lpstr>What is innovation for Cultural Heritage? Frugal and participatory innovation</vt:lpstr>
      <vt:lpstr>What is innovation for Cultural Heritage? Innovating with Citizens</vt:lpstr>
      <vt:lpstr>What is innovation for Cultural Heritage? Social innovation &amp; Ownership</vt:lpstr>
      <vt:lpstr>How to make it happen?</vt:lpstr>
      <vt:lpstr>How to make it happen? Play to your strengths</vt:lpstr>
      <vt:lpstr>Conclusions/discussion points</vt:lpstr>
      <vt:lpstr>Présentation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Europe</dc:title>
  <dc:creator>Arthur Le Gall</dc:creator>
  <cp:lastModifiedBy>Arthur Le Gall</cp:lastModifiedBy>
  <cp:revision>308</cp:revision>
  <cp:lastPrinted>2016-11-23T10:12:21Z</cp:lastPrinted>
  <dcterms:created xsi:type="dcterms:W3CDTF">2013-02-28T17:03:11Z</dcterms:created>
  <dcterms:modified xsi:type="dcterms:W3CDTF">2016-11-24T23:00:55Z</dcterms:modified>
</cp:coreProperties>
</file>