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4" d="100"/>
          <a:sy n="134" d="100"/>
        </p:scale>
        <p:origin x="81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8D65A98F-9217-44E5-8CA0-18490D0F6956}" type="datetimeFigureOut">
              <a:rPr lang="it-IT" smtClean="0"/>
              <a:t>24/11/2016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150055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8D65A98F-9217-44E5-8CA0-18490D0F6956}" type="datetimeFigureOut">
              <a:rPr lang="it-IT" smtClean="0"/>
              <a:t>24/11/2016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2185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8D65A98F-9217-44E5-8CA0-18490D0F6956}" type="datetimeFigureOut">
              <a:rPr lang="it-IT" smtClean="0"/>
              <a:t>24/11/2016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120225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8D65A98F-9217-44E5-8CA0-18490D0F6956}" type="datetimeFigureOut">
              <a:rPr lang="it-IT" smtClean="0"/>
              <a:t>24/11/2016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162655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it-IT"/>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65A98F-9217-44E5-8CA0-18490D0F6956}" type="datetimeFigureOut">
              <a:rPr lang="it-IT" smtClean="0"/>
              <a:t>24/11/2016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345442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8D65A98F-9217-44E5-8CA0-18490D0F6956}" type="datetimeFigureOut">
              <a:rPr lang="it-IT" smtClean="0"/>
              <a:t>24/11/2016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21291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8D65A98F-9217-44E5-8CA0-18490D0F6956}" type="datetimeFigureOut">
              <a:rPr lang="it-IT" smtClean="0"/>
              <a:t>24/11/2016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314284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8D65A98F-9217-44E5-8CA0-18490D0F6956}" type="datetimeFigureOut">
              <a:rPr lang="it-IT" smtClean="0"/>
              <a:t>24/11/2016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6812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5A98F-9217-44E5-8CA0-18490D0F6956}" type="datetimeFigureOut">
              <a:rPr lang="it-IT" smtClean="0"/>
              <a:t>24/11/2016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54659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t-IT"/>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5A98F-9217-44E5-8CA0-18490D0F6956}" type="datetimeFigureOut">
              <a:rPr lang="it-IT" smtClean="0"/>
              <a:t>24/11/2016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404759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t-IT"/>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5A98F-9217-44E5-8CA0-18490D0F6956}" type="datetimeFigureOut">
              <a:rPr lang="it-IT" smtClean="0"/>
              <a:t>24/11/2016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FC87FE-1C51-430A-87D0-66EEF540D7F2}" type="slidenum">
              <a:rPr lang="it-IT" smtClean="0"/>
              <a:t>‹#›</a:t>
            </a:fld>
            <a:endParaRPr lang="it-IT"/>
          </a:p>
        </p:txBody>
      </p:sp>
    </p:spTree>
    <p:extLst>
      <p:ext uri="{BB962C8B-B14F-4D97-AF65-F5344CB8AC3E}">
        <p14:creationId xmlns:p14="http://schemas.microsoft.com/office/powerpoint/2010/main" val="239848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65A98F-9217-44E5-8CA0-18490D0F6956}" type="datetimeFigureOut">
              <a:rPr lang="it-IT" smtClean="0"/>
              <a:t>24/11/2016</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FC87FE-1C51-430A-87D0-66EEF540D7F2}" type="slidenum">
              <a:rPr lang="it-IT" smtClean="0"/>
              <a:t>‹#›</a:t>
            </a:fld>
            <a:endParaRPr lang="it-IT"/>
          </a:p>
        </p:txBody>
      </p:sp>
    </p:spTree>
    <p:extLst>
      <p:ext uri="{BB962C8B-B14F-4D97-AF65-F5344CB8AC3E}">
        <p14:creationId xmlns:p14="http://schemas.microsoft.com/office/powerpoint/2010/main" val="286260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Layout" Target="../slideLayouts/slideLayout1.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tif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8731" y="1078706"/>
            <a:ext cx="7543800" cy="1077218"/>
          </a:xfrm>
          <a:prstGeom prst="rect">
            <a:avLst/>
          </a:prstGeom>
          <a:noFill/>
        </p:spPr>
        <p:txBody>
          <a:bodyPr wrap="square" rtlCol="0">
            <a:spAutoFit/>
          </a:bodyPr>
          <a:lstStyle/>
          <a:p>
            <a:r>
              <a:rPr lang="it-IT" sz="3200" dirty="0" smtClean="0">
                <a:solidFill>
                  <a:srgbClr val="0070C0"/>
                </a:solidFill>
              </a:rPr>
              <a:t>The role of Copernicus for post-seismic analysis and integration with in situ data</a:t>
            </a:r>
            <a:endParaRPr lang="it-IT" sz="3200" dirty="0">
              <a:solidFill>
                <a:srgbClr val="0070C0"/>
              </a:solidFill>
            </a:endParaRPr>
          </a:p>
        </p:txBody>
      </p:sp>
      <p:pic>
        <p:nvPicPr>
          <p:cNvPr id="1026" name="Picture 2" descr="Copernic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 y="6198924"/>
            <a:ext cx="1530351" cy="6376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8631" y="4350544"/>
            <a:ext cx="4443412" cy="1015663"/>
          </a:xfrm>
          <a:prstGeom prst="rect">
            <a:avLst/>
          </a:prstGeom>
          <a:noFill/>
        </p:spPr>
        <p:txBody>
          <a:bodyPr wrap="square" rtlCol="0">
            <a:spAutoFit/>
          </a:bodyPr>
          <a:lstStyle/>
          <a:p>
            <a:r>
              <a:rPr lang="it-IT" dirty="0" smtClean="0">
                <a:solidFill>
                  <a:srgbClr val="0070C0"/>
                </a:solidFill>
              </a:rPr>
              <a:t>Salvatore Stramondo</a:t>
            </a:r>
          </a:p>
          <a:p>
            <a:r>
              <a:rPr lang="it-IT" sz="1400" dirty="0" smtClean="0">
                <a:solidFill>
                  <a:srgbClr val="0070C0"/>
                </a:solidFill>
              </a:rPr>
              <a:t>Satellite Earth Observation unit</a:t>
            </a:r>
          </a:p>
          <a:p>
            <a:r>
              <a:rPr lang="it-IT" sz="1400" dirty="0" smtClean="0">
                <a:solidFill>
                  <a:srgbClr val="0070C0"/>
                </a:solidFill>
              </a:rPr>
              <a:t>National Earthquake Center</a:t>
            </a:r>
          </a:p>
          <a:p>
            <a:r>
              <a:rPr lang="it-IT" sz="1400" dirty="0" smtClean="0">
                <a:solidFill>
                  <a:srgbClr val="0070C0"/>
                </a:solidFill>
              </a:rPr>
              <a:t>Istituto Nazionale di Geofisica e Vulcanologia</a:t>
            </a:r>
            <a:endParaRPr lang="it-IT" sz="1400" dirty="0">
              <a:solidFill>
                <a:srgbClr val="0070C0"/>
              </a:solidFill>
            </a:endParaRPr>
          </a:p>
        </p:txBody>
      </p:sp>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pic>
        <p:nvPicPr>
          <p:cNvPr id="8" name="Picture 5"/>
          <p:cNvPicPr>
            <a:picLocks noChangeAspect="1" noChangeArrowheads="1"/>
          </p:cNvPicPr>
          <p:nvPr/>
        </p:nvPicPr>
        <p:blipFill>
          <a:blip r:embed="rId3"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314637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sp>
        <p:nvSpPr>
          <p:cNvPr id="2" name="TextBox 1"/>
          <p:cNvSpPr txBox="1"/>
          <p:nvPr/>
        </p:nvSpPr>
        <p:spPr>
          <a:xfrm>
            <a:off x="690696" y="835200"/>
            <a:ext cx="8395200" cy="954107"/>
          </a:xfrm>
          <a:prstGeom prst="rect">
            <a:avLst/>
          </a:prstGeom>
          <a:noFill/>
        </p:spPr>
        <p:txBody>
          <a:bodyPr wrap="square" rtlCol="0">
            <a:spAutoFit/>
          </a:bodyPr>
          <a:lstStyle/>
          <a:p>
            <a:r>
              <a:rPr lang="en-US" sz="2800" dirty="0" smtClean="0">
                <a:solidFill>
                  <a:srgbClr val="0070C0"/>
                </a:solidFill>
              </a:rPr>
              <a:t>Multisource/Multiscale survey of historical buildings and critical </a:t>
            </a:r>
            <a:r>
              <a:rPr lang="en-US" sz="2800" dirty="0">
                <a:solidFill>
                  <a:srgbClr val="0070C0"/>
                </a:solidFill>
              </a:rPr>
              <a:t>infrastructures </a:t>
            </a:r>
            <a:r>
              <a:rPr lang="en-US" sz="2800" dirty="0" smtClean="0">
                <a:solidFill>
                  <a:srgbClr val="0070C0"/>
                </a:solidFill>
              </a:rPr>
              <a:t>in a seismic urban environment</a:t>
            </a:r>
            <a:endParaRPr lang="it-IT" sz="2800" dirty="0">
              <a:solidFill>
                <a:srgbClr val="0070C0"/>
              </a:solidFill>
            </a:endParaRPr>
          </a:p>
        </p:txBody>
      </p:sp>
      <p:pic>
        <p:nvPicPr>
          <p:cNvPr id="4" name="Picture 3"/>
          <p:cNvPicPr>
            <a:picLocks noChangeAspect="1"/>
          </p:cNvPicPr>
          <p:nvPr/>
        </p:nvPicPr>
        <p:blipFill>
          <a:blip r:embed="rId2"/>
          <a:stretch>
            <a:fillRect/>
          </a:stretch>
        </p:blipFill>
        <p:spPr>
          <a:xfrm>
            <a:off x="309600" y="1960744"/>
            <a:ext cx="1743840" cy="3235302"/>
          </a:xfrm>
          <a:prstGeom prst="rect">
            <a:avLst/>
          </a:prstGeom>
        </p:spPr>
      </p:pic>
      <p:pic>
        <p:nvPicPr>
          <p:cNvPr id="6" name="Picture 5"/>
          <p:cNvPicPr>
            <a:picLocks noChangeAspect="1"/>
          </p:cNvPicPr>
          <p:nvPr/>
        </p:nvPicPr>
        <p:blipFill>
          <a:blip r:embed="rId3"/>
          <a:stretch>
            <a:fillRect/>
          </a:stretch>
        </p:blipFill>
        <p:spPr>
          <a:xfrm>
            <a:off x="2150112" y="1960744"/>
            <a:ext cx="3405938" cy="1840482"/>
          </a:xfrm>
          <a:prstGeom prst="rect">
            <a:avLst/>
          </a:prstGeom>
        </p:spPr>
      </p:pic>
      <p:pic>
        <p:nvPicPr>
          <p:cNvPr id="9" name="Picture 8"/>
          <p:cNvPicPr>
            <a:picLocks noChangeAspect="1"/>
          </p:cNvPicPr>
          <p:nvPr/>
        </p:nvPicPr>
        <p:blipFill>
          <a:blip r:embed="rId4"/>
          <a:stretch>
            <a:fillRect/>
          </a:stretch>
        </p:blipFill>
        <p:spPr>
          <a:xfrm>
            <a:off x="5652722" y="2981436"/>
            <a:ext cx="3405938" cy="3058398"/>
          </a:xfrm>
          <a:prstGeom prst="rect">
            <a:avLst/>
          </a:prstGeom>
        </p:spPr>
      </p:pic>
      <p:sp>
        <p:nvSpPr>
          <p:cNvPr id="10" name="TextBox 9"/>
          <p:cNvSpPr txBox="1"/>
          <p:nvPr/>
        </p:nvSpPr>
        <p:spPr>
          <a:xfrm>
            <a:off x="262645" y="5378115"/>
            <a:ext cx="2005067" cy="1077218"/>
          </a:xfrm>
          <a:prstGeom prst="rect">
            <a:avLst/>
          </a:prstGeom>
          <a:noFill/>
        </p:spPr>
        <p:txBody>
          <a:bodyPr wrap="square" rtlCol="0">
            <a:spAutoFit/>
          </a:bodyPr>
          <a:lstStyle/>
          <a:p>
            <a:r>
              <a:rPr lang="en-US" sz="1600" dirty="0">
                <a:solidFill>
                  <a:srgbClr val="0070C0"/>
                </a:solidFill>
              </a:rPr>
              <a:t>Near-real-time and building-scale survey of </a:t>
            </a:r>
            <a:r>
              <a:rPr lang="en-US" sz="1600" dirty="0" smtClean="0">
                <a:solidFill>
                  <a:srgbClr val="0070C0"/>
                </a:solidFill>
              </a:rPr>
              <a:t>historical compound by GBRAR</a:t>
            </a:r>
            <a:endParaRPr lang="it-IT" sz="1600" dirty="0">
              <a:solidFill>
                <a:srgbClr val="0070C0"/>
              </a:solidFill>
            </a:endParaRPr>
          </a:p>
        </p:txBody>
      </p:sp>
      <p:sp>
        <p:nvSpPr>
          <p:cNvPr id="11" name="TextBox 10"/>
          <p:cNvSpPr txBox="1"/>
          <p:nvPr/>
        </p:nvSpPr>
        <p:spPr>
          <a:xfrm>
            <a:off x="2370125" y="3972663"/>
            <a:ext cx="2965912" cy="830997"/>
          </a:xfrm>
          <a:prstGeom prst="rect">
            <a:avLst/>
          </a:prstGeom>
          <a:noFill/>
        </p:spPr>
        <p:txBody>
          <a:bodyPr wrap="square" rtlCol="0">
            <a:spAutoFit/>
          </a:bodyPr>
          <a:lstStyle/>
          <a:p>
            <a:r>
              <a:rPr lang="en-US" sz="1600" dirty="0">
                <a:solidFill>
                  <a:srgbClr val="0070C0"/>
                </a:solidFill>
              </a:rPr>
              <a:t>Short-term and local-scale survey of the area strictly closed to the </a:t>
            </a:r>
            <a:r>
              <a:rPr lang="en-US" sz="1600" dirty="0" smtClean="0">
                <a:solidFill>
                  <a:srgbClr val="0070C0"/>
                </a:solidFill>
              </a:rPr>
              <a:t>historical compound</a:t>
            </a:r>
            <a:endParaRPr lang="it-IT" sz="1600" dirty="0">
              <a:solidFill>
                <a:srgbClr val="0070C0"/>
              </a:solidFill>
            </a:endParaRPr>
          </a:p>
        </p:txBody>
      </p:sp>
      <p:sp>
        <p:nvSpPr>
          <p:cNvPr id="13" name="TextBox 12"/>
          <p:cNvSpPr txBox="1"/>
          <p:nvPr/>
        </p:nvSpPr>
        <p:spPr>
          <a:xfrm>
            <a:off x="6053586" y="1917387"/>
            <a:ext cx="2475938" cy="830997"/>
          </a:xfrm>
          <a:prstGeom prst="rect">
            <a:avLst/>
          </a:prstGeom>
          <a:noFill/>
        </p:spPr>
        <p:txBody>
          <a:bodyPr wrap="square" rtlCol="0">
            <a:spAutoFit/>
          </a:bodyPr>
          <a:lstStyle/>
          <a:p>
            <a:r>
              <a:rPr lang="it-IT" sz="1600" dirty="0">
                <a:solidFill>
                  <a:srgbClr val="0070C0"/>
                </a:solidFill>
              </a:rPr>
              <a:t>Long-term and regional-scale survey by Copernicus Sentinel data</a:t>
            </a:r>
          </a:p>
        </p:txBody>
      </p:sp>
      <p:pic>
        <p:nvPicPr>
          <p:cNvPr id="12" name="Picture 5"/>
          <p:cNvPicPr>
            <a:picLocks noChangeAspect="1" noChangeArrowheads="1"/>
          </p:cNvPicPr>
          <p:nvPr/>
        </p:nvPicPr>
        <p:blipFill>
          <a:blip r:embed="rId5"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18736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sp>
        <p:nvSpPr>
          <p:cNvPr id="2" name="TextBox 1"/>
          <p:cNvSpPr txBox="1"/>
          <p:nvPr/>
        </p:nvSpPr>
        <p:spPr>
          <a:xfrm>
            <a:off x="626400" y="835200"/>
            <a:ext cx="8395200" cy="523220"/>
          </a:xfrm>
          <a:prstGeom prst="rect">
            <a:avLst/>
          </a:prstGeom>
          <a:noFill/>
        </p:spPr>
        <p:txBody>
          <a:bodyPr wrap="square" rtlCol="0">
            <a:spAutoFit/>
          </a:bodyPr>
          <a:lstStyle/>
          <a:p>
            <a:pPr algn="ctr"/>
            <a:r>
              <a:rPr lang="en-US" sz="2800" dirty="0" smtClean="0">
                <a:solidFill>
                  <a:srgbClr val="0070C0"/>
                </a:solidFill>
              </a:rPr>
              <a:t>Hints for discussion</a:t>
            </a:r>
            <a:endParaRPr lang="it-IT" sz="2800" dirty="0">
              <a:solidFill>
                <a:srgbClr val="0070C0"/>
              </a:solidFill>
            </a:endParaRPr>
          </a:p>
        </p:txBody>
      </p:sp>
      <p:sp>
        <p:nvSpPr>
          <p:cNvPr id="3" name="TextBox 2"/>
          <p:cNvSpPr txBox="1"/>
          <p:nvPr/>
        </p:nvSpPr>
        <p:spPr>
          <a:xfrm>
            <a:off x="764381" y="1800225"/>
            <a:ext cx="7743825" cy="3139321"/>
          </a:xfrm>
          <a:prstGeom prst="rect">
            <a:avLst/>
          </a:prstGeom>
          <a:noFill/>
        </p:spPr>
        <p:txBody>
          <a:bodyPr wrap="square" rtlCol="0">
            <a:spAutoFit/>
          </a:bodyPr>
          <a:lstStyle/>
          <a:p>
            <a:pPr marL="285750" indent="-285750">
              <a:buFontTx/>
              <a:buChar char="-"/>
            </a:pPr>
            <a:r>
              <a:rPr lang="it-IT" dirty="0" smtClean="0">
                <a:solidFill>
                  <a:srgbClr val="0070C0"/>
                </a:solidFill>
              </a:rPr>
              <a:t>Copernicus services are addressed to stakeholders and decision makers. What is the level of knowledge of targeted users?</a:t>
            </a:r>
          </a:p>
          <a:p>
            <a:pPr marL="285750" indent="-285750">
              <a:buFontTx/>
              <a:buChar char="-"/>
            </a:pPr>
            <a:endParaRPr lang="it-IT" dirty="0">
              <a:solidFill>
                <a:srgbClr val="0070C0"/>
              </a:solidFill>
            </a:endParaRPr>
          </a:p>
          <a:p>
            <a:pPr marL="285750" indent="-285750">
              <a:buFontTx/>
              <a:buChar char="-"/>
            </a:pPr>
            <a:r>
              <a:rPr lang="it-IT" dirty="0" smtClean="0">
                <a:solidFill>
                  <a:srgbClr val="0070C0"/>
                </a:solidFill>
              </a:rPr>
              <a:t>Copernicus data and in-situ data today are integrated in order to provide more useful and reliable information. Is such multisource approach effective for post-seismic investigation within historical centers?</a:t>
            </a:r>
          </a:p>
          <a:p>
            <a:pPr marL="285750" indent="-285750">
              <a:buFontTx/>
              <a:buChar char="-"/>
            </a:pPr>
            <a:endParaRPr lang="it-IT" dirty="0">
              <a:solidFill>
                <a:srgbClr val="0070C0"/>
              </a:solidFill>
            </a:endParaRPr>
          </a:p>
          <a:p>
            <a:pPr marL="285750" indent="-285750">
              <a:buFontTx/>
              <a:buChar char="-"/>
            </a:pPr>
            <a:r>
              <a:rPr lang="it-IT" dirty="0" smtClean="0">
                <a:solidFill>
                  <a:srgbClr val="0070C0"/>
                </a:solidFill>
              </a:rPr>
              <a:t>Copernicus novel missions (i.e. </a:t>
            </a:r>
            <a:r>
              <a:rPr lang="it-IT" dirty="0">
                <a:solidFill>
                  <a:srgbClr val="0070C0"/>
                </a:solidFill>
              </a:rPr>
              <a:t>t</a:t>
            </a:r>
            <a:r>
              <a:rPr lang="it-IT" dirty="0" smtClean="0">
                <a:solidFill>
                  <a:srgbClr val="0070C0"/>
                </a:solidFill>
              </a:rPr>
              <a:t>oday Sentinel 1-2) make available an unprecedented set of data, either in terms of temporal sampling or for their global coverage. The user community should be ready to fully exploit such assets and ingest outcomes in decision chains. Is this the scenario today?</a:t>
            </a:r>
            <a:endParaRPr lang="it-IT" dirty="0">
              <a:solidFill>
                <a:srgbClr val="0070C0"/>
              </a:solidFill>
            </a:endParaRPr>
          </a:p>
        </p:txBody>
      </p:sp>
      <p:pic>
        <p:nvPicPr>
          <p:cNvPr id="12" name="Picture 5"/>
          <p:cNvPicPr>
            <a:picLocks noChangeAspect="1" noChangeArrowheads="1"/>
          </p:cNvPicPr>
          <p:nvPr/>
        </p:nvPicPr>
        <p:blipFill>
          <a:blip r:embed="rId2"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2469367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pernic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 y="6198924"/>
            <a:ext cx="1530351" cy="637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5844" y="1428750"/>
            <a:ext cx="7115175" cy="4247317"/>
          </a:xfrm>
          <a:prstGeom prst="rect">
            <a:avLst/>
          </a:prstGeom>
          <a:noFill/>
        </p:spPr>
        <p:txBody>
          <a:bodyPr wrap="square" rtlCol="0">
            <a:spAutoFit/>
          </a:bodyPr>
          <a:lstStyle/>
          <a:p>
            <a:pPr fontAlgn="base"/>
            <a:r>
              <a:rPr lang="en-US" dirty="0">
                <a:solidFill>
                  <a:srgbClr val="0070C0"/>
                </a:solidFill>
              </a:rPr>
              <a:t>Copernicus is a European system for monitoring the Earth.</a:t>
            </a:r>
          </a:p>
          <a:p>
            <a:pPr fontAlgn="base"/>
            <a:r>
              <a:rPr lang="en-US" dirty="0">
                <a:solidFill>
                  <a:srgbClr val="0070C0"/>
                </a:solidFill>
              </a:rPr>
              <a:t> </a:t>
            </a:r>
          </a:p>
          <a:p>
            <a:pPr fontAlgn="base"/>
            <a:r>
              <a:rPr lang="en-US" dirty="0">
                <a:solidFill>
                  <a:srgbClr val="0070C0"/>
                </a:solidFill>
              </a:rPr>
              <a:t>Copernicus consists of a complex set of systems which collect data from multiple sources: earth observation satellites and </a:t>
            </a:r>
            <a:r>
              <a:rPr lang="en-US" i="1" dirty="0">
                <a:solidFill>
                  <a:srgbClr val="0070C0"/>
                </a:solidFill>
              </a:rPr>
              <a:t>in situ</a:t>
            </a:r>
            <a:r>
              <a:rPr lang="en-US" dirty="0">
                <a:solidFill>
                  <a:srgbClr val="0070C0"/>
                </a:solidFill>
              </a:rPr>
              <a:t> sensors such as ground stations, airborne and sea-borne sensors. </a:t>
            </a:r>
            <a:endParaRPr lang="en-US" dirty="0" smtClean="0">
              <a:solidFill>
                <a:srgbClr val="0070C0"/>
              </a:solidFill>
            </a:endParaRPr>
          </a:p>
          <a:p>
            <a:pPr fontAlgn="base"/>
            <a:endParaRPr lang="en-US" dirty="0">
              <a:solidFill>
                <a:srgbClr val="0070C0"/>
              </a:solidFill>
            </a:endParaRPr>
          </a:p>
          <a:p>
            <a:pPr fontAlgn="base"/>
            <a:r>
              <a:rPr lang="en-US" dirty="0" smtClean="0">
                <a:solidFill>
                  <a:srgbClr val="0070C0"/>
                </a:solidFill>
              </a:rPr>
              <a:t>Copernicus processes </a:t>
            </a:r>
            <a:r>
              <a:rPr lang="en-US" dirty="0">
                <a:solidFill>
                  <a:srgbClr val="0070C0"/>
                </a:solidFill>
              </a:rPr>
              <a:t>these data and provides users with reliable and up-to-date </a:t>
            </a:r>
            <a:r>
              <a:rPr lang="en-US" dirty="0" smtClean="0">
                <a:solidFill>
                  <a:srgbClr val="0070C0"/>
                </a:solidFill>
              </a:rPr>
              <a:t>information.</a:t>
            </a:r>
            <a:endParaRPr lang="en-US" dirty="0">
              <a:solidFill>
                <a:srgbClr val="0070C0"/>
              </a:solidFill>
            </a:endParaRPr>
          </a:p>
          <a:p>
            <a:pPr fontAlgn="base"/>
            <a:r>
              <a:rPr lang="en-US" dirty="0">
                <a:solidFill>
                  <a:srgbClr val="0070C0"/>
                </a:solidFill>
              </a:rPr>
              <a:t> </a:t>
            </a:r>
          </a:p>
          <a:p>
            <a:pPr fontAlgn="base"/>
            <a:r>
              <a:rPr lang="en-US" dirty="0">
                <a:solidFill>
                  <a:srgbClr val="0070C0"/>
                </a:solidFill>
              </a:rPr>
              <a:t>The services</a:t>
            </a:r>
            <a:r>
              <a:rPr lang="en-US" b="1" dirty="0">
                <a:solidFill>
                  <a:srgbClr val="0070C0"/>
                </a:solidFill>
              </a:rPr>
              <a:t> </a:t>
            </a:r>
            <a:r>
              <a:rPr lang="en-US" dirty="0">
                <a:solidFill>
                  <a:srgbClr val="0070C0"/>
                </a:solidFill>
              </a:rPr>
              <a:t>address six thematic areas: land, marine, atmosphere, climate change, emergency management and security. </a:t>
            </a:r>
            <a:endParaRPr lang="en-US" dirty="0" smtClean="0">
              <a:solidFill>
                <a:srgbClr val="0070C0"/>
              </a:solidFill>
            </a:endParaRPr>
          </a:p>
          <a:p>
            <a:pPr fontAlgn="base"/>
            <a:endParaRPr lang="en-US" dirty="0">
              <a:solidFill>
                <a:srgbClr val="0070C0"/>
              </a:solidFill>
            </a:endParaRPr>
          </a:p>
          <a:p>
            <a:pPr fontAlgn="base"/>
            <a:r>
              <a:rPr lang="en-US" dirty="0">
                <a:solidFill>
                  <a:srgbClr val="0070C0"/>
                </a:solidFill>
              </a:rPr>
              <a:t>The main users of Copernicus services are policymakers and public authorities who need the information </a:t>
            </a:r>
            <a:r>
              <a:rPr lang="en-US" dirty="0" smtClean="0">
                <a:solidFill>
                  <a:srgbClr val="0070C0"/>
                </a:solidFill>
              </a:rPr>
              <a:t>to </a:t>
            </a:r>
            <a:r>
              <a:rPr lang="en-US" dirty="0">
                <a:solidFill>
                  <a:srgbClr val="0070C0"/>
                </a:solidFill>
              </a:rPr>
              <a:t>take critical decisions in the event of an emergency, such as a natural disaster or a humanitarian crisis</a:t>
            </a:r>
            <a:r>
              <a:rPr lang="en-US" dirty="0" smtClean="0">
                <a:solidFill>
                  <a:srgbClr val="0070C0"/>
                </a:solidFill>
              </a:rPr>
              <a:t>.</a:t>
            </a:r>
          </a:p>
        </p:txBody>
      </p:sp>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pic>
        <p:nvPicPr>
          <p:cNvPr id="5" name="Picture 5"/>
          <p:cNvPicPr>
            <a:picLocks noChangeAspect="1" noChangeArrowheads="1"/>
          </p:cNvPicPr>
          <p:nvPr/>
        </p:nvPicPr>
        <p:blipFill>
          <a:blip r:embed="rId3"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309359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pernic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 y="6198924"/>
            <a:ext cx="1530351" cy="6376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pic>
        <p:nvPicPr>
          <p:cNvPr id="3" name="Picture 2"/>
          <p:cNvPicPr>
            <a:picLocks noChangeAspect="1"/>
          </p:cNvPicPr>
          <p:nvPr/>
        </p:nvPicPr>
        <p:blipFill rotWithShape="1">
          <a:blip r:embed="rId3"/>
          <a:srcRect l="3279" t="10945" r="20001" b="18912"/>
          <a:stretch/>
        </p:blipFill>
        <p:spPr>
          <a:xfrm>
            <a:off x="641031" y="1144800"/>
            <a:ext cx="7591047" cy="4337741"/>
          </a:xfrm>
          <a:prstGeom prst="rect">
            <a:avLst/>
          </a:prstGeom>
        </p:spPr>
      </p:pic>
      <p:pic>
        <p:nvPicPr>
          <p:cNvPr id="5" name="Picture 5"/>
          <p:cNvPicPr>
            <a:picLocks noChangeAspect="1" noChangeArrowheads="1"/>
          </p:cNvPicPr>
          <p:nvPr/>
        </p:nvPicPr>
        <p:blipFill>
          <a:blip r:embed="rId4"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305986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pernic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 y="6198924"/>
            <a:ext cx="1530351" cy="6376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pic>
        <p:nvPicPr>
          <p:cNvPr id="2" name="Picture 1"/>
          <p:cNvPicPr>
            <a:picLocks noChangeAspect="1"/>
          </p:cNvPicPr>
          <p:nvPr/>
        </p:nvPicPr>
        <p:blipFill rotWithShape="1">
          <a:blip r:embed="rId3"/>
          <a:srcRect l="5210" t="11448" r="22429" b="15103"/>
          <a:stretch/>
        </p:blipFill>
        <p:spPr>
          <a:xfrm>
            <a:off x="1159200" y="1267200"/>
            <a:ext cx="6616800" cy="4197600"/>
          </a:xfrm>
          <a:prstGeom prst="rect">
            <a:avLst/>
          </a:prstGeom>
        </p:spPr>
      </p:pic>
      <p:pic>
        <p:nvPicPr>
          <p:cNvPr id="5" name="Picture 5"/>
          <p:cNvPicPr>
            <a:picLocks noChangeAspect="1" noChangeArrowheads="1"/>
          </p:cNvPicPr>
          <p:nvPr/>
        </p:nvPicPr>
        <p:blipFill>
          <a:blip r:embed="rId4"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28290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pernic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 y="6198924"/>
            <a:ext cx="1530351" cy="6376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pic>
        <p:nvPicPr>
          <p:cNvPr id="3" name="Picture 2"/>
          <p:cNvPicPr>
            <a:picLocks noChangeAspect="1"/>
          </p:cNvPicPr>
          <p:nvPr/>
        </p:nvPicPr>
        <p:blipFill rotWithShape="1">
          <a:blip r:embed="rId3"/>
          <a:srcRect l="3710" t="11623" r="20463" b="9007"/>
          <a:stretch/>
        </p:blipFill>
        <p:spPr>
          <a:xfrm>
            <a:off x="987243" y="1188000"/>
            <a:ext cx="6933600" cy="4536000"/>
          </a:xfrm>
          <a:prstGeom prst="rect">
            <a:avLst/>
          </a:prstGeom>
        </p:spPr>
      </p:pic>
      <p:pic>
        <p:nvPicPr>
          <p:cNvPr id="5" name="Picture 5"/>
          <p:cNvPicPr>
            <a:picLocks noChangeAspect="1" noChangeArrowheads="1"/>
          </p:cNvPicPr>
          <p:nvPr/>
        </p:nvPicPr>
        <p:blipFill>
          <a:blip r:embed="rId4"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4004914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pic>
        <p:nvPicPr>
          <p:cNvPr id="5"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3" y="6100762"/>
            <a:ext cx="2009025" cy="651231"/>
          </a:xfrm>
          <a:prstGeom prst="rect">
            <a:avLst/>
          </a:prstGeom>
        </p:spPr>
      </p:pic>
      <p:sp>
        <p:nvSpPr>
          <p:cNvPr id="2" name="TextBox 1"/>
          <p:cNvSpPr txBox="1"/>
          <p:nvPr/>
        </p:nvSpPr>
        <p:spPr>
          <a:xfrm>
            <a:off x="1411200" y="835200"/>
            <a:ext cx="7329600" cy="954107"/>
          </a:xfrm>
          <a:prstGeom prst="rect">
            <a:avLst/>
          </a:prstGeom>
          <a:noFill/>
        </p:spPr>
        <p:txBody>
          <a:bodyPr wrap="square" rtlCol="0">
            <a:spAutoFit/>
          </a:bodyPr>
          <a:lstStyle/>
          <a:p>
            <a:r>
              <a:rPr lang="it-IT" sz="2800" dirty="0" smtClean="0">
                <a:solidFill>
                  <a:srgbClr val="0070C0"/>
                </a:solidFill>
              </a:rPr>
              <a:t>An FP7 Project: APhoRISM – Advanced Procedures for volcanIc and Seismic Monitoring</a:t>
            </a:r>
            <a:endParaRPr lang="it-IT" sz="2800" dirty="0">
              <a:solidFill>
                <a:srgbClr val="0070C0"/>
              </a:solidFill>
            </a:endParaRPr>
          </a:p>
        </p:txBody>
      </p:sp>
      <p:sp>
        <p:nvSpPr>
          <p:cNvPr id="3" name="Rectangle 2"/>
          <p:cNvSpPr/>
          <p:nvPr/>
        </p:nvSpPr>
        <p:spPr>
          <a:xfrm>
            <a:off x="504000" y="2189361"/>
            <a:ext cx="7911338" cy="2862322"/>
          </a:xfrm>
          <a:prstGeom prst="rect">
            <a:avLst/>
          </a:prstGeom>
        </p:spPr>
        <p:txBody>
          <a:bodyPr wrap="square">
            <a:spAutoFit/>
          </a:bodyPr>
          <a:lstStyle/>
          <a:p>
            <a:r>
              <a:rPr lang="en-US" altLang="it-IT" dirty="0" smtClean="0">
                <a:solidFill>
                  <a:srgbClr val="0070C0"/>
                </a:solidFill>
                <a:latin typeface="Acid"/>
                <a:cs typeface="Times New Roman" panose="02020603050405020304" pitchFamily="18" charset="0"/>
              </a:rPr>
              <a:t>Aims at:</a:t>
            </a:r>
            <a:endParaRPr lang="en-US" altLang="it-IT" dirty="0">
              <a:solidFill>
                <a:srgbClr val="0070C0"/>
              </a:solidFill>
              <a:latin typeface="Acid"/>
              <a:cs typeface="Times New Roman" panose="02020603050405020304" pitchFamily="18" charset="0"/>
            </a:endParaRPr>
          </a:p>
          <a:p>
            <a:endParaRPr lang="en-US" altLang="it-IT" dirty="0" smtClean="0">
              <a:solidFill>
                <a:srgbClr val="0070C0"/>
              </a:solidFill>
              <a:latin typeface="Acid"/>
              <a:cs typeface="Times New Roman" panose="02020603050405020304" pitchFamily="18" charset="0"/>
            </a:endParaRPr>
          </a:p>
          <a:p>
            <a:r>
              <a:rPr lang="en-US" altLang="it-IT" dirty="0" smtClean="0">
                <a:solidFill>
                  <a:srgbClr val="0070C0"/>
                </a:solidFill>
                <a:latin typeface="Acid"/>
                <a:cs typeface="Times New Roman" panose="02020603050405020304" pitchFamily="18" charset="0"/>
              </a:rPr>
              <a:t>- developing </a:t>
            </a:r>
            <a:r>
              <a:rPr lang="en-US" altLang="it-IT" dirty="0">
                <a:solidFill>
                  <a:srgbClr val="0070C0"/>
                </a:solidFill>
                <a:latin typeface="Acid"/>
                <a:cs typeface="Times New Roman" panose="02020603050405020304" pitchFamily="18" charset="0"/>
              </a:rPr>
              <a:t>innovative Copernicus products derived from the integrated use of Space- and Ground-based data to support the management and mitigation of seismic and volcanic risk</a:t>
            </a:r>
          </a:p>
          <a:p>
            <a:endParaRPr lang="en-US" altLang="it-IT" dirty="0">
              <a:solidFill>
                <a:srgbClr val="0070C0"/>
              </a:solidFill>
              <a:latin typeface="Acid"/>
              <a:cs typeface="Times New Roman" panose="02020603050405020304" pitchFamily="18" charset="0"/>
            </a:endParaRPr>
          </a:p>
          <a:p>
            <a:r>
              <a:rPr lang="en-US" altLang="it-IT" dirty="0" smtClean="0">
                <a:solidFill>
                  <a:srgbClr val="0070C0"/>
                </a:solidFill>
                <a:latin typeface="Acid"/>
                <a:cs typeface="Times New Roman" panose="02020603050405020304" pitchFamily="18" charset="0"/>
              </a:rPr>
              <a:t>- providing </a:t>
            </a:r>
            <a:r>
              <a:rPr lang="en-US" altLang="it-IT" dirty="0">
                <a:solidFill>
                  <a:srgbClr val="0070C0"/>
                </a:solidFill>
                <a:latin typeface="Acid"/>
                <a:cs typeface="Times New Roman" panose="02020603050405020304" pitchFamily="18" charset="0"/>
              </a:rPr>
              <a:t>new tools for managing seismic and volcanic crisis </a:t>
            </a:r>
          </a:p>
          <a:p>
            <a:endParaRPr lang="en-US" altLang="it-IT" dirty="0">
              <a:solidFill>
                <a:srgbClr val="0070C0"/>
              </a:solidFill>
              <a:latin typeface="Acid"/>
              <a:cs typeface="Times New Roman" panose="02020603050405020304" pitchFamily="18" charset="0"/>
            </a:endParaRPr>
          </a:p>
          <a:p>
            <a:r>
              <a:rPr lang="en-US" altLang="it-IT" dirty="0" smtClean="0">
                <a:solidFill>
                  <a:srgbClr val="0070C0"/>
                </a:solidFill>
                <a:latin typeface="Acid"/>
                <a:cs typeface="Times New Roman" panose="02020603050405020304" pitchFamily="18" charset="0"/>
              </a:rPr>
              <a:t>- exploiting </a:t>
            </a:r>
            <a:r>
              <a:rPr lang="en-US" altLang="it-IT" dirty="0">
                <a:solidFill>
                  <a:srgbClr val="0070C0"/>
                </a:solidFill>
                <a:latin typeface="Acid"/>
                <a:cs typeface="Times New Roman" panose="02020603050405020304" pitchFamily="18" charset="0"/>
              </a:rPr>
              <a:t>available and upcoming (e.g. Sentinel missions) instruments for achieving better performances in terms of accuracy and quality.</a:t>
            </a:r>
          </a:p>
        </p:txBody>
      </p:sp>
      <p:pic>
        <p:nvPicPr>
          <p:cNvPr id="12" name="Picture 5"/>
          <p:cNvPicPr>
            <a:picLocks noChangeAspect="1" noChangeArrowheads="1"/>
          </p:cNvPicPr>
          <p:nvPr/>
        </p:nvPicPr>
        <p:blipFill>
          <a:blip r:embed="rId3"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4043029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pic>
        <p:nvPicPr>
          <p:cNvPr id="5"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3" y="6100762"/>
            <a:ext cx="2009025" cy="651231"/>
          </a:xfrm>
          <a:prstGeom prst="rect">
            <a:avLst/>
          </a:prstGeom>
        </p:spPr>
      </p:pic>
      <p:sp>
        <p:nvSpPr>
          <p:cNvPr id="2" name="TextBox 1"/>
          <p:cNvSpPr txBox="1"/>
          <p:nvPr/>
        </p:nvSpPr>
        <p:spPr>
          <a:xfrm>
            <a:off x="1411200" y="835200"/>
            <a:ext cx="7329600" cy="954107"/>
          </a:xfrm>
          <a:prstGeom prst="rect">
            <a:avLst/>
          </a:prstGeom>
          <a:noFill/>
        </p:spPr>
        <p:txBody>
          <a:bodyPr wrap="square" rtlCol="0">
            <a:spAutoFit/>
          </a:bodyPr>
          <a:lstStyle/>
          <a:p>
            <a:r>
              <a:rPr lang="it-IT" sz="2800" dirty="0" smtClean="0">
                <a:solidFill>
                  <a:srgbClr val="0070C0"/>
                </a:solidFill>
              </a:rPr>
              <a:t>An FP7 Project: APhoRISM – Advanced Procedures for volcanIc and Seismic Monitoring</a:t>
            </a:r>
            <a:endParaRPr lang="it-IT" sz="2800" dirty="0">
              <a:solidFill>
                <a:srgbClr val="0070C0"/>
              </a:solidFill>
            </a:endParaRPr>
          </a:p>
        </p:txBody>
      </p:sp>
      <p:pic>
        <p:nvPicPr>
          <p:cNvPr id="9" name="Immagin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6924" y="1814365"/>
            <a:ext cx="1834276" cy="1956561"/>
          </a:xfrm>
          <a:prstGeom prst="rect">
            <a:avLst/>
          </a:prstGeom>
        </p:spPr>
      </p:pic>
      <p:pic>
        <p:nvPicPr>
          <p:cNvPr id="17" name="Immagine 6" descr="C:\Users\Matteo Albano\Desktop\Lav_INGV\Progetti\Lav_Aphorism_28_10_15\Aphorism_text\Figures\Aquila_instability2.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9614" y="3770926"/>
            <a:ext cx="2800558" cy="2803052"/>
          </a:xfrm>
          <a:prstGeom prst="rect">
            <a:avLst/>
          </a:prstGeom>
          <a:noFill/>
          <a:ln>
            <a:noFill/>
          </a:ln>
        </p:spPr>
      </p:pic>
      <p:graphicFrame>
        <p:nvGraphicFramePr>
          <p:cNvPr id="18" name="Tabella 7"/>
          <p:cNvGraphicFramePr>
            <a:graphicFrameLocks noGrp="1"/>
          </p:cNvGraphicFramePr>
          <p:nvPr>
            <p:extLst>
              <p:ext uri="{D42A27DB-BD31-4B8C-83A1-F6EECF244321}">
                <p14:modId xmlns:p14="http://schemas.microsoft.com/office/powerpoint/2010/main" val="3791952212"/>
              </p:ext>
            </p:extLst>
          </p:nvPr>
        </p:nvGraphicFramePr>
        <p:xfrm>
          <a:off x="99083" y="3401602"/>
          <a:ext cx="2876675" cy="1770850"/>
        </p:xfrm>
        <a:graphic>
          <a:graphicData uri="http://schemas.openxmlformats.org/drawingml/2006/table">
            <a:tbl>
              <a:tblPr/>
              <a:tblGrid>
                <a:gridCol w="1708145">
                  <a:extLst>
                    <a:ext uri="{9D8B030D-6E8A-4147-A177-3AD203B41FA5}">
                      <a16:colId xmlns="" xmlns:a16="http://schemas.microsoft.com/office/drawing/2014/main" val="1698025818"/>
                    </a:ext>
                  </a:extLst>
                </a:gridCol>
                <a:gridCol w="1168530">
                  <a:extLst>
                    <a:ext uri="{9D8B030D-6E8A-4147-A177-3AD203B41FA5}">
                      <a16:colId xmlns="" xmlns:a16="http://schemas.microsoft.com/office/drawing/2014/main" val="1724478379"/>
                    </a:ext>
                  </a:extLst>
                </a:gridCol>
              </a:tblGrid>
              <a:tr h="354170">
                <a:tc>
                  <a:txBody>
                    <a:bodyPr/>
                    <a:lstStyle/>
                    <a:p>
                      <a:pPr algn="ctr">
                        <a:lnSpc>
                          <a:spcPct val="107000"/>
                        </a:lnSpc>
                        <a:spcAft>
                          <a:spcPts val="0"/>
                        </a:spcAft>
                      </a:pPr>
                      <a:r>
                        <a:rPr lang="en-GB" sz="1600" b="1" dirty="0">
                          <a:solidFill>
                            <a:srgbClr val="00000A"/>
                          </a:solidFill>
                          <a:effectLst/>
                          <a:latin typeface="Arial" panose="020B0604020202020204" pitchFamily="34" charset="0"/>
                          <a:ea typeface="Times New Roman" panose="02020603050405020304" pitchFamily="18" charset="0"/>
                          <a:cs typeface="Times New Roman" panose="02020603050405020304" pitchFamily="18" charset="0"/>
                        </a:rPr>
                        <a:t>Soil instability</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9B64"/>
                    </a:solidFill>
                  </a:tcPr>
                </a:tc>
                <a:tc>
                  <a:txBody>
                    <a:bodyPr/>
                    <a:lstStyle/>
                    <a:p>
                      <a:pPr algn="ctr">
                        <a:lnSpc>
                          <a:spcPct val="107000"/>
                        </a:lnSpc>
                        <a:spcAft>
                          <a:spcPts val="0"/>
                        </a:spcAft>
                      </a:pPr>
                      <a:r>
                        <a:rPr lang="en-GB" sz="1600" b="1" dirty="0">
                          <a:solidFill>
                            <a:srgbClr val="00000A"/>
                          </a:solidFill>
                          <a:effectLst/>
                          <a:latin typeface="Arial" panose="020B0604020202020204" pitchFamily="34" charset="0"/>
                          <a:ea typeface="Times New Roman" panose="02020603050405020304" pitchFamily="18" charset="0"/>
                          <a:cs typeface="Times New Roman" panose="02020603050405020304" pitchFamily="18" charset="0"/>
                        </a:rPr>
                        <a:t>I</a:t>
                      </a:r>
                      <a:r>
                        <a:rPr lang="en-GB" sz="1600" b="1" baseline="-25000" dirty="0">
                          <a:solidFill>
                            <a:srgbClr val="00000A"/>
                          </a:solidFill>
                          <a:effectLst/>
                          <a:latin typeface="Arial" panose="020B0604020202020204" pitchFamily="34" charset="0"/>
                          <a:ea typeface="Times New Roman" panose="02020603050405020304" pitchFamily="18" charset="0"/>
                          <a:cs typeface="Times New Roman" panose="02020603050405020304" pitchFamily="18" charset="0"/>
                        </a:rPr>
                        <a:t>F</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9B64"/>
                    </a:solidFill>
                  </a:tcPr>
                </a:tc>
                <a:extLst>
                  <a:ext uri="{0D108BD9-81ED-4DB2-BD59-A6C34878D82A}">
                    <a16:rowId xmlns="" xmlns:a16="http://schemas.microsoft.com/office/drawing/2014/main" val="1076730781"/>
                  </a:ext>
                </a:extLst>
              </a:tr>
              <a:tr h="354170">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null</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62017194"/>
                  </a:ext>
                </a:extLst>
              </a:tr>
              <a:tr h="354170">
                <a:tc>
                  <a:txBody>
                    <a:bodyPr/>
                    <a:lstStyle/>
                    <a:p>
                      <a:pPr algn="ctr">
                        <a:lnSpc>
                          <a:spcPct val="107000"/>
                        </a:lnSpc>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low</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0-1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3433448"/>
                  </a:ext>
                </a:extLst>
              </a:tr>
              <a:tr h="354170">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moderate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1-2</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23179198"/>
                  </a:ext>
                </a:extLst>
              </a:tr>
              <a:tr h="354170">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High</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&gt;2</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61" marR="6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0246467"/>
                  </a:ext>
                </a:extLst>
              </a:tr>
            </a:tbl>
          </a:graphicData>
        </a:graphic>
      </p:graphicFrame>
      <p:pic>
        <p:nvPicPr>
          <p:cNvPr id="19" name="Immagine 16" descr="C:\Users\Matteo Albano\Desktop\Lav_INGV\Progetti\Lav_Aphorism_22_10_15\Aphorism_text\Figures\Aquila_GIS.t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0757" y="4336873"/>
            <a:ext cx="1546167" cy="1546167"/>
          </a:xfrm>
          <a:prstGeom prst="rect">
            <a:avLst/>
          </a:prstGeom>
          <a:noFill/>
          <a:ln>
            <a:noFill/>
          </a:ln>
        </p:spPr>
      </p:pic>
      <p:pic>
        <p:nvPicPr>
          <p:cNvPr id="20" name="Immagine 17" descr="C:\Users\Matteo Albano\Desktop\Lav_INGV\Progetti\Lav_Aphorism_22_10_15\Aphorism_text\Figures\Aquila_period.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5812" y="4336872"/>
            <a:ext cx="1512916" cy="1546167"/>
          </a:xfrm>
          <a:prstGeom prst="rect">
            <a:avLst/>
          </a:prstGeom>
          <a:noFill/>
          <a:ln>
            <a:noFill/>
          </a:ln>
        </p:spPr>
      </p:pic>
      <p:sp>
        <p:nvSpPr>
          <p:cNvPr id="21" name="Rettangolo 12"/>
          <p:cNvSpPr/>
          <p:nvPr/>
        </p:nvSpPr>
        <p:spPr>
          <a:xfrm>
            <a:off x="177358" y="1845128"/>
            <a:ext cx="5921042" cy="1323439"/>
          </a:xfrm>
          <a:prstGeom prst="rect">
            <a:avLst/>
          </a:prstGeom>
        </p:spPr>
        <p:txBody>
          <a:bodyPr wrap="square">
            <a:spAutoFit/>
          </a:bodyPr>
          <a:lstStyle/>
          <a:p>
            <a:pPr algn="just">
              <a:spcBef>
                <a:spcPts val="0"/>
              </a:spcBef>
              <a:spcAft>
                <a:spcPts val="0"/>
              </a:spcAft>
            </a:pPr>
            <a:r>
              <a:rPr lang="en-GB" sz="1600" dirty="0">
                <a:latin typeface="Candara" panose="020E0502030303020204" pitchFamily="34" charset="0"/>
              </a:rPr>
              <a:t>I</a:t>
            </a:r>
            <a:r>
              <a:rPr lang="en-GB" sz="1600" baseline="-25000" dirty="0">
                <a:latin typeface="Candara" panose="020E0502030303020204" pitchFamily="34" charset="0"/>
              </a:rPr>
              <a:t>T</a:t>
            </a:r>
            <a:r>
              <a:rPr lang="en-GB" sz="1600" dirty="0">
                <a:latin typeface="Candara" panose="020E0502030303020204" pitchFamily="34" charset="0"/>
              </a:rPr>
              <a:t> = soil natural oscillation period </a:t>
            </a:r>
            <a:r>
              <a:rPr lang="en-GB" sz="1600" dirty="0" smtClean="0">
                <a:latin typeface="Candara" panose="020E0502030303020204" pitchFamily="34" charset="0"/>
              </a:rPr>
              <a:t>index (seismic amplification)</a:t>
            </a:r>
          </a:p>
          <a:p>
            <a:pPr algn="just">
              <a:spcBef>
                <a:spcPts val="0"/>
              </a:spcBef>
              <a:spcAft>
                <a:spcPts val="0"/>
              </a:spcAft>
            </a:pPr>
            <a:r>
              <a:rPr lang="en-GB" sz="1600" dirty="0" smtClean="0">
                <a:latin typeface="Candara" panose="020E0502030303020204" pitchFamily="34" charset="0"/>
              </a:rPr>
              <a:t>I</a:t>
            </a:r>
            <a:r>
              <a:rPr lang="en-GB" sz="1600" baseline="-25000" dirty="0" smtClean="0">
                <a:latin typeface="Candara" panose="020E0502030303020204" pitchFamily="34" charset="0"/>
              </a:rPr>
              <a:t>A</a:t>
            </a:r>
            <a:r>
              <a:rPr lang="en-GB" sz="1600" dirty="0" smtClean="0">
                <a:latin typeface="Candara" panose="020E0502030303020204" pitchFamily="34" charset="0"/>
              </a:rPr>
              <a:t> = </a:t>
            </a:r>
            <a:r>
              <a:rPr lang="en-GB" sz="1600" dirty="0">
                <a:latin typeface="Candara" panose="020E0502030303020204" pitchFamily="34" charset="0"/>
              </a:rPr>
              <a:t>soil amplification. </a:t>
            </a:r>
          </a:p>
          <a:p>
            <a:pPr algn="just">
              <a:spcBef>
                <a:spcPts val="0"/>
              </a:spcBef>
              <a:spcAft>
                <a:spcPts val="0"/>
              </a:spcAft>
            </a:pPr>
            <a:r>
              <a:rPr lang="en-GB" sz="1600" dirty="0">
                <a:latin typeface="Candara" panose="020E0502030303020204" pitchFamily="34" charset="0"/>
              </a:rPr>
              <a:t>I</a:t>
            </a:r>
            <a:r>
              <a:rPr lang="en-GB" sz="1600" baseline="-25000" dirty="0">
                <a:latin typeface="Candara" panose="020E0502030303020204" pitchFamily="34" charset="0"/>
              </a:rPr>
              <a:t>V</a:t>
            </a:r>
            <a:r>
              <a:rPr lang="en-GB" sz="1600" dirty="0">
                <a:latin typeface="Candara" panose="020E0502030303020204" pitchFamily="34" charset="0"/>
              </a:rPr>
              <a:t> = </a:t>
            </a:r>
            <a:r>
              <a:rPr lang="en-GB" sz="1600" dirty="0" err="1">
                <a:latin typeface="Candara" panose="020E0502030303020204" pitchFamily="34" charset="0"/>
              </a:rPr>
              <a:t>InSAR</a:t>
            </a:r>
            <a:r>
              <a:rPr lang="en-GB" sz="1600" dirty="0">
                <a:latin typeface="Candara" panose="020E0502030303020204" pitchFamily="34" charset="0"/>
              </a:rPr>
              <a:t> velocity </a:t>
            </a:r>
            <a:r>
              <a:rPr lang="en-GB" sz="1600" dirty="0" smtClean="0">
                <a:latin typeface="Candara" panose="020E0502030303020204" pitchFamily="34" charset="0"/>
              </a:rPr>
              <a:t>index (subsidence/slow landslides) </a:t>
            </a:r>
            <a:endParaRPr lang="en-GB" sz="1600" dirty="0">
              <a:latin typeface="Candara" panose="020E0502030303020204" pitchFamily="34" charset="0"/>
            </a:endParaRPr>
          </a:p>
          <a:p>
            <a:pPr algn="just">
              <a:spcBef>
                <a:spcPts val="0"/>
              </a:spcBef>
              <a:spcAft>
                <a:spcPts val="0"/>
              </a:spcAft>
            </a:pPr>
            <a:r>
              <a:rPr lang="en-GB" sz="1600" dirty="0">
                <a:latin typeface="Candara" panose="020E0502030303020204" pitchFamily="34" charset="0"/>
              </a:rPr>
              <a:t>I</a:t>
            </a:r>
            <a:r>
              <a:rPr lang="en-GB" sz="1600" baseline="-25000" dirty="0">
                <a:latin typeface="Candara" panose="020E0502030303020204" pitchFamily="34" charset="0"/>
              </a:rPr>
              <a:t>L</a:t>
            </a:r>
            <a:r>
              <a:rPr lang="en-GB" sz="1600" dirty="0">
                <a:latin typeface="Candara" panose="020E0502030303020204" pitchFamily="34" charset="0"/>
              </a:rPr>
              <a:t> = liquefaction instability </a:t>
            </a:r>
            <a:r>
              <a:rPr lang="en-GB" sz="1600" dirty="0" smtClean="0">
                <a:latin typeface="Candara" panose="020E0502030303020204" pitchFamily="34" charset="0"/>
              </a:rPr>
              <a:t>index (liquefaction phenomena) </a:t>
            </a:r>
            <a:endParaRPr lang="en-GB" sz="1600" dirty="0">
              <a:latin typeface="Candara" panose="020E0502030303020204" pitchFamily="34" charset="0"/>
            </a:endParaRPr>
          </a:p>
          <a:p>
            <a:pPr algn="just">
              <a:spcBef>
                <a:spcPts val="0"/>
              </a:spcBef>
              <a:spcAft>
                <a:spcPts val="0"/>
              </a:spcAft>
            </a:pPr>
            <a:r>
              <a:rPr lang="en-GB" sz="1600" dirty="0">
                <a:latin typeface="Candara" panose="020E0502030303020204" pitchFamily="34" charset="0"/>
              </a:rPr>
              <a:t>I</a:t>
            </a:r>
            <a:r>
              <a:rPr lang="en-GB" sz="1600" baseline="-25000" dirty="0">
                <a:latin typeface="Candara" panose="020E0502030303020204" pitchFamily="34" charset="0"/>
              </a:rPr>
              <a:t>S</a:t>
            </a:r>
            <a:r>
              <a:rPr lang="en-GB" sz="1600" dirty="0">
                <a:latin typeface="Candara" panose="020E0502030303020204" pitchFamily="34" charset="0"/>
              </a:rPr>
              <a:t> = landslide instability </a:t>
            </a:r>
            <a:r>
              <a:rPr lang="en-GB" sz="1600" dirty="0" smtClean="0">
                <a:latin typeface="Candara" panose="020E0502030303020204" pitchFamily="34" charset="0"/>
              </a:rPr>
              <a:t>index (landslide hazard) </a:t>
            </a:r>
            <a:endParaRPr lang="en-GB" sz="1600" dirty="0">
              <a:latin typeface="Candara" panose="020E0502030303020204" pitchFamily="34" charset="0"/>
            </a:endParaRPr>
          </a:p>
        </p:txBody>
      </p:sp>
      <p:pic>
        <p:nvPicPr>
          <p:cNvPr id="11" name="Picture 5"/>
          <p:cNvPicPr>
            <a:picLocks noChangeAspect="1" noChangeArrowheads="1"/>
          </p:cNvPicPr>
          <p:nvPr/>
        </p:nvPicPr>
        <p:blipFill>
          <a:blip r:embed="rId7"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2911019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pic>
        <p:nvPicPr>
          <p:cNvPr id="5"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3" y="6100762"/>
            <a:ext cx="2009025" cy="651231"/>
          </a:xfrm>
          <a:prstGeom prst="rect">
            <a:avLst/>
          </a:prstGeom>
        </p:spPr>
      </p:pic>
      <p:sp>
        <p:nvSpPr>
          <p:cNvPr id="2" name="TextBox 1"/>
          <p:cNvSpPr txBox="1"/>
          <p:nvPr/>
        </p:nvSpPr>
        <p:spPr>
          <a:xfrm>
            <a:off x="1411200" y="835200"/>
            <a:ext cx="7329600" cy="523220"/>
          </a:xfrm>
          <a:prstGeom prst="rect">
            <a:avLst/>
          </a:prstGeom>
          <a:noFill/>
        </p:spPr>
        <p:txBody>
          <a:bodyPr wrap="square" rtlCol="0">
            <a:spAutoFit/>
          </a:bodyPr>
          <a:lstStyle/>
          <a:p>
            <a:r>
              <a:rPr lang="it-IT" sz="2800" dirty="0" smtClean="0">
                <a:solidFill>
                  <a:srgbClr val="0070C0"/>
                </a:solidFill>
              </a:rPr>
              <a:t>An application to damaged historical centers</a:t>
            </a:r>
            <a:endParaRPr lang="it-IT" sz="2800" dirty="0">
              <a:solidFill>
                <a:srgbClr val="0070C0"/>
              </a:solidFill>
            </a:endParaRPr>
          </a:p>
        </p:txBody>
      </p:sp>
      <p:pic>
        <p:nvPicPr>
          <p:cNvPr id="3" name="Picture 2"/>
          <p:cNvPicPr>
            <a:picLocks noChangeAspect="1"/>
          </p:cNvPicPr>
          <p:nvPr/>
        </p:nvPicPr>
        <p:blipFill>
          <a:blip r:embed="rId3"/>
          <a:stretch>
            <a:fillRect/>
          </a:stretch>
        </p:blipFill>
        <p:spPr>
          <a:xfrm>
            <a:off x="319274" y="1517290"/>
            <a:ext cx="2406135" cy="1621440"/>
          </a:xfrm>
          <a:prstGeom prst="rect">
            <a:avLst/>
          </a:prstGeom>
        </p:spPr>
      </p:pic>
      <p:pic>
        <p:nvPicPr>
          <p:cNvPr id="4" name="Picture 3"/>
          <p:cNvPicPr>
            <a:picLocks noChangeAspect="1"/>
          </p:cNvPicPr>
          <p:nvPr/>
        </p:nvPicPr>
        <p:blipFill>
          <a:blip r:embed="rId4"/>
          <a:stretch>
            <a:fillRect/>
          </a:stretch>
        </p:blipFill>
        <p:spPr>
          <a:xfrm>
            <a:off x="2883488" y="2786665"/>
            <a:ext cx="2651752" cy="1886940"/>
          </a:xfrm>
          <a:prstGeom prst="rect">
            <a:avLst/>
          </a:prstGeom>
        </p:spPr>
      </p:pic>
      <p:sp>
        <p:nvSpPr>
          <p:cNvPr id="6" name="TextBox 5"/>
          <p:cNvSpPr txBox="1"/>
          <p:nvPr/>
        </p:nvSpPr>
        <p:spPr>
          <a:xfrm>
            <a:off x="2962688" y="1593698"/>
            <a:ext cx="5526112" cy="584775"/>
          </a:xfrm>
          <a:prstGeom prst="rect">
            <a:avLst/>
          </a:prstGeom>
          <a:noFill/>
        </p:spPr>
        <p:txBody>
          <a:bodyPr wrap="square" rtlCol="0">
            <a:spAutoFit/>
          </a:bodyPr>
          <a:lstStyle/>
          <a:p>
            <a:r>
              <a:rPr lang="en-US" sz="1600" i="1" dirty="0">
                <a:solidFill>
                  <a:srgbClr val="0070C0"/>
                </a:solidFill>
              </a:rPr>
              <a:t>Damage classification by using all change </a:t>
            </a:r>
            <a:r>
              <a:rPr lang="en-US" sz="1600" i="1" dirty="0" err="1">
                <a:solidFill>
                  <a:srgbClr val="0070C0"/>
                </a:solidFill>
              </a:rPr>
              <a:t>fea-tures</a:t>
            </a:r>
            <a:r>
              <a:rPr lang="en-US" sz="1600" i="1" dirty="0">
                <a:solidFill>
                  <a:srgbClr val="0070C0"/>
                </a:solidFill>
              </a:rPr>
              <a:t> (both optical and SAR) over </a:t>
            </a:r>
            <a:r>
              <a:rPr lang="en-US" sz="1600" i="1" dirty="0" err="1">
                <a:solidFill>
                  <a:srgbClr val="0070C0"/>
                </a:solidFill>
              </a:rPr>
              <a:t>Amatrice</a:t>
            </a:r>
            <a:r>
              <a:rPr lang="en-US" sz="1600" i="1" dirty="0">
                <a:solidFill>
                  <a:srgbClr val="0070C0"/>
                </a:solidFill>
              </a:rPr>
              <a:t> town </a:t>
            </a:r>
            <a:endParaRPr lang="it-IT" sz="1600" dirty="0">
              <a:solidFill>
                <a:srgbClr val="0070C0"/>
              </a:solidFill>
            </a:endParaRPr>
          </a:p>
        </p:txBody>
      </p:sp>
      <p:pic>
        <p:nvPicPr>
          <p:cNvPr id="8" name="Picture 7"/>
          <p:cNvPicPr>
            <a:picLocks noChangeAspect="1"/>
          </p:cNvPicPr>
          <p:nvPr/>
        </p:nvPicPr>
        <p:blipFill>
          <a:blip r:embed="rId5"/>
          <a:stretch>
            <a:fillRect/>
          </a:stretch>
        </p:blipFill>
        <p:spPr>
          <a:xfrm>
            <a:off x="5988599" y="4447282"/>
            <a:ext cx="2907033" cy="1653480"/>
          </a:xfrm>
          <a:prstGeom prst="rect">
            <a:avLst/>
          </a:prstGeom>
        </p:spPr>
      </p:pic>
      <p:sp>
        <p:nvSpPr>
          <p:cNvPr id="10" name="TextBox 9"/>
          <p:cNvSpPr txBox="1"/>
          <p:nvPr/>
        </p:nvSpPr>
        <p:spPr>
          <a:xfrm>
            <a:off x="2224800" y="5493658"/>
            <a:ext cx="3711144" cy="338554"/>
          </a:xfrm>
          <a:prstGeom prst="rect">
            <a:avLst/>
          </a:prstGeom>
          <a:noFill/>
        </p:spPr>
        <p:txBody>
          <a:bodyPr wrap="none" rtlCol="0">
            <a:spAutoFit/>
          </a:bodyPr>
          <a:lstStyle/>
          <a:p>
            <a:r>
              <a:rPr lang="it-IT" sz="1600" i="1" dirty="0" smtClean="0">
                <a:solidFill>
                  <a:srgbClr val="0070C0"/>
                </a:solidFill>
              </a:rPr>
              <a:t>Ground survey: Amatrice </a:t>
            </a:r>
            <a:r>
              <a:rPr lang="it-IT" sz="1600" i="1" dirty="0">
                <a:solidFill>
                  <a:srgbClr val="0070C0"/>
                </a:solidFill>
              </a:rPr>
              <a:t>post- </a:t>
            </a:r>
            <a:r>
              <a:rPr lang="it-IT" sz="1600" i="1" dirty="0" smtClean="0">
                <a:solidFill>
                  <a:srgbClr val="0070C0"/>
                </a:solidFill>
              </a:rPr>
              <a:t>earthquake</a:t>
            </a:r>
            <a:endParaRPr lang="it-IT" sz="1600" dirty="0">
              <a:solidFill>
                <a:srgbClr val="0070C0"/>
              </a:solidFill>
            </a:endParaRPr>
          </a:p>
        </p:txBody>
      </p:sp>
      <p:sp>
        <p:nvSpPr>
          <p:cNvPr id="11" name="Rectangle 10"/>
          <p:cNvSpPr/>
          <p:nvPr/>
        </p:nvSpPr>
        <p:spPr>
          <a:xfrm>
            <a:off x="5692302" y="3240126"/>
            <a:ext cx="2462400" cy="584775"/>
          </a:xfrm>
          <a:prstGeom prst="rect">
            <a:avLst/>
          </a:prstGeom>
        </p:spPr>
        <p:txBody>
          <a:bodyPr wrap="square">
            <a:spAutoFit/>
          </a:bodyPr>
          <a:lstStyle/>
          <a:p>
            <a:r>
              <a:rPr lang="en-US" sz="1600" i="1" dirty="0">
                <a:solidFill>
                  <a:srgbClr val="0070C0"/>
                </a:solidFill>
              </a:rPr>
              <a:t>Damage</a:t>
            </a:r>
            <a:r>
              <a:rPr lang="en-US" sz="1600" b="0" u="none" strike="noStrike" baseline="0" dirty="0" smtClean="0">
                <a:solidFill>
                  <a:srgbClr val="0070C0"/>
                </a:solidFill>
                <a:latin typeface="Book Antiqua" panose="02040602050305030304" pitchFamily="18" charset="0"/>
              </a:rPr>
              <a:t> </a:t>
            </a:r>
            <a:r>
              <a:rPr lang="en-US" sz="1600" i="1" dirty="0">
                <a:solidFill>
                  <a:srgbClr val="0070C0"/>
                </a:solidFill>
              </a:rPr>
              <a:t>classification in the historical </a:t>
            </a:r>
            <a:r>
              <a:rPr lang="en-US" sz="1600" i="1" dirty="0" err="1">
                <a:solidFill>
                  <a:srgbClr val="0070C0"/>
                </a:solidFill>
              </a:rPr>
              <a:t>centre</a:t>
            </a:r>
            <a:r>
              <a:rPr lang="en-US" sz="1600" i="1" dirty="0">
                <a:solidFill>
                  <a:srgbClr val="0070C0"/>
                </a:solidFill>
              </a:rPr>
              <a:t> </a:t>
            </a:r>
            <a:endParaRPr lang="it-IT" sz="1600" i="1" dirty="0">
              <a:solidFill>
                <a:srgbClr val="0070C0"/>
              </a:solidFill>
            </a:endParaRPr>
          </a:p>
        </p:txBody>
      </p:sp>
      <p:pic>
        <p:nvPicPr>
          <p:cNvPr id="12" name="Picture 5"/>
          <p:cNvPicPr>
            <a:picLocks noChangeAspect="1" noChangeArrowheads="1"/>
          </p:cNvPicPr>
          <p:nvPr/>
        </p:nvPicPr>
        <p:blipFill>
          <a:blip r:embed="rId6"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1906362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11128" y="6100762"/>
            <a:ext cx="3221830" cy="553998"/>
          </a:xfrm>
          <a:prstGeom prst="rect">
            <a:avLst/>
          </a:prstGeom>
          <a:noFill/>
        </p:spPr>
        <p:txBody>
          <a:bodyPr wrap="square" rtlCol="0">
            <a:spAutoFit/>
          </a:bodyPr>
          <a:lstStyle/>
          <a:p>
            <a:r>
              <a:rPr lang="en-US" sz="1000" dirty="0" smtClean="0">
                <a:solidFill>
                  <a:srgbClr val="0070C0"/>
                </a:solidFill>
              </a:rPr>
              <a:t>SMART SPECIALISATION AND CULTURAL HERITAGE: </a:t>
            </a:r>
          </a:p>
          <a:p>
            <a:r>
              <a:rPr lang="en-US" sz="1000" dirty="0" smtClean="0">
                <a:solidFill>
                  <a:srgbClr val="0070C0"/>
                </a:solidFill>
              </a:rPr>
              <a:t>AN ENGINE FOR INNOVATION AND GROWTH </a:t>
            </a:r>
          </a:p>
          <a:p>
            <a:r>
              <a:rPr lang="en-US" sz="1000" dirty="0" smtClean="0">
                <a:solidFill>
                  <a:srgbClr val="0070C0"/>
                </a:solidFill>
              </a:rPr>
              <a:t>Rome, November 25</a:t>
            </a:r>
            <a:r>
              <a:rPr lang="en-US" sz="1000" baseline="30000" dirty="0" smtClean="0">
                <a:solidFill>
                  <a:srgbClr val="0070C0"/>
                </a:solidFill>
              </a:rPr>
              <a:t>th</a:t>
            </a:r>
            <a:r>
              <a:rPr lang="en-US" sz="1000" dirty="0" smtClean="0">
                <a:solidFill>
                  <a:srgbClr val="0070C0"/>
                </a:solidFill>
              </a:rPr>
              <a:t>, 2016</a:t>
            </a:r>
            <a:endParaRPr lang="en-US" sz="1000" dirty="0">
              <a:solidFill>
                <a:srgbClr val="0070C0"/>
              </a:solidFill>
            </a:endParaRPr>
          </a:p>
        </p:txBody>
      </p:sp>
      <p:sp>
        <p:nvSpPr>
          <p:cNvPr id="2" name="TextBox 1"/>
          <p:cNvSpPr txBox="1"/>
          <p:nvPr/>
        </p:nvSpPr>
        <p:spPr>
          <a:xfrm>
            <a:off x="697840" y="835200"/>
            <a:ext cx="8395200" cy="954107"/>
          </a:xfrm>
          <a:prstGeom prst="rect">
            <a:avLst/>
          </a:prstGeom>
          <a:noFill/>
        </p:spPr>
        <p:txBody>
          <a:bodyPr wrap="square" rtlCol="0">
            <a:spAutoFit/>
          </a:bodyPr>
          <a:lstStyle/>
          <a:p>
            <a:r>
              <a:rPr lang="en-US" sz="2800" dirty="0" smtClean="0">
                <a:solidFill>
                  <a:srgbClr val="0070C0"/>
                </a:solidFill>
              </a:rPr>
              <a:t>Multisource/Multiscale survey of historical buildings and critical </a:t>
            </a:r>
            <a:r>
              <a:rPr lang="en-US" sz="2800" dirty="0">
                <a:solidFill>
                  <a:srgbClr val="0070C0"/>
                </a:solidFill>
              </a:rPr>
              <a:t>infrastructures </a:t>
            </a:r>
            <a:r>
              <a:rPr lang="en-US" sz="2800" dirty="0" smtClean="0">
                <a:solidFill>
                  <a:srgbClr val="0070C0"/>
                </a:solidFill>
              </a:rPr>
              <a:t>in a seismic urban environment</a:t>
            </a:r>
            <a:endParaRPr lang="it-IT" sz="2800" dirty="0">
              <a:solidFill>
                <a:srgbClr val="0070C0"/>
              </a:solidFill>
            </a:endParaRPr>
          </a:p>
        </p:txBody>
      </p:sp>
      <p:pic>
        <p:nvPicPr>
          <p:cNvPr id="3" name="Picture 2"/>
          <p:cNvPicPr>
            <a:picLocks noChangeAspect="1"/>
          </p:cNvPicPr>
          <p:nvPr/>
        </p:nvPicPr>
        <p:blipFill>
          <a:blip r:embed="rId2"/>
          <a:stretch>
            <a:fillRect/>
          </a:stretch>
        </p:blipFill>
        <p:spPr>
          <a:xfrm>
            <a:off x="395269" y="2410073"/>
            <a:ext cx="2451310" cy="2544120"/>
          </a:xfrm>
          <a:prstGeom prst="rect">
            <a:avLst/>
          </a:prstGeom>
        </p:spPr>
      </p:pic>
      <p:sp>
        <p:nvSpPr>
          <p:cNvPr id="4" name="TextBox 3"/>
          <p:cNvSpPr txBox="1"/>
          <p:nvPr/>
        </p:nvSpPr>
        <p:spPr>
          <a:xfrm>
            <a:off x="3235952" y="1907205"/>
            <a:ext cx="5303406" cy="3046988"/>
          </a:xfrm>
          <a:prstGeom prst="rect">
            <a:avLst/>
          </a:prstGeom>
          <a:noFill/>
        </p:spPr>
        <p:txBody>
          <a:bodyPr wrap="square" rtlCol="0">
            <a:spAutoFit/>
          </a:bodyPr>
          <a:lstStyle/>
          <a:p>
            <a:r>
              <a:rPr lang="it-IT" sz="1600" dirty="0" smtClean="0">
                <a:solidFill>
                  <a:srgbClr val="0070C0"/>
                </a:solidFill>
              </a:rPr>
              <a:t>Satellite and in situ data can be integrated in order to perform complementary analysis:</a:t>
            </a:r>
          </a:p>
          <a:p>
            <a:endParaRPr lang="it-IT" sz="1600" dirty="0" smtClean="0">
              <a:solidFill>
                <a:srgbClr val="0070C0"/>
              </a:solidFill>
            </a:endParaRPr>
          </a:p>
          <a:p>
            <a:r>
              <a:rPr lang="it-IT" sz="1600" dirty="0" smtClean="0">
                <a:solidFill>
                  <a:srgbClr val="0070C0"/>
                </a:solidFill>
              </a:rPr>
              <a:t>- G</a:t>
            </a:r>
            <a:r>
              <a:rPr lang="en-US" sz="1600" dirty="0" smtClean="0">
                <a:solidFill>
                  <a:srgbClr val="0070C0"/>
                </a:solidFill>
              </a:rPr>
              <a:t>round-based </a:t>
            </a:r>
            <a:r>
              <a:rPr lang="en-US" sz="1600" dirty="0">
                <a:solidFill>
                  <a:srgbClr val="0070C0"/>
                </a:solidFill>
              </a:rPr>
              <a:t>RAR measurements are performed to </a:t>
            </a:r>
            <a:r>
              <a:rPr lang="en-US" sz="1600" dirty="0" smtClean="0">
                <a:solidFill>
                  <a:srgbClr val="0070C0"/>
                </a:solidFill>
              </a:rPr>
              <a:t> </a:t>
            </a:r>
          </a:p>
          <a:p>
            <a:r>
              <a:rPr lang="en-US" sz="1600" dirty="0" smtClean="0">
                <a:solidFill>
                  <a:srgbClr val="0070C0"/>
                </a:solidFill>
              </a:rPr>
              <a:t>      estimate the vibration </a:t>
            </a:r>
            <a:r>
              <a:rPr lang="en-US" sz="1600" dirty="0">
                <a:solidFill>
                  <a:srgbClr val="0070C0"/>
                </a:solidFill>
              </a:rPr>
              <a:t>displacements and the natural </a:t>
            </a:r>
            <a:r>
              <a:rPr lang="en-US" sz="1600" dirty="0" smtClean="0">
                <a:solidFill>
                  <a:srgbClr val="0070C0"/>
                </a:solidFill>
              </a:rPr>
              <a:t>    </a:t>
            </a:r>
          </a:p>
          <a:p>
            <a:r>
              <a:rPr lang="en-US" sz="1600" dirty="0">
                <a:solidFill>
                  <a:srgbClr val="0070C0"/>
                </a:solidFill>
              </a:rPr>
              <a:t> </a:t>
            </a:r>
            <a:r>
              <a:rPr lang="en-US" sz="1600" dirty="0" smtClean="0">
                <a:solidFill>
                  <a:srgbClr val="0070C0"/>
                </a:solidFill>
              </a:rPr>
              <a:t>     </a:t>
            </a:r>
            <a:r>
              <a:rPr lang="en-US" sz="1600" dirty="0" smtClean="0">
                <a:solidFill>
                  <a:srgbClr val="0070C0"/>
                </a:solidFill>
              </a:rPr>
              <a:t>oscillation </a:t>
            </a:r>
            <a:r>
              <a:rPr lang="en-US" sz="1600" dirty="0">
                <a:solidFill>
                  <a:srgbClr val="0070C0"/>
                </a:solidFill>
              </a:rPr>
              <a:t>frequencies </a:t>
            </a:r>
            <a:r>
              <a:rPr lang="en-US" sz="1600" dirty="0" smtClean="0">
                <a:solidFill>
                  <a:srgbClr val="0070C0"/>
                </a:solidFill>
              </a:rPr>
              <a:t>of structures. </a:t>
            </a:r>
          </a:p>
          <a:p>
            <a:endParaRPr lang="en-US" sz="1600" dirty="0" smtClean="0">
              <a:solidFill>
                <a:srgbClr val="0070C0"/>
              </a:solidFill>
            </a:endParaRPr>
          </a:p>
          <a:p>
            <a:pPr marL="285750" indent="-285750">
              <a:buFontTx/>
              <a:buChar char="-"/>
            </a:pPr>
            <a:r>
              <a:rPr lang="en-US" sz="1600" dirty="0" smtClean="0">
                <a:solidFill>
                  <a:srgbClr val="0070C0"/>
                </a:solidFill>
              </a:rPr>
              <a:t>Ground-based SAR can monitor surface displacements</a:t>
            </a:r>
            <a:r>
              <a:rPr lang="en-US" sz="1600" dirty="0" smtClean="0">
                <a:solidFill>
                  <a:srgbClr val="0070C0"/>
                </a:solidFill>
              </a:rPr>
              <a:t> </a:t>
            </a:r>
          </a:p>
          <a:p>
            <a:pPr marL="285750" indent="-285750">
              <a:buFontTx/>
              <a:buChar char="-"/>
            </a:pPr>
            <a:endParaRPr lang="en-US" sz="1600" dirty="0" smtClean="0">
              <a:solidFill>
                <a:srgbClr val="0070C0"/>
              </a:solidFill>
            </a:endParaRPr>
          </a:p>
          <a:p>
            <a:pPr marL="285750" indent="-285750">
              <a:buFontTx/>
              <a:buChar char="-"/>
            </a:pPr>
            <a:r>
              <a:rPr lang="en-US" sz="1600" dirty="0" smtClean="0">
                <a:solidFill>
                  <a:srgbClr val="0070C0"/>
                </a:solidFill>
              </a:rPr>
              <a:t>Satellite-based SAR can investigate surface deformation </a:t>
            </a:r>
            <a:r>
              <a:rPr lang="en-US" sz="1600" dirty="0">
                <a:solidFill>
                  <a:srgbClr val="0070C0"/>
                </a:solidFill>
              </a:rPr>
              <a:t>phenomena, and hence, point out </a:t>
            </a:r>
            <a:r>
              <a:rPr lang="en-US" sz="1600" dirty="0" smtClean="0">
                <a:solidFill>
                  <a:srgbClr val="0070C0"/>
                </a:solidFill>
              </a:rPr>
              <a:t>potential risks </a:t>
            </a:r>
            <a:r>
              <a:rPr lang="en-US" sz="1600" dirty="0">
                <a:solidFill>
                  <a:srgbClr val="0070C0"/>
                </a:solidFill>
              </a:rPr>
              <a:t>within an urban </a:t>
            </a:r>
            <a:r>
              <a:rPr lang="en-US" sz="1600" dirty="0" smtClean="0">
                <a:solidFill>
                  <a:srgbClr val="0070C0"/>
                </a:solidFill>
              </a:rPr>
              <a:t>environment</a:t>
            </a:r>
            <a:endParaRPr lang="it-IT" sz="1600" dirty="0">
              <a:solidFill>
                <a:srgbClr val="0070C0"/>
              </a:solidFill>
            </a:endParaRPr>
          </a:p>
        </p:txBody>
      </p:sp>
      <p:pic>
        <p:nvPicPr>
          <p:cNvPr id="6" name="Picture 5"/>
          <p:cNvPicPr>
            <a:picLocks noChangeAspect="1" noChangeArrowheads="1"/>
          </p:cNvPicPr>
          <p:nvPr/>
        </p:nvPicPr>
        <p:blipFill>
          <a:blip r:embed="rId3" cstate="print"/>
          <a:srcRect/>
          <a:stretch>
            <a:fillRect/>
          </a:stretch>
        </p:blipFill>
        <p:spPr bwMode="auto">
          <a:xfrm>
            <a:off x="0" y="0"/>
            <a:ext cx="770504" cy="1078706"/>
          </a:xfrm>
          <a:prstGeom prst="rect">
            <a:avLst/>
          </a:prstGeom>
          <a:noFill/>
          <a:ln w="9525">
            <a:noFill/>
            <a:miter lim="800000"/>
            <a:headEnd/>
            <a:tailEnd/>
          </a:ln>
        </p:spPr>
      </p:pic>
    </p:spTree>
    <p:extLst>
      <p:ext uri="{BB962C8B-B14F-4D97-AF65-F5344CB8AC3E}">
        <p14:creationId xmlns:p14="http://schemas.microsoft.com/office/powerpoint/2010/main" val="1897881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638</Words>
  <Application>Microsoft Office PowerPoint</Application>
  <PresentationFormat>On-screen Show (4:3)</PresentationFormat>
  <Paragraphs>95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Acid</vt:lpstr>
      <vt:lpstr>Arial</vt:lpstr>
      <vt:lpstr>Book Antiqua</vt:lpstr>
      <vt:lpstr>Calibri</vt:lpstr>
      <vt:lpstr>Calibri Light</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Salvatore Stramondo</dc:creator>
  <cp:lastModifiedBy>Salvatore Stramondo</cp:lastModifiedBy>
  <cp:revision>22</cp:revision>
  <dcterms:created xsi:type="dcterms:W3CDTF">2016-11-24T09:48:40Z</dcterms:created>
  <dcterms:modified xsi:type="dcterms:W3CDTF">2016-11-24T10:54:41Z</dcterms:modified>
</cp:coreProperties>
</file>