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0"/>
  </p:notesMasterIdLst>
  <p:sldIdLst>
    <p:sldId id="270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71" r:id="rId16"/>
    <p:sldId id="268" r:id="rId17"/>
    <p:sldId id="269" r:id="rId18"/>
    <p:sldId id="272" r:id="rId1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102" y="-26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B9BBA-2D0F-4275-9D77-827363CB11A4}" type="datetimeFigureOut">
              <a:rPr lang="it-IT" smtClean="0"/>
              <a:t>13/02/2018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8317A-FC3B-42ED-BF6A-246AEFB39D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434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3D8F-83EB-4D2C-B8F0-4CFF01ECCDFB}" type="datetime1">
              <a:rPr lang="it-IT" smtClean="0"/>
              <a:t>13/02/2018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CF65-3FCC-4E2F-8747-48D2AE5B1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377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04C9-88AF-4E29-937B-D3E1883BD6A7}" type="datetime1">
              <a:rPr lang="it-IT" smtClean="0"/>
              <a:t>13/02/2018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CF65-3FCC-4E2F-8747-48D2AE5B1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5062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5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41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E228-481B-4375-8284-2996812CDEEC}" type="datetime1">
              <a:rPr lang="it-IT" smtClean="0"/>
              <a:t>13/02/2018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CF65-3FCC-4E2F-8747-48D2AE5B1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7903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FC41-0DFF-4DB4-825E-5F8A4BC468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F90C-A64E-4986-87CD-61CD41D2C52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39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FC41-0DFF-4DB4-825E-5F8A4BC468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F90C-A64E-4986-87CD-61CD41D2C52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81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FC41-0DFF-4DB4-825E-5F8A4BC468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F90C-A64E-4986-87CD-61CD41D2C52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879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555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FC41-0DFF-4DB4-825E-5F8A4BC468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F90C-A64E-4986-87CD-61CD41D2C52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3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FC41-0DFF-4DB4-825E-5F8A4BC468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F90C-A64E-4986-87CD-61CD41D2C52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910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FC41-0DFF-4DB4-825E-5F8A4BC468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F90C-A64E-4986-87CD-61CD41D2C52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40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FC41-0DFF-4DB4-825E-5F8A4BC468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F90C-A64E-4986-87CD-61CD41D2C52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49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FC41-0DFF-4DB4-825E-5F8A4BC468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F90C-A64E-4986-87CD-61CD41D2C52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96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1E84-3815-47D6-8F25-442C21145BD3}" type="datetime1">
              <a:rPr lang="it-IT" smtClean="0"/>
              <a:t>13/02/2018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CF65-3FCC-4E2F-8747-48D2AE5B1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166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FC41-0DFF-4DB4-825E-5F8A4BC468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F90C-A64E-4986-87CD-61CD41D2C52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856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FC41-0DFF-4DB4-825E-5F8A4BC468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F90C-A64E-4986-87CD-61CD41D2C52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810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FC41-0DFF-4DB4-825E-5F8A4BC468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F90C-A64E-4986-87CD-61CD41D2C52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112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FC41-0DFF-4DB4-825E-5F8A4BC468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F90C-A64E-4986-87CD-61CD41D2C52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73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FC41-0DFF-4DB4-825E-5F8A4BC468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F90C-A64E-4986-87CD-61CD41D2C52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512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FC41-0DFF-4DB4-825E-5F8A4BC468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F90C-A64E-4986-87CD-61CD41D2C52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33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FC41-0DFF-4DB4-825E-5F8A4BC468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F90C-A64E-4986-87CD-61CD41D2C52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110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FC41-0DFF-4DB4-825E-5F8A4BC468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F90C-A64E-4986-87CD-61CD41D2C52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845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FC41-0DFF-4DB4-825E-5F8A4BC468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F90C-A64E-4986-87CD-61CD41D2C52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079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FC41-0DFF-4DB4-825E-5F8A4BC468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F90C-A64E-4986-87CD-61CD41D2C52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912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2" y="1709746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2" y="4589471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CE23-D92C-4566-882D-23343EF00560}" type="datetime1">
              <a:rPr lang="it-IT" smtClean="0"/>
              <a:t>13/02/2018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CF65-3FCC-4E2F-8747-48D2AE5B1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9812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FC41-0DFF-4DB4-825E-5F8A4BC468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F90C-A64E-4986-87CD-61CD41D2C52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7970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FC41-0DFF-4DB4-825E-5F8A4BC468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F90C-A64E-4986-87CD-61CD41D2C52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24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FC41-0DFF-4DB4-825E-5F8A4BC468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F90C-A64E-4986-87CD-61CD41D2C52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917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FC41-0DFF-4DB4-825E-5F8A4BC468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F90C-A64E-4986-87CD-61CD41D2C52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83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95C8-89A1-4C6A-8D4C-E0735CA28E4A}" type="datetime1">
              <a:rPr lang="it-IT" smtClean="0"/>
              <a:t>13/02/2018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CF65-3FCC-4E2F-8747-48D2AE5B1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674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1" y="365129"/>
            <a:ext cx="8543925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3A3D-1F12-4F5E-8C3B-347782670E5F}" type="datetime1">
              <a:rPr lang="it-IT" smtClean="0"/>
              <a:t>13/02/2018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CF65-3FCC-4E2F-8747-48D2AE5B1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9710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78DB-6764-4815-B3AC-CB20092F8051}" type="datetime1">
              <a:rPr lang="it-IT" smtClean="0"/>
              <a:t>13/02/2018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CF65-3FCC-4E2F-8747-48D2AE5B1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9309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5431-61D4-4B4F-B769-8EF464833D51}" type="datetime1">
              <a:rPr lang="it-IT" smtClean="0"/>
              <a:t>13/02/2018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CF65-3FCC-4E2F-8747-48D2AE5B1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2056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33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D464-EFD8-48AD-B502-87CD2BBB0918}" type="datetime1">
              <a:rPr lang="it-IT" smtClean="0"/>
              <a:t>13/02/2018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CF65-3FCC-4E2F-8747-48D2AE5B1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7410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33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FDD22-B17B-4089-9DAA-9BEA4CAD3824}" type="datetime1">
              <a:rPr lang="it-IT" smtClean="0"/>
              <a:t>13/02/2018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CF65-3FCC-4E2F-8747-48D2AE5B1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035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41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41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8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54143-E51A-4950-A60B-F3DFCB933E3A}" type="datetime1">
              <a:rPr lang="it-IT" smtClean="0"/>
              <a:t>13/02/2018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6" y="6356358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8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0CF65-3FCC-4E2F-8747-48D2AE5B1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890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600205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587FC41-0DFF-4DB4-825E-5F8A4BC468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914400"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E4EF90C-A64E-4986-87CD-61CD41D2C52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914400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75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587FC41-0DFF-4DB4-825E-5F8A4BC468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914400"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E4EF90C-A64E-4986-87CD-61CD41D2C52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914400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63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zioinnova.it/bandi-post/contributi-allo-spettacolo-dal-vivo-lannualita-2017-bur-n-10-del-2-febbraio-2017/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7.emf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://www.lazioinnova.it/annualita-2016-progetti-ammessi-al-contributo/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6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8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9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.png"/><Relationship Id="rId4" Type="http://schemas.openxmlformats.org/officeDocument/2006/relationships/image" Target="../media/image2.jpe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 rotWithShape="1">
          <a:blip r:embed="rId2"/>
          <a:srcRect l="31107" t="61567" r="29880" b="4223"/>
          <a:stretch/>
        </p:blipFill>
        <p:spPr bwMode="auto">
          <a:xfrm>
            <a:off x="8541403" y="404671"/>
            <a:ext cx="923913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4420"/>
            <a:ext cx="9906000" cy="93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5"/>
          <p:cNvSpPr>
            <a:spLocks noChangeArrowheads="1"/>
          </p:cNvSpPr>
          <p:nvPr/>
        </p:nvSpPr>
        <p:spPr bwMode="auto">
          <a:xfrm>
            <a:off x="974559" y="3012150"/>
            <a:ext cx="4619899" cy="137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207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207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207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207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>
              <a:lnSpc>
                <a:spcPts val="2500"/>
              </a:lnSpc>
            </a:pPr>
            <a:r>
              <a:rPr lang="it-IT" altLang="it-IT" sz="3200" dirty="0" smtClean="0">
                <a:solidFill>
                  <a:srgbClr val="008B39"/>
                </a:solidFill>
                <a:latin typeface="Gill Sans MT" pitchFamily="34" charset="0"/>
                <a:ea typeface="Gill Sans MT" pitchFamily="34" charset="0"/>
                <a:cs typeface="Gill Sans MT" pitchFamily="34" charset="0"/>
              </a:rPr>
              <a:t>Il sistema Gecoweb</a:t>
            </a:r>
            <a:endParaRPr lang="it-IT" altLang="it-IT" sz="3200" dirty="0">
              <a:solidFill>
                <a:srgbClr val="008B39"/>
              </a:solidFill>
              <a:latin typeface="Gill Sans MT" pitchFamily="34" charset="0"/>
              <a:ea typeface="Gill Sans MT" pitchFamily="34" charset="0"/>
              <a:cs typeface="Gill Sans MT" pitchFamily="34" charset="0"/>
            </a:endParaRPr>
          </a:p>
          <a:p>
            <a:pPr defTabSz="914400">
              <a:lnSpc>
                <a:spcPts val="2500"/>
              </a:lnSpc>
            </a:pPr>
            <a:r>
              <a:rPr lang="it-IT" altLang="it-IT" sz="1600" dirty="0" smtClean="0">
                <a:solidFill>
                  <a:prstClr val="black"/>
                </a:solidFill>
                <a:latin typeface="Gill Sans MT" pitchFamily="34" charset="0"/>
                <a:ea typeface="Gill Sans MT" pitchFamily="34" charset="0"/>
                <a:cs typeface="Gill Sans MT" pitchFamily="34" charset="0"/>
              </a:rPr>
              <a:t>Guida </a:t>
            </a:r>
            <a:r>
              <a:rPr lang="it-IT" altLang="it-IT" sz="1600" dirty="0" smtClean="0">
                <a:solidFill>
                  <a:prstClr val="black"/>
                </a:solidFill>
                <a:latin typeface="Gill Sans MT" pitchFamily="34" charset="0"/>
                <a:ea typeface="Gill Sans MT" pitchFamily="34" charset="0"/>
                <a:cs typeface="Gill Sans MT" pitchFamily="34" charset="0"/>
              </a:rPr>
              <a:t>alla rendicontazione </a:t>
            </a:r>
            <a:endParaRPr lang="it-IT" altLang="it-IT" sz="1600" dirty="0">
              <a:solidFill>
                <a:prstClr val="black"/>
              </a:solidFill>
              <a:latin typeface="Gill Sans MT" pitchFamily="34" charset="0"/>
              <a:ea typeface="Gill Sans MT" pitchFamily="34" charset="0"/>
              <a:cs typeface="Gill Sans MT" pitchFamily="34" charset="0"/>
            </a:endParaRPr>
          </a:p>
          <a:p>
            <a:pPr defTabSz="914400">
              <a:lnSpc>
                <a:spcPts val="2500"/>
              </a:lnSpc>
            </a:pPr>
            <a:r>
              <a:rPr lang="it-IT" altLang="it-IT" sz="1600" dirty="0" smtClean="0">
                <a:solidFill>
                  <a:prstClr val="black"/>
                </a:solidFill>
                <a:latin typeface="Gill Sans MT" pitchFamily="34" charset="0"/>
                <a:ea typeface="Gill Sans MT" pitchFamily="34" charset="0"/>
                <a:cs typeface="Gill Sans MT" pitchFamily="34" charset="0"/>
              </a:rPr>
              <a:t>Roma, </a:t>
            </a:r>
            <a:r>
              <a:rPr lang="it-IT" altLang="it-IT" sz="1600" dirty="0" smtClean="0">
                <a:solidFill>
                  <a:prstClr val="black"/>
                </a:solidFill>
                <a:latin typeface="Gill Sans MT" pitchFamily="34" charset="0"/>
                <a:ea typeface="Gill Sans MT" pitchFamily="34" charset="0"/>
                <a:cs typeface="Gill Sans MT" pitchFamily="34" charset="0"/>
              </a:rPr>
              <a:t>14 </a:t>
            </a:r>
            <a:r>
              <a:rPr lang="it-IT" altLang="it-IT" sz="1600" dirty="0" smtClean="0">
                <a:solidFill>
                  <a:prstClr val="black"/>
                </a:solidFill>
                <a:latin typeface="Gill Sans MT" pitchFamily="34" charset="0"/>
                <a:ea typeface="Gill Sans MT" pitchFamily="34" charset="0"/>
                <a:cs typeface="Gill Sans MT" pitchFamily="34" charset="0"/>
              </a:rPr>
              <a:t>Febbraio 2018 </a:t>
            </a:r>
            <a:br>
              <a:rPr lang="it-IT" altLang="it-IT" sz="1600" dirty="0" smtClean="0">
                <a:solidFill>
                  <a:prstClr val="black"/>
                </a:solidFill>
                <a:latin typeface="Gill Sans MT" pitchFamily="34" charset="0"/>
                <a:ea typeface="Gill Sans MT" pitchFamily="34" charset="0"/>
                <a:cs typeface="Gill Sans MT" pitchFamily="34" charset="0"/>
              </a:rPr>
            </a:br>
            <a:r>
              <a:rPr lang="it-IT" altLang="it-IT" sz="1000" dirty="0" smtClean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Gill Sans MT" pitchFamily="34" charset="0"/>
                <a:cs typeface="Gill Sans MT" pitchFamily="34" charset="0"/>
              </a:rPr>
              <a:t>Rev.  </a:t>
            </a:r>
            <a:r>
              <a:rPr lang="it-IT" altLang="it-IT" sz="1000" dirty="0" smtClean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Gill Sans MT" pitchFamily="34" charset="0"/>
                <a:cs typeface="Gill Sans MT" pitchFamily="34" charset="0"/>
              </a:rPr>
              <a:t>1AV_2018</a:t>
            </a:r>
          </a:p>
        </p:txBody>
      </p:sp>
    </p:spTree>
    <p:extLst>
      <p:ext uri="{BB962C8B-B14F-4D97-AF65-F5344CB8AC3E}">
        <p14:creationId xmlns:p14="http://schemas.microsoft.com/office/powerpoint/2010/main" val="307818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56260" y="1733522"/>
            <a:ext cx="911273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pPr marL="446088" indent="-446088" algn="just">
              <a:buAutoNum type="arabicPeriod" startAt="9"/>
            </a:pPr>
            <a:r>
              <a:rPr lang="it-IT" sz="1400" dirty="0" smtClean="0"/>
              <a:t>Utilizzare </a:t>
            </a:r>
            <a:r>
              <a:rPr lang="it-IT" sz="1400" dirty="0"/>
              <a:t>il tasto verde in alto per salvare la </a:t>
            </a:r>
            <a:r>
              <a:rPr lang="it-IT" sz="1400" dirty="0" smtClean="0"/>
              <a:t>bozza                           ed </a:t>
            </a:r>
            <a:r>
              <a:rPr lang="it-IT" sz="1400" dirty="0"/>
              <a:t>il tasto </a:t>
            </a:r>
            <a:r>
              <a:rPr lang="it-IT" sz="1400" dirty="0" smtClean="0"/>
              <a:t>arancione                                per </a:t>
            </a:r>
            <a:r>
              <a:rPr lang="it-IT" sz="1400" dirty="0"/>
              <a:t>salvare e verificare la bozza.</a:t>
            </a:r>
          </a:p>
          <a:p>
            <a:pPr marL="446088" indent="-446088" algn="just"/>
            <a:endParaRPr lang="it-IT" sz="1400" dirty="0"/>
          </a:p>
          <a:p>
            <a:pPr marL="446088" indent="-446088" algn="just"/>
            <a:r>
              <a:rPr lang="it-IT" sz="1400" dirty="0"/>
              <a:t>10.	</a:t>
            </a:r>
            <a:r>
              <a:rPr lang="it-IT" sz="1400" dirty="0" smtClean="0"/>
              <a:t>Dopo </a:t>
            </a:r>
            <a:r>
              <a:rPr lang="it-IT" sz="1400" dirty="0"/>
              <a:t>aver caricato tutto, compresi gli allegati, con il tasto rosso </a:t>
            </a:r>
            <a:r>
              <a:rPr lang="it-IT" sz="1400" dirty="0" smtClean="0"/>
              <a:t>                               in </a:t>
            </a:r>
            <a:r>
              <a:rPr lang="it-IT" sz="1400" dirty="0"/>
              <a:t>alto a destra, finalizzare la rendicontazione: </a:t>
            </a:r>
            <a:r>
              <a:rPr lang="it-IT" sz="1400" b="1" dirty="0"/>
              <a:t>attenzione, una volta fatta questa operazione non sarà più possibile apportare alcuna modifica o aggiunta </a:t>
            </a:r>
            <a:r>
              <a:rPr lang="it-IT" sz="1400" dirty="0"/>
              <a:t>e la rendicontazione sarà trasmessa a Lazio Innova.</a:t>
            </a:r>
          </a:p>
          <a:p>
            <a:pPr marL="446088" indent="-446088" algn="just"/>
            <a:endParaRPr lang="it-IT" sz="1400" dirty="0"/>
          </a:p>
          <a:p>
            <a:pPr marL="446088" indent="-446088" algn="just"/>
            <a:r>
              <a:rPr lang="it-IT" sz="1400" dirty="0"/>
              <a:t>11.	</a:t>
            </a:r>
            <a:r>
              <a:rPr lang="it-IT" sz="1400" dirty="0" smtClean="0"/>
              <a:t>Dopo </a:t>
            </a:r>
            <a:r>
              <a:rPr lang="it-IT" sz="1400" dirty="0"/>
              <a:t>la finalizzazione tornando sul tasto “Rendiconta”, sotto a “Saldo” cliccare sull’opzione “Stampa”: si aprirà il documento “Richiesta di erogazione del saldo”, </a:t>
            </a:r>
            <a:r>
              <a:rPr lang="it-IT" sz="1400" dirty="0" smtClean="0"/>
              <a:t>sul </a:t>
            </a:r>
            <a:r>
              <a:rPr lang="it-IT" sz="1400" dirty="0"/>
              <a:t>quale alcuni dati saranno precompilati dal sistema. I dati mancanti dovranno invece essere inseriti dal richiedente.</a:t>
            </a:r>
          </a:p>
          <a:p>
            <a:pPr marL="446088" indent="-446088" algn="just"/>
            <a:endParaRPr lang="it-IT" sz="1400" dirty="0"/>
          </a:p>
          <a:p>
            <a:pPr marL="446088" indent="-446088" algn="just"/>
            <a:r>
              <a:rPr lang="it-IT" sz="1400" dirty="0"/>
              <a:t>12.	</a:t>
            </a:r>
            <a:r>
              <a:rPr lang="it-IT" sz="1400" dirty="0" smtClean="0"/>
              <a:t>La </a:t>
            </a:r>
            <a:r>
              <a:rPr lang="it-IT" sz="1400" dirty="0"/>
              <a:t>richiesta di saldo generata dal sistema, </a:t>
            </a:r>
            <a:r>
              <a:rPr lang="it-IT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unitamente 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documento di identità del legale rappresentante ed </a:t>
            </a:r>
            <a:r>
              <a:rPr lang="it-IT" sz="1400" dirty="0" smtClean="0"/>
              <a:t>agli </a:t>
            </a:r>
            <a:r>
              <a:rPr lang="it-IT" sz="1400" dirty="0"/>
              <a:t>ulteriori documenti elencati al punto 1 della tabella a pag. </a:t>
            </a:r>
            <a:r>
              <a:rPr lang="it-IT" sz="1400" dirty="0" smtClean="0"/>
              <a:t>10, </a:t>
            </a:r>
            <a:r>
              <a:rPr lang="it-IT" sz="1400" dirty="0"/>
              <a:t>deve essere firmata digitalmente ed inviata a Lazio Innova via </a:t>
            </a:r>
            <a:r>
              <a:rPr lang="it-IT" sz="1400" dirty="0" smtClean="0"/>
              <a:t>PEC, </a:t>
            </a:r>
            <a:r>
              <a:rPr lang="it-IT" sz="1400" dirty="0"/>
              <a:t>entro le </a:t>
            </a:r>
            <a:r>
              <a:rPr lang="it-IT" sz="1400" dirty="0" smtClean="0"/>
              <a:t>23.59 </a:t>
            </a:r>
            <a:r>
              <a:rPr lang="it-IT" sz="1400" dirty="0"/>
              <a:t>del </a:t>
            </a:r>
            <a:r>
              <a:rPr lang="it-IT" sz="1400" dirty="0" smtClean="0"/>
              <a:t>31/03/2018, </a:t>
            </a:r>
            <a:r>
              <a:rPr lang="it-IT" sz="1400" dirty="0" smtClean="0"/>
              <a:t>all’indirizzo :  </a:t>
            </a:r>
            <a:r>
              <a:rPr lang="it-IT" sz="1400" b="1" u="sng" dirty="0" smtClean="0"/>
              <a:t>incentivi@pec.lazioinnova.it</a:t>
            </a:r>
            <a:r>
              <a:rPr lang="it-IT" sz="1400" dirty="0" smtClean="0"/>
              <a:t>.</a:t>
            </a:r>
            <a:endParaRPr lang="it-IT" sz="14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CF65-3FCC-4E2F-8747-48D2AE5B166A}" type="slidenum">
              <a:rPr lang="it-IT" smtClean="0"/>
              <a:t>10</a:t>
            </a:fld>
            <a:endParaRPr lang="it-IT"/>
          </a:p>
        </p:txBody>
      </p:sp>
      <p:pic>
        <p:nvPicPr>
          <p:cNvPr id="7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4420"/>
            <a:ext cx="9906000" cy="93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po 7"/>
          <p:cNvGrpSpPr/>
          <p:nvPr/>
        </p:nvGrpSpPr>
        <p:grpSpPr>
          <a:xfrm>
            <a:off x="323528" y="228600"/>
            <a:ext cx="9070516" cy="952500"/>
            <a:chOff x="323528" y="228600"/>
            <a:chExt cx="9070516" cy="952500"/>
          </a:xfrm>
        </p:grpSpPr>
        <p:sp>
          <p:nvSpPr>
            <p:cNvPr id="9" name="Titolo 1"/>
            <p:cNvSpPr txBox="1">
              <a:spLocks/>
            </p:cNvSpPr>
            <p:nvPr/>
          </p:nvSpPr>
          <p:spPr>
            <a:xfrm>
              <a:off x="4107055" y="492651"/>
              <a:ext cx="1912666" cy="5329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2500" lnSpcReduction="10000"/>
              <a:scene3d>
                <a:camera prst="orthographicFront"/>
                <a:lightRig rig="threePt" dir="t"/>
              </a:scene3d>
              <a:sp3d extrusionH="57150" prstMaterial="clear">
                <a:bevelT w="38100" h="38100"/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2000" b="1" dirty="0" smtClean="0"/>
                <a:t/>
              </a:r>
              <a:br>
                <a:rPr lang="it-IT" sz="2000" b="1" dirty="0" smtClean="0"/>
              </a:br>
              <a:r>
                <a:rPr lang="it-IT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 rendicontazione</a:t>
              </a:r>
              <a:endPara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" name="Immagine 9" descr="Risultati immagini per lazio innova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3528" y="228600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1" name="Oggetto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6538131"/>
                </p:ext>
              </p:extLst>
            </p:nvPr>
          </p:nvGraphicFramePr>
          <p:xfrm>
            <a:off x="8898744" y="345013"/>
            <a:ext cx="495300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9" name="Immagine bitmap" r:id="rId5" imgW="419048" imgH="276117" progId="PBrush">
                    <p:embed/>
                  </p:oleObj>
                </mc:Choice>
                <mc:Fallback>
                  <p:oleObj name="Immagine bitmap" r:id="rId5" imgW="419048" imgH="276117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98744" y="345013"/>
                          <a:ext cx="495300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" name="Connettore 1 11"/>
            <p:cNvCxnSpPr/>
            <p:nvPr/>
          </p:nvCxnSpPr>
          <p:spPr>
            <a:xfrm>
              <a:off x="2424564" y="647404"/>
              <a:ext cx="53285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90" y="258514"/>
              <a:ext cx="1466025" cy="303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71" y="1941272"/>
            <a:ext cx="929900" cy="29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746" y="1965946"/>
            <a:ext cx="1243835" cy="29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045" y="2576147"/>
            <a:ext cx="1558664" cy="32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762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019515"/>
              </p:ext>
            </p:extLst>
          </p:nvPr>
        </p:nvGraphicFramePr>
        <p:xfrm>
          <a:off x="235511" y="1578897"/>
          <a:ext cx="9460522" cy="3896758"/>
        </p:xfrm>
        <a:graphic>
          <a:graphicData uri="http://schemas.openxmlformats.org/drawingml/2006/table">
            <a:tbl>
              <a:tblPr firstRow="1" firstCol="1" bandRow="1"/>
              <a:tblGrid>
                <a:gridCol w="386401">
                  <a:extLst>
                    <a:ext uri="{9D8B030D-6E8A-4147-A177-3AD203B41FA5}">
                      <a16:colId xmlns:a16="http://schemas.microsoft.com/office/drawing/2014/main" xmlns="" val="906253592"/>
                    </a:ext>
                  </a:extLst>
                </a:gridCol>
                <a:gridCol w="5690969">
                  <a:extLst>
                    <a:ext uri="{9D8B030D-6E8A-4147-A177-3AD203B41FA5}">
                      <a16:colId xmlns:a16="http://schemas.microsoft.com/office/drawing/2014/main" xmlns="" val="221282226"/>
                    </a:ext>
                  </a:extLst>
                </a:gridCol>
                <a:gridCol w="3383152">
                  <a:extLst>
                    <a:ext uri="{9D8B030D-6E8A-4147-A177-3AD203B41FA5}">
                      <a16:colId xmlns:a16="http://schemas.microsoft.com/office/drawing/2014/main" xmlns="" val="1671451540"/>
                    </a:ext>
                  </a:extLst>
                </a:gridCol>
              </a:tblGrid>
              <a:tr h="148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Tipologia allegato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Modalità di trasmissione a Lazio Innova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8198798"/>
                  </a:ext>
                </a:extLst>
              </a:tr>
              <a:tr h="214481">
                <a:tc row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Richiesta erogazione del saldo </a:t>
                      </a:r>
                      <a:r>
                        <a:rPr lang="it-IT" sz="1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it-IT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documento di </a:t>
                      </a:r>
                      <a:r>
                        <a:rPr lang="it-IT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identità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Via </a:t>
                      </a:r>
                      <a:r>
                        <a:rPr lang="it-IT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pec</a:t>
                      </a:r>
                      <a:r>
                        <a:rPr lang="it-IT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(incentivi@pec.lazioinnova.it)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3387079"/>
                  </a:ext>
                </a:extLst>
              </a:tr>
              <a:tr h="14851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(*) Dichiarazione del mantenimento dei requisiti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Inseriti come allegati su </a:t>
                      </a:r>
                      <a:r>
                        <a:rPr lang="it-IT" sz="10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GecoWeb</a:t>
                      </a:r>
                      <a:endParaRPr lang="it-IT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22812684"/>
                  </a:ext>
                </a:extLst>
              </a:tr>
              <a:tr h="14851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(*) Prospetto riepilogativo delle spese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Inseriti come allegati su </a:t>
                      </a:r>
                      <a:r>
                        <a:rPr lang="it-IT" sz="1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GecoWeb</a:t>
                      </a:r>
                      <a:r>
                        <a:rPr lang="it-IT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In formato </a:t>
                      </a:r>
                      <a:r>
                        <a:rPr lang="it-IT" sz="1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excel</a:t>
                      </a:r>
                      <a:r>
                        <a:rPr lang="it-IT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via </a:t>
                      </a:r>
                      <a:r>
                        <a:rPr lang="it-IT" sz="1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pec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8456784"/>
                  </a:ext>
                </a:extLst>
              </a:tr>
              <a:tr h="14851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(*) </a:t>
                      </a:r>
                      <a:r>
                        <a:rPr lang="it-IT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Dettaglio </a:t>
                      </a:r>
                      <a:r>
                        <a:rPr lang="it-IT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costi del personale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Inseriti come allegati su </a:t>
                      </a:r>
                      <a:r>
                        <a:rPr lang="it-IT" sz="1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GecoWeb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289490"/>
                  </a:ext>
                </a:extLst>
              </a:tr>
              <a:tr h="14851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(*) Bilancio consuntivo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Inseriti come allegati su </a:t>
                      </a:r>
                      <a:r>
                        <a:rPr lang="it-IT" sz="1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GecoWeb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62361634"/>
                  </a:ext>
                </a:extLst>
              </a:tr>
              <a:tr h="14851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(*) Relazione artistica e finanziaria conclusiva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Inseriti come allegati su GecoWeb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6608616"/>
                  </a:ext>
                </a:extLst>
              </a:tr>
              <a:tr h="14851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(*) Scheda della qualità indicizzata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Inseriti come allegati su GecoWeb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3090903"/>
                  </a:ext>
                </a:extLst>
              </a:tr>
              <a:tr h="14851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(*) Scheda del personale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Inseriti come allegati su GecoWeb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9378201"/>
                  </a:ext>
                </a:extLst>
              </a:tr>
              <a:tr h="15187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Verbale di approvazione del bilancio consuntivo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Inseriti come allegati su </a:t>
                      </a:r>
                      <a:r>
                        <a:rPr lang="it-IT" sz="1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GecoWeb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91277560"/>
                  </a:ext>
                </a:extLst>
              </a:tr>
              <a:tr h="148517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Fatture, buste paga, parcelle, notule…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Inseriti come allegati su </a:t>
                      </a:r>
                      <a:r>
                        <a:rPr lang="it-IT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GecoWeb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64388999"/>
                  </a:ext>
                </a:extLst>
              </a:tr>
              <a:tr h="14851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Distinte di bonifici, copie di assegni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Inseriti come allegati su </a:t>
                      </a:r>
                      <a:r>
                        <a:rPr lang="it-IT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GecoWeb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72333737"/>
                  </a:ext>
                </a:extLst>
              </a:tr>
              <a:tr h="14851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Estratti conto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Inseriti come allegati su GecoWeb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76978548"/>
                  </a:ext>
                </a:extLst>
              </a:tr>
              <a:tr h="14851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Contratti di </a:t>
                      </a:r>
                      <a:r>
                        <a:rPr lang="it-IT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locazione</a:t>
                      </a:r>
                      <a:r>
                        <a:rPr lang="it-IT" sz="1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registrati</a:t>
                      </a:r>
                      <a:r>
                        <a:rPr lang="it-IT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it-IT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contratti </a:t>
                      </a:r>
                      <a:r>
                        <a:rPr lang="it-IT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 collaboratori, ecc.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Inseriti come allegati su </a:t>
                      </a:r>
                      <a:r>
                        <a:rPr lang="it-IT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GecoWeb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4850647"/>
                  </a:ext>
                </a:extLst>
              </a:tr>
              <a:tr h="17707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F24 quietanzati </a:t>
                      </a:r>
                      <a:r>
                        <a:rPr lang="it-IT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 documentazione di pagamento oneri sociali e fiscali, con relativo prospetto esplicativo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Inseriti come allegati su </a:t>
                      </a:r>
                      <a:r>
                        <a:rPr lang="it-IT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GecoWeb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1799556"/>
                  </a:ext>
                </a:extLst>
              </a:tr>
              <a:tr h="14851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</a:t>
                      </a:r>
                      <a:r>
                        <a:rPr lang="it-IT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C1 </a:t>
                      </a:r>
                      <a:r>
                        <a:rPr lang="it-IT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 giustificativi delle entrate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Inseriti come allegati su GecoWeb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81649854"/>
                  </a:ext>
                </a:extLst>
              </a:tr>
              <a:tr h="14851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Documentazione SIAE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Inseriti come allegati su GecoWeb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79538466"/>
                  </a:ext>
                </a:extLst>
              </a:tr>
              <a:tr h="29703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it-IT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it-IT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it-IT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(*) Liberatorie firmate in originale </a:t>
                      </a:r>
                      <a:r>
                        <a:rPr lang="it-IT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cartaceo</a:t>
                      </a:r>
                      <a:r>
                        <a:rPr lang="it-IT" sz="1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(accompagnate da documento del dichiarante oppure su carta intestata e con timbro del fornitore)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Posta raccomandata o consegna a </a:t>
                      </a:r>
                      <a:r>
                        <a:rPr lang="it-IT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mano</a:t>
                      </a:r>
                      <a:br>
                        <a:rPr lang="it-IT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it-IT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it-IT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Via Amba Aradam, 9 – Roma)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8791704"/>
                  </a:ext>
                </a:extLst>
              </a:tr>
              <a:tr h="4455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Materiale promozionale del progetto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Inseriti come allegati su </a:t>
                      </a:r>
                      <a:r>
                        <a:rPr lang="it-IT" sz="1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GecoWeb</a:t>
                      </a:r>
                      <a:r>
                        <a:rPr lang="it-IT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it-IT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it-IT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OPPURE</a:t>
                      </a:r>
                      <a:r>
                        <a:rPr lang="it-IT" sz="9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it-IT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Posta </a:t>
                      </a:r>
                      <a:r>
                        <a:rPr lang="it-IT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raccomandata o consegna a mano (Via Amba Aradam, 9 – Roma)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21031747"/>
                  </a:ext>
                </a:extLst>
              </a:tr>
              <a:tr h="4455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Documentazione fotografica o filmografica, rassegna stampa (su supporto digitale)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Inseriti come allegati su </a:t>
                      </a:r>
                      <a:r>
                        <a:rPr lang="it-IT" sz="1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GecoWeb</a:t>
                      </a:r>
                      <a:r>
                        <a:rPr lang="it-IT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OPPURE</a:t>
                      </a:r>
                      <a:r>
                        <a:rPr lang="it-IT" sz="9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it-IT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Posta </a:t>
                      </a:r>
                      <a:r>
                        <a:rPr lang="it-IT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raccomandata o consegna a mano (Via Amba Aradam, 9 – Roma)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36539540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3528" y="1015129"/>
            <a:ext cx="96733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MODALITA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DI TRASMISSIONE DEI DIVERSI </a:t>
            </a: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ALLEGATI</a:t>
            </a:r>
            <a:b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dovranno pervenire entro il </a:t>
            </a: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31/03/2018</a:t>
            </a: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CF65-3FCC-4E2F-8747-48D2AE5B166A}" type="slidenum">
              <a:rPr lang="it-IT" smtClean="0"/>
              <a:t>11</a:t>
            </a:fld>
            <a:endParaRPr lang="it-IT"/>
          </a:p>
        </p:txBody>
      </p:sp>
      <p:pic>
        <p:nvPicPr>
          <p:cNvPr id="8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4420"/>
            <a:ext cx="9906000" cy="93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po 8"/>
          <p:cNvGrpSpPr/>
          <p:nvPr/>
        </p:nvGrpSpPr>
        <p:grpSpPr>
          <a:xfrm>
            <a:off x="323528" y="228600"/>
            <a:ext cx="9070516" cy="952500"/>
            <a:chOff x="323528" y="228600"/>
            <a:chExt cx="9070516" cy="952500"/>
          </a:xfrm>
        </p:grpSpPr>
        <p:sp>
          <p:nvSpPr>
            <p:cNvPr id="10" name="Titolo 1"/>
            <p:cNvSpPr txBox="1">
              <a:spLocks/>
            </p:cNvSpPr>
            <p:nvPr/>
          </p:nvSpPr>
          <p:spPr>
            <a:xfrm>
              <a:off x="4107055" y="492651"/>
              <a:ext cx="1912666" cy="5329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2500" lnSpcReduction="10000"/>
              <a:scene3d>
                <a:camera prst="orthographicFront"/>
                <a:lightRig rig="threePt" dir="t"/>
              </a:scene3d>
              <a:sp3d extrusionH="57150" prstMaterial="clear">
                <a:bevelT w="38100" h="38100"/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2000" b="1" dirty="0" smtClean="0"/>
                <a:t/>
              </a:r>
              <a:br>
                <a:rPr lang="it-IT" sz="2000" b="1" dirty="0" smtClean="0"/>
              </a:br>
              <a:r>
                <a:rPr lang="it-IT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 rendicontazione</a:t>
              </a:r>
              <a:endPara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1" name="Immagine 10" descr="Risultati immagini per lazio innova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3528" y="228600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2" name="Oggetto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6538131"/>
                </p:ext>
              </p:extLst>
            </p:nvPr>
          </p:nvGraphicFramePr>
          <p:xfrm>
            <a:off x="8898744" y="345013"/>
            <a:ext cx="495300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0" name="Immagine bitmap" r:id="rId5" imgW="419048" imgH="276117" progId="PBrush">
                    <p:embed/>
                  </p:oleObj>
                </mc:Choice>
                <mc:Fallback>
                  <p:oleObj name="Immagine bitmap" r:id="rId5" imgW="419048" imgH="276117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98744" y="345013"/>
                          <a:ext cx="495300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" name="Connettore 1 12"/>
            <p:cNvCxnSpPr/>
            <p:nvPr/>
          </p:nvCxnSpPr>
          <p:spPr>
            <a:xfrm>
              <a:off x="2424564" y="647404"/>
              <a:ext cx="53285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90" y="258514"/>
              <a:ext cx="1466025" cy="303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CasellaDiTesto 1"/>
          <p:cNvSpPr txBox="1"/>
          <p:nvPr/>
        </p:nvSpPr>
        <p:spPr>
          <a:xfrm>
            <a:off x="490581" y="5482755"/>
            <a:ext cx="9339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altLang="it-IT" sz="1200" dirty="0">
                <a:ea typeface="Calibri" panose="020F0502020204030204" pitchFamily="34" charset="0"/>
                <a:cs typeface="Times New Roman" panose="02020603050405020304" pitchFamily="18" charset="0"/>
              </a:rPr>
              <a:t>(*) documenti il cui modulo è scaricabile dal sito di Lazio Innova : </a:t>
            </a:r>
            <a:br>
              <a:rPr lang="it-IT" altLang="it-IT" sz="12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altLang="it-IT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it-IT" sz="1200" u="sng" dirty="0" smtClean="0">
                <a:hlinkClick r:id="rId8"/>
              </a:rPr>
              <a:t>http</a:t>
            </a:r>
            <a:r>
              <a:rPr lang="it-IT" sz="1200" u="sng" dirty="0">
                <a:hlinkClick r:id="rId8"/>
              </a:rPr>
              <a:t>://www.lazioinnova.it/bandi-post/contributi-allo-spettacolo-dal-vivo-lannualita-2017-bur-n-10-del-2-febbraio-2017</a:t>
            </a:r>
            <a:r>
              <a:rPr lang="it-IT" sz="1200" u="sng" dirty="0" smtClean="0">
                <a:hlinkClick r:id="rId8"/>
              </a:rPr>
              <a:t>/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3128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0BAFA35E-3EC1-41D1-A041-3555DA8FF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51" y="1339426"/>
            <a:ext cx="8488509" cy="2581945"/>
          </a:xfrm>
          <a:prstGeom prst="rect">
            <a:avLst/>
          </a:prstGeom>
        </p:spPr>
      </p:pic>
      <p:grpSp>
        <p:nvGrpSpPr>
          <p:cNvPr id="3" name="Gruppo 2"/>
          <p:cNvGrpSpPr/>
          <p:nvPr/>
        </p:nvGrpSpPr>
        <p:grpSpPr>
          <a:xfrm>
            <a:off x="0" y="228600"/>
            <a:ext cx="9906000" cy="6652344"/>
            <a:chOff x="0" y="228600"/>
            <a:chExt cx="9906000" cy="6652344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44420"/>
              <a:ext cx="9906000" cy="936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uppo 4"/>
            <p:cNvGrpSpPr/>
            <p:nvPr/>
          </p:nvGrpSpPr>
          <p:grpSpPr>
            <a:xfrm>
              <a:off x="323528" y="228600"/>
              <a:ext cx="9070516" cy="952500"/>
              <a:chOff x="323528" y="228600"/>
              <a:chExt cx="9070516" cy="952500"/>
            </a:xfrm>
          </p:grpSpPr>
          <p:sp>
            <p:nvSpPr>
              <p:cNvPr id="6" name="Titolo 1"/>
              <p:cNvSpPr txBox="1">
                <a:spLocks/>
              </p:cNvSpPr>
              <p:nvPr/>
            </p:nvSpPr>
            <p:spPr>
              <a:xfrm>
                <a:off x="4107055" y="492651"/>
                <a:ext cx="1912666" cy="5329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2500" lnSpcReduction="10000"/>
                <a:scene3d>
                  <a:camera prst="orthographicFront"/>
                  <a:lightRig rig="threePt" dir="t"/>
                </a:scene3d>
                <a:sp3d extrusionH="57150" prstMaterial="clear">
                  <a:bevelT w="38100" h="38100"/>
                </a:sp3d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it-IT" sz="2000" b="1" dirty="0" smtClean="0"/>
                  <a:t/>
                </a:r>
                <a:br>
                  <a:rPr lang="it-IT" sz="2000" b="1" dirty="0" smtClean="0"/>
                </a:br>
                <a:r>
                  <a:rPr lang="it-IT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La rendicontazione</a:t>
                </a:r>
                <a:endParaRPr lang="it-IT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8" name="Immagine 7" descr="Risultati immagini per lazio innova"/>
              <p:cNvPicPr/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23528" y="228600"/>
                <a:ext cx="952500" cy="952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9" name="Oggetto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76538131"/>
                  </p:ext>
                </p:extLst>
              </p:nvPr>
            </p:nvGraphicFramePr>
            <p:xfrm>
              <a:off x="8898744" y="345013"/>
              <a:ext cx="495300" cy="4397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74" name="Immagine bitmap" r:id="rId6" imgW="419048" imgH="276117" progId="PBrush">
                      <p:embed/>
                    </p:oleObj>
                  </mc:Choice>
                  <mc:Fallback>
                    <p:oleObj name="Immagine bitmap" r:id="rId6" imgW="419048" imgH="276117" progId="PBrush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898744" y="345013"/>
                            <a:ext cx="495300" cy="4397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1" name="Connettore 1 10"/>
              <p:cNvCxnSpPr/>
              <p:nvPr/>
            </p:nvCxnSpPr>
            <p:spPr>
              <a:xfrm>
                <a:off x="2424564" y="647404"/>
                <a:ext cx="532859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" name="Picture 17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3490" y="258514"/>
                <a:ext cx="1466025" cy="303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CasellaDiTesto 1"/>
          <p:cNvSpPr txBox="1"/>
          <p:nvPr/>
        </p:nvSpPr>
        <p:spPr>
          <a:xfrm>
            <a:off x="500182" y="4005429"/>
            <a:ext cx="909124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>
              <a:lnSpc>
                <a:spcPct val="150000"/>
              </a:lnSpc>
              <a:buAutoNum type="alphaUcPeriod"/>
            </a:pPr>
            <a:r>
              <a:rPr lang="it-IT" sz="1400" dirty="0"/>
              <a:t> Compilare </a:t>
            </a:r>
            <a:r>
              <a:rPr lang="it-IT" sz="1400" dirty="0"/>
              <a:t>il prospetto riepilogativo per voci di spesa</a:t>
            </a:r>
          </a:p>
          <a:p>
            <a:pPr marL="185738" indent="-185738">
              <a:lnSpc>
                <a:spcPct val="150000"/>
              </a:lnSpc>
              <a:buAutoNum type="alphaUcPeriod"/>
            </a:pPr>
            <a:r>
              <a:rPr lang="it-IT" sz="1400" dirty="0"/>
              <a:t> Evidenziare </a:t>
            </a:r>
            <a:r>
              <a:rPr lang="it-IT" sz="1400" dirty="0"/>
              <a:t>in colore rosso le spese «caricate» su GECOWEB</a:t>
            </a:r>
          </a:p>
          <a:p>
            <a:pPr marL="185738" indent="-185738">
              <a:lnSpc>
                <a:spcPct val="150000"/>
              </a:lnSpc>
              <a:buAutoNum type="alphaUcPeriod"/>
            </a:pPr>
            <a:r>
              <a:rPr lang="it-IT" sz="1400" dirty="0"/>
              <a:t> I </a:t>
            </a:r>
            <a:r>
              <a:rPr lang="it-IT" sz="1400" dirty="0"/>
              <a:t>file allegati devono essere firmati digitalmente e, se contengono copie di documenti (fatture, estratti conto e quant’altro), al momento dell’apposizione della firma digitale deve essere scritto nel campo editabile «Tutti i documenti sono in copia conforme all’originale</a:t>
            </a:r>
            <a:r>
              <a:rPr lang="it-IT" sz="1400" dirty="0" smtClean="0"/>
              <a:t>»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573509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CF65-3FCC-4E2F-8747-48D2AE5B166A}" type="slidenum">
              <a:rPr lang="it-IT" smtClean="0"/>
              <a:t>13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5FC20962-4099-4808-A990-42327E2D04DB}"/>
              </a:ext>
            </a:extLst>
          </p:cNvPr>
          <p:cNvSpPr txBox="1"/>
          <p:nvPr/>
        </p:nvSpPr>
        <p:spPr>
          <a:xfrm>
            <a:off x="179711" y="3701713"/>
            <a:ext cx="954657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>
              <a:lnSpc>
                <a:spcPct val="150000"/>
              </a:lnSpc>
              <a:buAutoNum type="alphaUcPeriod"/>
            </a:pPr>
            <a:endParaRPr lang="it-IT" sz="1600" dirty="0"/>
          </a:p>
          <a:p>
            <a:pPr marL="342900" indent="-342900">
              <a:buFont typeface="+mj-lt"/>
              <a:buAutoNum type="alphaUcPeriod" startAt="4"/>
            </a:pPr>
            <a:r>
              <a:rPr lang="it-IT" sz="1400" dirty="0"/>
              <a:t>Nominare i </a:t>
            </a:r>
            <a:r>
              <a:rPr lang="it-IT" sz="1400" dirty="0" err="1"/>
              <a:t>files</a:t>
            </a:r>
            <a:r>
              <a:rPr lang="it-IT" sz="1400" dirty="0"/>
              <a:t> contenenti la documentazione di spesa, da allegare su GECOWEB, indicando il numero progressivo come da prospetto </a:t>
            </a:r>
            <a:r>
              <a:rPr lang="it-IT" sz="1400" dirty="0" err="1"/>
              <a:t>riepilogativo+Nome</a:t>
            </a:r>
            <a:r>
              <a:rPr lang="it-IT" sz="1400" dirty="0"/>
              <a:t> fornitore (Es. 3-GiulioTondo.pdf) ovvero indicando l’intervallo dei numeri progressivi e la voce di spesa, qualora sia possibile accorpare più spese analoghe in un unico file (1_3-RetrPersArt)</a:t>
            </a:r>
          </a:p>
          <a:p>
            <a:pPr marL="342900" indent="-342900">
              <a:buFont typeface="+mj-lt"/>
              <a:buAutoNum type="alphaUcPeriod" startAt="4"/>
            </a:pPr>
            <a:r>
              <a:rPr lang="it-IT" sz="1400" dirty="0"/>
              <a:t>In ciascun file che accorpi più di una spesa, i documenti di spesa devono seguire l’ordine del prospetto riepilogativo</a:t>
            </a:r>
          </a:p>
          <a:p>
            <a:pPr marL="342900" indent="-342900">
              <a:buFont typeface="+mj-lt"/>
              <a:buAutoNum type="alphaUcPeriod" startAt="4"/>
            </a:pPr>
            <a:r>
              <a:rPr lang="it-IT" sz="1400" dirty="0"/>
              <a:t>Nel file, per ciascuna spesa, il documento principale (fattura/notula/busta paga), dovrà essere seguito dal relativo documento attestante il pagamento e da eventuali altri documenti correlati (contratto, ecc.)</a:t>
            </a:r>
          </a:p>
          <a:p>
            <a:pPr marL="342900" indent="-342900">
              <a:buFont typeface="+mj-lt"/>
              <a:buAutoNum type="alphaUcPeriod" startAt="4"/>
            </a:pPr>
            <a:r>
              <a:rPr lang="it-IT" sz="1400" dirty="0"/>
              <a:t>I giustificativi di spesa (fatture/notule/buste paga) dovranno recare sull’originale la dicitura riportata a pag. </a:t>
            </a:r>
            <a:r>
              <a:rPr lang="it-IT" sz="1400" dirty="0"/>
              <a:t>12 della Guida Operativa</a:t>
            </a:r>
            <a:r>
              <a:rPr lang="it-IT" sz="1400" dirty="0" smtClean="0"/>
              <a:t>.</a:t>
            </a:r>
            <a:endParaRPr lang="it-IT" sz="853" dirty="0"/>
          </a:p>
        </p:txBody>
      </p:sp>
      <p:grpSp>
        <p:nvGrpSpPr>
          <p:cNvPr id="6" name="Gruppo 5"/>
          <p:cNvGrpSpPr/>
          <p:nvPr/>
        </p:nvGrpSpPr>
        <p:grpSpPr>
          <a:xfrm>
            <a:off x="0" y="228600"/>
            <a:ext cx="9906000" cy="6652344"/>
            <a:chOff x="0" y="228600"/>
            <a:chExt cx="9906000" cy="6652344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44420"/>
              <a:ext cx="9906000" cy="936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uppo 7"/>
            <p:cNvGrpSpPr/>
            <p:nvPr/>
          </p:nvGrpSpPr>
          <p:grpSpPr>
            <a:xfrm>
              <a:off x="323528" y="228600"/>
              <a:ext cx="9070516" cy="952500"/>
              <a:chOff x="323528" y="228600"/>
              <a:chExt cx="9070516" cy="952500"/>
            </a:xfrm>
          </p:grpSpPr>
          <p:sp>
            <p:nvSpPr>
              <p:cNvPr id="9" name="Titolo 1"/>
              <p:cNvSpPr txBox="1">
                <a:spLocks/>
              </p:cNvSpPr>
              <p:nvPr/>
            </p:nvSpPr>
            <p:spPr>
              <a:xfrm>
                <a:off x="4107055" y="492651"/>
                <a:ext cx="1912666" cy="5329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2500" lnSpcReduction="10000"/>
                <a:scene3d>
                  <a:camera prst="orthographicFront"/>
                  <a:lightRig rig="threePt" dir="t"/>
                </a:scene3d>
                <a:sp3d extrusionH="57150" prstMaterial="clear">
                  <a:bevelT w="38100" h="38100"/>
                </a:sp3d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it-IT" sz="2000" b="1" dirty="0" smtClean="0"/>
                  <a:t/>
                </a:r>
                <a:br>
                  <a:rPr lang="it-IT" sz="2000" b="1" dirty="0" smtClean="0"/>
                </a:br>
                <a:r>
                  <a:rPr lang="it-IT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La rendicontazione</a:t>
                </a:r>
                <a:endParaRPr lang="it-IT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0" name="Immagine 9" descr="Risultati immagini per lazio innova"/>
              <p:cNvPicPr/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23528" y="228600"/>
                <a:ext cx="952500" cy="952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" name="Oggetto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62759122"/>
                  </p:ext>
                </p:extLst>
              </p:nvPr>
            </p:nvGraphicFramePr>
            <p:xfrm>
              <a:off x="8898744" y="345013"/>
              <a:ext cx="495300" cy="4397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45" name="Immagine bitmap" r:id="rId5" imgW="419048" imgH="276117" progId="PBrush">
                      <p:embed/>
                    </p:oleObj>
                  </mc:Choice>
                  <mc:Fallback>
                    <p:oleObj name="Immagine bitmap" r:id="rId5" imgW="419048" imgH="276117" progId="PBrush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898744" y="345013"/>
                            <a:ext cx="495300" cy="4397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2" name="Connettore 1 11"/>
              <p:cNvCxnSpPr/>
              <p:nvPr/>
            </p:nvCxnSpPr>
            <p:spPr>
              <a:xfrm>
                <a:off x="2424564" y="647404"/>
                <a:ext cx="532859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1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3490" y="258514"/>
                <a:ext cx="1466025" cy="303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0BAFA35E-3EC1-41D1-A041-3555DA8FF0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551" y="1339426"/>
            <a:ext cx="8488509" cy="258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19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2839" y="1301261"/>
            <a:ext cx="9052046" cy="436977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it-IT" dirty="0"/>
          </a:p>
          <a:p>
            <a:pPr lvl="0"/>
            <a:r>
              <a:rPr lang="it-IT" sz="5600" dirty="0"/>
              <a:t>disorganizzazione della documentazione, </a:t>
            </a:r>
          </a:p>
          <a:p>
            <a:pPr lvl="0"/>
            <a:r>
              <a:rPr lang="it-IT" sz="5600" dirty="0"/>
              <a:t>spese per il personale non elencate nel prospetto riepilogativo generale, </a:t>
            </a:r>
            <a:endParaRPr lang="it-IT" sz="5600" dirty="0" smtClean="0"/>
          </a:p>
          <a:p>
            <a:pPr lvl="0"/>
            <a:r>
              <a:rPr lang="it-IT" sz="5600" dirty="0"/>
              <a:t>s</a:t>
            </a:r>
            <a:r>
              <a:rPr lang="it-IT" sz="5600" dirty="0" smtClean="0"/>
              <a:t>pese non incluse nel prospetto riepilogativo e presentate come aggiuntive in un secondo momento,</a:t>
            </a:r>
            <a:endParaRPr lang="it-IT" sz="5600" dirty="0"/>
          </a:p>
          <a:p>
            <a:pPr lvl="0"/>
            <a:r>
              <a:rPr lang="it-IT" sz="5600" dirty="0"/>
              <a:t>solo ordine di bonifico o lista </a:t>
            </a:r>
            <a:r>
              <a:rPr lang="it-IT" sz="5600" dirty="0" smtClean="0"/>
              <a:t>movimenti scaricata da home banking </a:t>
            </a:r>
            <a:r>
              <a:rPr lang="it-IT" sz="5600" dirty="0"/>
              <a:t>a documentazione del pagamento, </a:t>
            </a:r>
          </a:p>
          <a:p>
            <a:pPr lvl="0"/>
            <a:r>
              <a:rPr lang="it-IT" sz="5600" dirty="0"/>
              <a:t>mancanza del timbro relativo alla LR 15/14 sull’originale delle fatture e altri documenti di spesa, </a:t>
            </a:r>
          </a:p>
          <a:p>
            <a:pPr lvl="0"/>
            <a:r>
              <a:rPr lang="it-IT" sz="5600" dirty="0"/>
              <a:t>compensazioni </a:t>
            </a:r>
            <a:r>
              <a:rPr lang="it-IT" sz="5600" dirty="0" smtClean="0"/>
              <a:t>con fatture non rientranti nel periodo di realizzazione del progetto, </a:t>
            </a:r>
            <a:endParaRPr lang="it-IT" sz="5600" dirty="0"/>
          </a:p>
          <a:p>
            <a:pPr lvl="0"/>
            <a:r>
              <a:rPr lang="it-IT" sz="5600" dirty="0"/>
              <a:t>spese di viaggio/vitto/alloggio senza nota spese, </a:t>
            </a:r>
          </a:p>
          <a:p>
            <a:pPr lvl="0"/>
            <a:r>
              <a:rPr lang="it-IT" sz="5600" dirty="0"/>
              <a:t>scontrini di supermercati e negozi con beni non chiaramente riconducibili al progetto, </a:t>
            </a:r>
          </a:p>
          <a:p>
            <a:pPr lvl="0"/>
            <a:r>
              <a:rPr lang="it-IT" sz="5600" dirty="0"/>
              <a:t>spese sostenute da soggetti diversi dal beneficiario, </a:t>
            </a:r>
          </a:p>
          <a:p>
            <a:pPr lvl="0"/>
            <a:r>
              <a:rPr lang="it-IT" sz="5600" dirty="0"/>
              <a:t>F24 non quietanzati e senza prospetto riepilogativo, </a:t>
            </a:r>
          </a:p>
          <a:p>
            <a:pPr lvl="0"/>
            <a:r>
              <a:rPr lang="it-IT" sz="5600" dirty="0"/>
              <a:t>importi diversi sul prospetto/sul bilancio/sulle liberatorie, </a:t>
            </a:r>
          </a:p>
          <a:p>
            <a:pPr lvl="0"/>
            <a:r>
              <a:rPr lang="it-IT" sz="5600" dirty="0"/>
              <a:t>date discordanti su liberatorie e scritture contabili per pagamenti in </a:t>
            </a:r>
            <a:r>
              <a:rPr lang="it-IT" sz="5600" dirty="0" smtClean="0"/>
              <a:t>contanti</a:t>
            </a:r>
          </a:p>
          <a:p>
            <a:pPr lvl="0"/>
            <a:r>
              <a:rPr lang="it-IT" sz="5600" dirty="0"/>
              <a:t>n</a:t>
            </a:r>
            <a:r>
              <a:rPr lang="it-IT" sz="5600" dirty="0" smtClean="0"/>
              <a:t>elle liberatorie, importi parziali o comunque diversi dal netto </a:t>
            </a:r>
            <a:r>
              <a:rPr lang="it-IT" sz="5600" dirty="0" smtClean="0"/>
              <a:t>pagato</a:t>
            </a:r>
          </a:p>
          <a:p>
            <a:pPr lvl="0"/>
            <a:r>
              <a:rPr lang="it-IT" sz="5600" dirty="0" smtClean="0"/>
              <a:t>liberatorie rilasciate da fornitori con la firma non in originale e prive di carta intestata e timbro del dichiarante</a:t>
            </a:r>
          </a:p>
          <a:p>
            <a:pPr lvl="0"/>
            <a:r>
              <a:rPr lang="it-IT" sz="5600" dirty="0" smtClean="0"/>
              <a:t>liberatorie rilasciate da collaboratori/dipendenti non accompagnate da copia del documento di identità del percettore</a:t>
            </a:r>
          </a:p>
          <a:p>
            <a:pPr lvl="0"/>
            <a:r>
              <a:rPr lang="it-IT" sz="5600" dirty="0" smtClean="0"/>
              <a:t>ricevute di collaborazione occasionale redatte non correttamente dal punto di vista fiscale</a:t>
            </a:r>
            <a:endParaRPr lang="it-IT" sz="4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CF65-3FCC-4E2F-8747-48D2AE5B166A}" type="slidenum">
              <a:rPr lang="it-IT" smtClean="0"/>
              <a:t>14</a:t>
            </a:fld>
            <a:endParaRPr lang="it-IT"/>
          </a:p>
        </p:txBody>
      </p:sp>
      <p:pic>
        <p:nvPicPr>
          <p:cNvPr id="5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4420"/>
            <a:ext cx="9906000" cy="93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o 5"/>
          <p:cNvGrpSpPr/>
          <p:nvPr/>
        </p:nvGrpSpPr>
        <p:grpSpPr>
          <a:xfrm>
            <a:off x="323528" y="228600"/>
            <a:ext cx="9070516" cy="952500"/>
            <a:chOff x="323528" y="228600"/>
            <a:chExt cx="9070516" cy="952500"/>
          </a:xfrm>
        </p:grpSpPr>
        <p:sp>
          <p:nvSpPr>
            <p:cNvPr id="7" name="Titolo 1"/>
            <p:cNvSpPr txBox="1">
              <a:spLocks/>
            </p:cNvSpPr>
            <p:nvPr/>
          </p:nvSpPr>
          <p:spPr>
            <a:xfrm>
              <a:off x="4107055" y="492651"/>
              <a:ext cx="1912666" cy="5329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2500" lnSpcReduction="10000"/>
              <a:scene3d>
                <a:camera prst="orthographicFront"/>
                <a:lightRig rig="threePt" dir="t"/>
              </a:scene3d>
              <a:sp3d extrusionH="57150" prstMaterial="clear">
                <a:bevelT w="38100" h="38100"/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2000" b="1" dirty="0" smtClean="0"/>
                <a:t/>
              </a:r>
              <a:br>
                <a:rPr lang="it-IT" sz="2000" b="1" dirty="0" smtClean="0"/>
              </a:br>
              <a:r>
                <a:rPr lang="it-IT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 rendicontazione</a:t>
              </a:r>
              <a:endPara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" name="Immagine 7" descr="Risultati immagini per lazio innova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3528" y="228600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9" name="Oggetto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6538131"/>
                </p:ext>
              </p:extLst>
            </p:nvPr>
          </p:nvGraphicFramePr>
          <p:xfrm>
            <a:off x="8898744" y="345013"/>
            <a:ext cx="495300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8" name="Immagine bitmap" r:id="rId5" imgW="419048" imgH="276117" progId="PBrush">
                    <p:embed/>
                  </p:oleObj>
                </mc:Choice>
                <mc:Fallback>
                  <p:oleObj name="Immagine bitmap" r:id="rId5" imgW="419048" imgH="276117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98744" y="345013"/>
                          <a:ext cx="495300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" name="Connettore 1 9"/>
            <p:cNvCxnSpPr/>
            <p:nvPr/>
          </p:nvCxnSpPr>
          <p:spPr>
            <a:xfrm>
              <a:off x="2424564" y="647404"/>
              <a:ext cx="53285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90" y="258514"/>
              <a:ext cx="1466025" cy="303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 rot="2683849">
            <a:off x="7117097" y="1577075"/>
            <a:ext cx="2781380" cy="735623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DA EVITARE </a:t>
            </a:r>
            <a:endParaRPr lang="it-IT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455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2378402"/>
            <a:ext cx="9124304" cy="1850697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it-IT" sz="1400" dirty="0"/>
              <a:t>Pagamenti in contanti se non documentati da liberatoria in originale (accompagnata da copia del </a:t>
            </a:r>
            <a:r>
              <a:rPr lang="it-IT" sz="1400" dirty="0" smtClean="0"/>
              <a:t>documento </a:t>
            </a:r>
            <a:r>
              <a:rPr lang="it-IT" sz="1400" dirty="0"/>
              <a:t>di identità del dichiarante e redatta sullo schema fornito da Lazio Innova), registrazione contabile ed effettuati entro la data di pubblicazione sul BURL dell’assegnazione del contributo</a:t>
            </a:r>
          </a:p>
          <a:p>
            <a:pPr>
              <a:lnSpc>
                <a:spcPct val="70000"/>
              </a:lnSpc>
            </a:pPr>
            <a:r>
              <a:rPr lang="it-IT" sz="1400" dirty="0"/>
              <a:t>Bonifici collettivi se non accompagnati dal dettaglio dei singoli pagamenti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CF65-3FCC-4E2F-8747-48D2AE5B166A}" type="slidenum">
              <a:rPr lang="it-IT" smtClean="0"/>
              <a:t>15</a:t>
            </a:fld>
            <a:endParaRPr lang="it-IT"/>
          </a:p>
        </p:txBody>
      </p:sp>
      <p:pic>
        <p:nvPicPr>
          <p:cNvPr id="5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4420"/>
            <a:ext cx="9906000" cy="93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o 5"/>
          <p:cNvGrpSpPr/>
          <p:nvPr/>
        </p:nvGrpSpPr>
        <p:grpSpPr>
          <a:xfrm>
            <a:off x="323528" y="228600"/>
            <a:ext cx="9070516" cy="952500"/>
            <a:chOff x="323528" y="228600"/>
            <a:chExt cx="9070516" cy="952500"/>
          </a:xfrm>
        </p:grpSpPr>
        <p:sp>
          <p:nvSpPr>
            <p:cNvPr id="7" name="Titolo 1"/>
            <p:cNvSpPr txBox="1">
              <a:spLocks/>
            </p:cNvSpPr>
            <p:nvPr/>
          </p:nvSpPr>
          <p:spPr>
            <a:xfrm>
              <a:off x="4107055" y="492651"/>
              <a:ext cx="1912666" cy="5329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2500" lnSpcReduction="10000"/>
              <a:scene3d>
                <a:camera prst="orthographicFront"/>
                <a:lightRig rig="threePt" dir="t"/>
              </a:scene3d>
              <a:sp3d extrusionH="57150" prstMaterial="clear">
                <a:bevelT w="38100" h="38100"/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2000" b="1" dirty="0" smtClean="0"/>
                <a:t/>
              </a:r>
              <a:br>
                <a:rPr lang="it-IT" sz="2000" b="1" dirty="0" smtClean="0"/>
              </a:br>
              <a:r>
                <a:rPr lang="it-IT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 rendicontazione</a:t>
              </a:r>
              <a:endPara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" name="Immagine 7" descr="Risultati immagini per lazio innova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3528" y="228600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9" name="Oggetto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6538131"/>
                </p:ext>
              </p:extLst>
            </p:nvPr>
          </p:nvGraphicFramePr>
          <p:xfrm>
            <a:off x="8898744" y="345013"/>
            <a:ext cx="495300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2" name="Immagine bitmap" r:id="rId5" imgW="419048" imgH="276117" progId="PBrush">
                    <p:embed/>
                  </p:oleObj>
                </mc:Choice>
                <mc:Fallback>
                  <p:oleObj name="Immagine bitmap" r:id="rId5" imgW="419048" imgH="276117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98744" y="345013"/>
                          <a:ext cx="495300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" name="Connettore 1 9"/>
            <p:cNvCxnSpPr/>
            <p:nvPr/>
          </p:nvCxnSpPr>
          <p:spPr>
            <a:xfrm>
              <a:off x="2424564" y="647404"/>
              <a:ext cx="53285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90" y="258514"/>
              <a:ext cx="1466025" cy="303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1348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ntranetli/istrop/allegati/Logo_LazioInnov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8" t="16082" r="29104" b="16603"/>
          <a:stretch/>
        </p:blipFill>
        <p:spPr bwMode="auto">
          <a:xfrm>
            <a:off x="4065163" y="1702480"/>
            <a:ext cx="2134547" cy="295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/>
          <p:nvPr/>
        </p:nvPicPr>
        <p:blipFill rotWithShape="1">
          <a:blip r:embed="rId3"/>
          <a:srcRect l="35154" t="67502" r="35318" b="8502"/>
          <a:stretch/>
        </p:blipFill>
        <p:spPr bwMode="auto">
          <a:xfrm>
            <a:off x="8697416" y="404664"/>
            <a:ext cx="85809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4420"/>
            <a:ext cx="9906000" cy="93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226582" y="5608354"/>
            <a:ext cx="4679419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ts val="2500"/>
              </a:lnSpc>
            </a:pPr>
            <a:r>
              <a:rPr lang="it-IT" altLang="it-IT" sz="1050" dirty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Gill Sans MT" pitchFamily="34" charset="0"/>
                <a:cs typeface="Gill Sans MT" pitchFamily="34" charset="0"/>
              </a:rPr>
              <a:t>Guida </a:t>
            </a:r>
            <a:r>
              <a:rPr lang="it-IT" altLang="it-IT" sz="1050" dirty="0" smtClean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Gill Sans MT" pitchFamily="34" charset="0"/>
                <a:cs typeface="Gill Sans MT" pitchFamily="34" charset="0"/>
              </a:rPr>
              <a:t>alla rendicontazione - </a:t>
            </a:r>
            <a:r>
              <a:rPr lang="it-IT" altLang="it-IT" sz="1050" dirty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Gill Sans MT" pitchFamily="34" charset="0"/>
                <a:cs typeface="Gill Sans MT" pitchFamily="34" charset="0"/>
              </a:rPr>
              <a:t>Roma, </a:t>
            </a:r>
            <a:r>
              <a:rPr lang="it-IT" altLang="it-IT" sz="1050" dirty="0" smtClean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Gill Sans MT" pitchFamily="34" charset="0"/>
                <a:cs typeface="Gill Sans MT" pitchFamily="34" charset="0"/>
              </a:rPr>
              <a:t>14  </a:t>
            </a:r>
            <a:r>
              <a:rPr lang="it-IT" altLang="it-IT" sz="1050" dirty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Gill Sans MT" pitchFamily="34" charset="0"/>
                <a:cs typeface="Gill Sans MT" pitchFamily="34" charset="0"/>
              </a:rPr>
              <a:t>Febbraio 2018 - Rev.  </a:t>
            </a:r>
            <a:r>
              <a:rPr lang="it-IT" altLang="it-IT" sz="1050" dirty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Gill Sans MT" pitchFamily="34" charset="0"/>
                <a:cs typeface="Gill Sans MT" pitchFamily="34" charset="0"/>
              </a:rPr>
              <a:t>1AV_2018</a:t>
            </a:r>
          </a:p>
        </p:txBody>
      </p:sp>
    </p:spTree>
    <p:extLst>
      <p:ext uri="{BB962C8B-B14F-4D97-AF65-F5344CB8AC3E}">
        <p14:creationId xmlns:p14="http://schemas.microsoft.com/office/powerpoint/2010/main" val="175785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79998" y="1261645"/>
            <a:ext cx="9646920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CONTRIBUTI ALLO SPETTACOLO DAL VIVO – ANNUALITA’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</a:t>
            </a:r>
            <a:endParaRPr lang="it-IT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progetti ammessi al contributo per l’annualità </a:t>
            </a:r>
            <a:r>
              <a:rPr lang="it-IT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 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scadenza entro cui presentare la rendicontazione è il </a:t>
            </a:r>
            <a:r>
              <a:rPr lang="it-IT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31/03/2018</a:t>
            </a:r>
            <a:r>
              <a:rPr lang="it-IT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le procedure e la modulistica si fa riferimento alla 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GUIDA OPERATIVA 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ai moduli disponibili sul sito di Lazio </a:t>
            </a:r>
            <a:r>
              <a:rPr lang="it-IT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</a:t>
            </a:r>
          </a:p>
          <a:p>
            <a:pPr algn="just">
              <a:spcAft>
                <a:spcPts val="0"/>
              </a:spcAft>
            </a:pPr>
            <a:endParaRPr lang="it-IT" sz="1400" u="sng" dirty="0" smtClean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algn="just">
              <a:spcAft>
                <a:spcPts val="0"/>
              </a:spcAft>
            </a:pPr>
            <a:r>
              <a:rPr lang="it-IT" sz="14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it-IT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://www.lazioinnova.it/bandi-post/contributi-allo-spettacolo-dal-vivo-lannualita-2017-bur-n-10-del-2-febbraio-2017</a:t>
            </a:r>
            <a:r>
              <a:rPr lang="it-IT" sz="14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specifica che laddove è richiesto che i documenti siano firmati dal legale rappresentante, si intende che devono esserlo con firma digitale elettronica certificata.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it-IT" sz="1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 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PRESENTARE LA </a:t>
            </a:r>
            <a:r>
              <a:rPr lang="it-IT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RENDICONTAZIONE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it-IT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Dopo 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 predisposto tutti i documenti come indicato nella suddetta Guida Operativa (tranne il modulo di richiesta del saldo che verrà automaticamente generato da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GecoWeb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procedere come segue: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Accedere a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Gecoweb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le stesse credenziali usate per la presentazione della domanda oppure tramite token o CNS rilasciata dalla CCIAA;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CF65-3FCC-4E2F-8747-48D2AE5B166A}" type="slidenum">
              <a:rPr lang="it-IT" smtClean="0"/>
              <a:t>2</a:t>
            </a:fld>
            <a:endParaRPr lang="it-IT"/>
          </a:p>
        </p:txBody>
      </p:sp>
      <p:grpSp>
        <p:nvGrpSpPr>
          <p:cNvPr id="5" name="Gruppo 4"/>
          <p:cNvGrpSpPr/>
          <p:nvPr/>
        </p:nvGrpSpPr>
        <p:grpSpPr>
          <a:xfrm>
            <a:off x="323528" y="228600"/>
            <a:ext cx="9070516" cy="952500"/>
            <a:chOff x="323528" y="228600"/>
            <a:chExt cx="9070516" cy="952500"/>
          </a:xfrm>
        </p:grpSpPr>
        <p:sp>
          <p:nvSpPr>
            <p:cNvPr id="8" name="Titolo 1"/>
            <p:cNvSpPr txBox="1">
              <a:spLocks/>
            </p:cNvSpPr>
            <p:nvPr/>
          </p:nvSpPr>
          <p:spPr>
            <a:xfrm>
              <a:off x="4107055" y="492651"/>
              <a:ext cx="1912666" cy="5329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2500" lnSpcReduction="10000"/>
              <a:scene3d>
                <a:camera prst="orthographicFront"/>
                <a:lightRig rig="threePt" dir="t"/>
              </a:scene3d>
              <a:sp3d extrusionH="57150" prstMaterial="clear">
                <a:bevelT w="38100" h="38100"/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2000" b="1" dirty="0" smtClean="0"/>
                <a:t/>
              </a:r>
              <a:br>
                <a:rPr lang="it-IT" sz="2000" b="1" dirty="0" smtClean="0"/>
              </a:br>
              <a:r>
                <a:rPr lang="it-IT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 rendicontazione</a:t>
              </a:r>
              <a:endPara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" name="Immagine 8" descr="Risultati immagini per lazio innova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3528" y="228600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" name="Oggetto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6287450"/>
                </p:ext>
              </p:extLst>
            </p:nvPr>
          </p:nvGraphicFramePr>
          <p:xfrm>
            <a:off x="8898744" y="345013"/>
            <a:ext cx="495300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" name="Immagine bitmap" r:id="rId5" imgW="419048" imgH="276117" progId="PBrush">
                    <p:embed/>
                  </p:oleObj>
                </mc:Choice>
                <mc:Fallback>
                  <p:oleObj name="Immagine bitmap" r:id="rId5" imgW="419048" imgH="276117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98744" y="345013"/>
                          <a:ext cx="495300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" name="Connettore 1 10"/>
            <p:cNvCxnSpPr/>
            <p:nvPr/>
          </p:nvCxnSpPr>
          <p:spPr>
            <a:xfrm>
              <a:off x="2424564" y="647404"/>
              <a:ext cx="53285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90" y="258514"/>
              <a:ext cx="1466025" cy="303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Immagin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4420"/>
            <a:ext cx="9906000" cy="93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13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Gestione domande 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3" r="1380"/>
          <a:stretch/>
        </p:blipFill>
        <p:spPr bwMode="auto">
          <a:xfrm>
            <a:off x="1265883" y="1871307"/>
            <a:ext cx="7475122" cy="40731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tangolo 6"/>
          <p:cNvSpPr/>
          <p:nvPr/>
        </p:nvSpPr>
        <p:spPr>
          <a:xfrm>
            <a:off x="469544" y="1563530"/>
            <a:ext cx="9067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2.	In corrispondenza della domanda 2016 sarà attivo il tasto “Rendiconta”: </a:t>
            </a:r>
            <a:r>
              <a:rPr lang="it-IT" sz="1400" dirty="0" smtClean="0"/>
              <a:t>   </a:t>
            </a:r>
            <a:r>
              <a:rPr lang="it-IT" sz="1400" b="1" dirty="0" err="1" smtClean="0"/>
              <a:t>cliccarlo</a:t>
            </a:r>
            <a:r>
              <a:rPr lang="it-IT" sz="1400" dirty="0" smtClean="0"/>
              <a:t> </a:t>
            </a:r>
            <a:endParaRPr lang="it-IT" sz="1400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CF65-3FCC-4E2F-8747-48D2AE5B166A}" type="slidenum">
              <a:rPr lang="it-IT" smtClean="0"/>
              <a:t>3</a:t>
            </a:fld>
            <a:endParaRPr lang="it-IT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17" name="Gruppo 16"/>
          <p:cNvGrpSpPr/>
          <p:nvPr/>
        </p:nvGrpSpPr>
        <p:grpSpPr>
          <a:xfrm>
            <a:off x="323528" y="228600"/>
            <a:ext cx="9070516" cy="952500"/>
            <a:chOff x="323528" y="228600"/>
            <a:chExt cx="9070516" cy="952500"/>
          </a:xfrm>
        </p:grpSpPr>
        <p:sp>
          <p:nvSpPr>
            <p:cNvPr id="18" name="Titolo 1"/>
            <p:cNvSpPr txBox="1">
              <a:spLocks/>
            </p:cNvSpPr>
            <p:nvPr/>
          </p:nvSpPr>
          <p:spPr>
            <a:xfrm>
              <a:off x="4107055" y="492651"/>
              <a:ext cx="1912666" cy="5329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2500" lnSpcReduction="10000"/>
              <a:scene3d>
                <a:camera prst="orthographicFront"/>
                <a:lightRig rig="threePt" dir="t"/>
              </a:scene3d>
              <a:sp3d extrusionH="57150" prstMaterial="clear">
                <a:bevelT w="38100" h="38100"/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2000" b="1" dirty="0" smtClean="0"/>
                <a:t/>
              </a:r>
              <a:br>
                <a:rPr lang="it-IT" sz="2000" b="1" dirty="0" smtClean="0"/>
              </a:br>
              <a:r>
                <a:rPr lang="it-IT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 rendicontazione</a:t>
              </a:r>
              <a:endPara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9" name="Immagine 18" descr="Risultati immagini per lazio innova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3528" y="228600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0" name="Oggetto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6103072"/>
                </p:ext>
              </p:extLst>
            </p:nvPr>
          </p:nvGraphicFramePr>
          <p:xfrm>
            <a:off x="8898744" y="345013"/>
            <a:ext cx="495300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name="Immagine bitmap" r:id="rId5" imgW="419048" imgH="276117" progId="PBrush">
                    <p:embed/>
                  </p:oleObj>
                </mc:Choice>
                <mc:Fallback>
                  <p:oleObj name="Immagine bitmap" r:id="rId5" imgW="419048" imgH="276117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98744" y="345013"/>
                          <a:ext cx="495300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" name="Connettore 1 20"/>
            <p:cNvCxnSpPr/>
            <p:nvPr/>
          </p:nvCxnSpPr>
          <p:spPr>
            <a:xfrm>
              <a:off x="2424564" y="647404"/>
              <a:ext cx="53285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90" y="258514"/>
              <a:ext cx="1466025" cy="303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Immagin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4420"/>
            <a:ext cx="9906000" cy="93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223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Gestione domand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4" r="1176" b="34541"/>
          <a:stretch/>
        </p:blipFill>
        <p:spPr bwMode="auto">
          <a:xfrm>
            <a:off x="1119963" y="2105017"/>
            <a:ext cx="8147129" cy="31176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/>
          <p:cNvSpPr/>
          <p:nvPr/>
        </p:nvSpPr>
        <p:spPr>
          <a:xfrm>
            <a:off x="362903" y="1542263"/>
            <a:ext cx="90582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3.	Sulla finestra che si aprirà, cliccare “Saldo – Visualizza/modifica”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CF65-3FCC-4E2F-8747-48D2AE5B166A}" type="slidenum">
              <a:rPr lang="it-IT" smtClean="0"/>
              <a:t>4</a:t>
            </a:fld>
            <a:endParaRPr lang="it-IT"/>
          </a:p>
        </p:txBody>
      </p:sp>
      <p:grpSp>
        <p:nvGrpSpPr>
          <p:cNvPr id="14" name="Gruppo 13"/>
          <p:cNvGrpSpPr/>
          <p:nvPr/>
        </p:nvGrpSpPr>
        <p:grpSpPr>
          <a:xfrm>
            <a:off x="323528" y="228600"/>
            <a:ext cx="9070516" cy="952500"/>
            <a:chOff x="323528" y="228600"/>
            <a:chExt cx="9070516" cy="952500"/>
          </a:xfrm>
        </p:grpSpPr>
        <p:sp>
          <p:nvSpPr>
            <p:cNvPr id="15" name="Titolo 1"/>
            <p:cNvSpPr txBox="1">
              <a:spLocks/>
            </p:cNvSpPr>
            <p:nvPr/>
          </p:nvSpPr>
          <p:spPr>
            <a:xfrm>
              <a:off x="4107055" y="492651"/>
              <a:ext cx="1912666" cy="5329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2500" lnSpcReduction="10000"/>
              <a:scene3d>
                <a:camera prst="orthographicFront"/>
                <a:lightRig rig="threePt" dir="t"/>
              </a:scene3d>
              <a:sp3d extrusionH="57150" prstMaterial="clear">
                <a:bevelT w="38100" h="38100"/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2000" b="1" dirty="0" smtClean="0"/>
                <a:t/>
              </a:r>
              <a:br>
                <a:rPr lang="it-IT" sz="2000" b="1" dirty="0" smtClean="0"/>
              </a:br>
              <a:r>
                <a:rPr lang="it-IT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 rendicontazione</a:t>
              </a:r>
              <a:endPara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6" name="Immagine 15" descr="Risultati immagini per lazio innova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3528" y="228600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7" name="Oggetto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6103072"/>
                </p:ext>
              </p:extLst>
            </p:nvPr>
          </p:nvGraphicFramePr>
          <p:xfrm>
            <a:off x="8898744" y="345013"/>
            <a:ext cx="495300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7" name="Immagine bitmap" r:id="rId5" imgW="419048" imgH="276117" progId="PBrush">
                    <p:embed/>
                  </p:oleObj>
                </mc:Choice>
                <mc:Fallback>
                  <p:oleObj name="Immagine bitmap" r:id="rId5" imgW="419048" imgH="276117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98744" y="345013"/>
                          <a:ext cx="495300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Connettore 1 17"/>
            <p:cNvCxnSpPr/>
            <p:nvPr/>
          </p:nvCxnSpPr>
          <p:spPr>
            <a:xfrm>
              <a:off x="2424564" y="647404"/>
              <a:ext cx="53285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90" y="258514"/>
              <a:ext cx="1466025" cy="303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Immagin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4420"/>
            <a:ext cx="9906000" cy="93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07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Domanda  Prod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1636" r="2188" b="20402"/>
          <a:stretch/>
        </p:blipFill>
        <p:spPr bwMode="auto">
          <a:xfrm>
            <a:off x="1276027" y="1907931"/>
            <a:ext cx="7841595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/>
          <p:cNvSpPr/>
          <p:nvPr/>
        </p:nvSpPr>
        <p:spPr>
          <a:xfrm>
            <a:off x="323528" y="1379424"/>
            <a:ext cx="93097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4.	Si aprirà la schermata riportata sotto: cliccare sul tasto verde in alto “Salva bozza”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CF65-3FCC-4E2F-8747-48D2AE5B166A}" type="slidenum">
              <a:rPr lang="it-IT" smtClean="0"/>
              <a:t>5</a:t>
            </a:fld>
            <a:endParaRPr lang="it-IT"/>
          </a:p>
        </p:txBody>
      </p:sp>
      <p:grpSp>
        <p:nvGrpSpPr>
          <p:cNvPr id="8" name="Gruppo 7"/>
          <p:cNvGrpSpPr/>
          <p:nvPr/>
        </p:nvGrpSpPr>
        <p:grpSpPr>
          <a:xfrm>
            <a:off x="323528" y="228600"/>
            <a:ext cx="9070516" cy="952500"/>
            <a:chOff x="323528" y="228600"/>
            <a:chExt cx="9070516" cy="952500"/>
          </a:xfrm>
        </p:grpSpPr>
        <p:sp>
          <p:nvSpPr>
            <p:cNvPr id="9" name="Titolo 1"/>
            <p:cNvSpPr txBox="1">
              <a:spLocks/>
            </p:cNvSpPr>
            <p:nvPr/>
          </p:nvSpPr>
          <p:spPr>
            <a:xfrm>
              <a:off x="4107055" y="492651"/>
              <a:ext cx="1912666" cy="5329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2500" lnSpcReduction="10000"/>
              <a:scene3d>
                <a:camera prst="orthographicFront"/>
                <a:lightRig rig="threePt" dir="t"/>
              </a:scene3d>
              <a:sp3d extrusionH="57150" prstMaterial="clear">
                <a:bevelT w="38100" h="38100"/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2000" b="1" dirty="0" smtClean="0"/>
                <a:t/>
              </a:r>
              <a:br>
                <a:rPr lang="it-IT" sz="2000" b="1" dirty="0" smtClean="0"/>
              </a:br>
              <a:r>
                <a:rPr lang="it-IT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 rendicontazione</a:t>
              </a:r>
              <a:endPara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" name="Immagine 9" descr="Risultati immagini per lazio innova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3528" y="228600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1" name="Oggetto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6103072"/>
                </p:ext>
              </p:extLst>
            </p:nvPr>
          </p:nvGraphicFramePr>
          <p:xfrm>
            <a:off x="8898744" y="345013"/>
            <a:ext cx="495300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3" name="Immagine bitmap" r:id="rId5" imgW="419048" imgH="276117" progId="PBrush">
                    <p:embed/>
                  </p:oleObj>
                </mc:Choice>
                <mc:Fallback>
                  <p:oleObj name="Immagine bitmap" r:id="rId5" imgW="419048" imgH="276117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98744" y="345013"/>
                          <a:ext cx="495300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" name="Connettore 1 11"/>
            <p:cNvCxnSpPr/>
            <p:nvPr/>
          </p:nvCxnSpPr>
          <p:spPr>
            <a:xfrm>
              <a:off x="2424564" y="647404"/>
              <a:ext cx="53285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90" y="258514"/>
              <a:ext cx="1466025" cy="303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Immagin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4420"/>
            <a:ext cx="9906000" cy="93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333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Domanda  Prod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3" r="2310"/>
          <a:stretch/>
        </p:blipFill>
        <p:spPr bwMode="auto">
          <a:xfrm>
            <a:off x="1457472" y="1810664"/>
            <a:ext cx="7238118" cy="403622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/>
          <p:cNvSpPr/>
          <p:nvPr/>
        </p:nvSpPr>
        <p:spPr>
          <a:xfrm>
            <a:off x="312422" y="1464165"/>
            <a:ext cx="9174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5.	</a:t>
            </a:r>
            <a:r>
              <a:rPr lang="it-IT" sz="1400" dirty="0" smtClean="0"/>
              <a:t>             Cliccare </a:t>
            </a:r>
            <a:r>
              <a:rPr lang="it-IT" sz="1400" dirty="0"/>
              <a:t>sul tastino a destra con il segno + </a:t>
            </a:r>
            <a:r>
              <a:rPr lang="it-IT" sz="1400" dirty="0" smtClean="0"/>
              <a:t>                                       si </a:t>
            </a:r>
            <a:r>
              <a:rPr lang="it-IT" sz="1400" dirty="0"/>
              <a:t>attiverà una riga compilabile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CF65-3FCC-4E2F-8747-48D2AE5B166A}" type="slidenum">
              <a:rPr lang="it-IT" smtClean="0"/>
              <a:t>6</a:t>
            </a:fld>
            <a:endParaRPr lang="it-IT"/>
          </a:p>
        </p:txBody>
      </p:sp>
      <p:grpSp>
        <p:nvGrpSpPr>
          <p:cNvPr id="15" name="Gruppo 14"/>
          <p:cNvGrpSpPr/>
          <p:nvPr/>
        </p:nvGrpSpPr>
        <p:grpSpPr>
          <a:xfrm>
            <a:off x="323528" y="228600"/>
            <a:ext cx="9070516" cy="952500"/>
            <a:chOff x="323528" y="228600"/>
            <a:chExt cx="9070516" cy="952500"/>
          </a:xfrm>
        </p:grpSpPr>
        <p:sp>
          <p:nvSpPr>
            <p:cNvPr id="16" name="Titolo 1"/>
            <p:cNvSpPr txBox="1">
              <a:spLocks/>
            </p:cNvSpPr>
            <p:nvPr/>
          </p:nvSpPr>
          <p:spPr>
            <a:xfrm>
              <a:off x="4107055" y="492651"/>
              <a:ext cx="1912666" cy="5329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2500" lnSpcReduction="10000"/>
              <a:scene3d>
                <a:camera prst="orthographicFront"/>
                <a:lightRig rig="threePt" dir="t"/>
              </a:scene3d>
              <a:sp3d extrusionH="57150" prstMaterial="clear">
                <a:bevelT w="38100" h="38100"/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2000" b="1" dirty="0" smtClean="0"/>
                <a:t/>
              </a:r>
              <a:br>
                <a:rPr lang="it-IT" sz="2000" b="1" dirty="0" smtClean="0"/>
              </a:br>
              <a:r>
                <a:rPr lang="it-IT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 rendicontazione</a:t>
              </a:r>
              <a:endPara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7" name="Immagine 16" descr="Risultati immagini per lazio innova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3528" y="228600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8" name="Oggetto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6103072"/>
                </p:ext>
              </p:extLst>
            </p:nvPr>
          </p:nvGraphicFramePr>
          <p:xfrm>
            <a:off x="8898744" y="345013"/>
            <a:ext cx="495300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1" name="Immagine bitmap" r:id="rId5" imgW="419048" imgH="276117" progId="PBrush">
                    <p:embed/>
                  </p:oleObj>
                </mc:Choice>
                <mc:Fallback>
                  <p:oleObj name="Immagine bitmap" r:id="rId5" imgW="419048" imgH="276117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98744" y="345013"/>
                          <a:ext cx="495300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" name="Connettore 1 18"/>
            <p:cNvCxnSpPr/>
            <p:nvPr/>
          </p:nvCxnSpPr>
          <p:spPr>
            <a:xfrm>
              <a:off x="2424564" y="647404"/>
              <a:ext cx="53285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90" y="258514"/>
              <a:ext cx="1466025" cy="303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Immagin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4420"/>
            <a:ext cx="9906000" cy="93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2 2"/>
          <p:cNvCxnSpPr/>
          <p:nvPr/>
        </p:nvCxnSpPr>
        <p:spPr>
          <a:xfrm>
            <a:off x="8124092" y="1705708"/>
            <a:ext cx="114300" cy="2057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100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Domanda  Prod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2" t="2534" r="4164"/>
          <a:stretch/>
        </p:blipFill>
        <p:spPr bwMode="auto">
          <a:xfrm>
            <a:off x="3212756" y="2211859"/>
            <a:ext cx="6367218" cy="356425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/>
          <p:cNvSpPr/>
          <p:nvPr/>
        </p:nvSpPr>
        <p:spPr>
          <a:xfrm>
            <a:off x="323530" y="1378811"/>
            <a:ext cx="92811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indent="-446088" algn="just"/>
            <a:r>
              <a:rPr lang="it-IT" sz="1400" dirty="0"/>
              <a:t>6.	A questo punto è possibile caricare il primo dei giustificativi di spesa (fattura/busta paga/notula), inserendo tutti i dati richiesti dal sistema. Per il codice fiscale o la partita IVA verificare di aver inserito tutte le 11 cifre che lo compongono.   Per quanto riguarda l’importo del documento, nel caso l’IVA non sia detraibile, NON inserire alcuna percentuale </a:t>
            </a:r>
            <a:r>
              <a:rPr lang="it-IT" sz="1400" dirty="0" smtClean="0"/>
              <a:t>IVA :</a:t>
            </a:r>
            <a:endParaRPr lang="it-IT" sz="140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CF65-3FCC-4E2F-8747-48D2AE5B166A}" type="slidenum">
              <a:rPr lang="it-IT" smtClean="0"/>
              <a:t>7</a:t>
            </a:fld>
            <a:endParaRPr lang="it-IT"/>
          </a:p>
        </p:txBody>
      </p:sp>
      <p:pic>
        <p:nvPicPr>
          <p:cNvPr id="1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4420"/>
            <a:ext cx="9906000" cy="93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81256" y="2033600"/>
            <a:ext cx="2116493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/>
              <a:t>in questo modo l’importo netto risulterà uguale al lordo.  </a:t>
            </a:r>
            <a:endParaRPr lang="it-IT" sz="1400" b="1" dirty="0" smtClean="0"/>
          </a:p>
          <a:p>
            <a:pPr algn="just"/>
            <a:endParaRPr lang="it-IT" sz="1100" dirty="0" smtClean="0"/>
          </a:p>
          <a:p>
            <a:pPr algn="just"/>
            <a:endParaRPr lang="it-IT" sz="1200" dirty="0"/>
          </a:p>
          <a:p>
            <a:pPr algn="just"/>
            <a:r>
              <a:rPr lang="it-IT" sz="1400" dirty="0" smtClean="0"/>
              <a:t>Caricato </a:t>
            </a:r>
            <a:r>
              <a:rPr lang="it-IT" sz="1400" dirty="0"/>
              <a:t>il primo documento, cliccando di nuovo sul tastino “+” si potrà attivare un’altra riga compilabile: procedere così finché necessario. Occorrerà caricare documenti </a:t>
            </a:r>
            <a:r>
              <a:rPr lang="it-IT" sz="1400" b="1" dirty="0"/>
              <a:t>fino a raggiungere l’importo che compare nel campo denominato “Importo concedibile”</a:t>
            </a:r>
            <a:r>
              <a:rPr lang="it-IT" sz="1400" dirty="0"/>
              <a:t>, ovvero il contributo concesso.</a:t>
            </a:r>
          </a:p>
        </p:txBody>
      </p:sp>
      <p:grpSp>
        <p:nvGrpSpPr>
          <p:cNvPr id="15" name="Gruppo 14"/>
          <p:cNvGrpSpPr/>
          <p:nvPr/>
        </p:nvGrpSpPr>
        <p:grpSpPr>
          <a:xfrm>
            <a:off x="323528" y="228600"/>
            <a:ext cx="9070516" cy="952500"/>
            <a:chOff x="323528" y="228600"/>
            <a:chExt cx="9070516" cy="952500"/>
          </a:xfrm>
        </p:grpSpPr>
        <p:sp>
          <p:nvSpPr>
            <p:cNvPr id="16" name="Titolo 1"/>
            <p:cNvSpPr txBox="1">
              <a:spLocks/>
            </p:cNvSpPr>
            <p:nvPr/>
          </p:nvSpPr>
          <p:spPr>
            <a:xfrm>
              <a:off x="4107055" y="492651"/>
              <a:ext cx="1912666" cy="5329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2500" lnSpcReduction="10000"/>
              <a:scene3d>
                <a:camera prst="orthographicFront"/>
                <a:lightRig rig="threePt" dir="t"/>
              </a:scene3d>
              <a:sp3d extrusionH="57150" prstMaterial="clear">
                <a:bevelT w="38100" h="38100"/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2000" b="1" dirty="0" smtClean="0"/>
                <a:t/>
              </a:r>
              <a:br>
                <a:rPr lang="it-IT" sz="2000" b="1" dirty="0" smtClean="0"/>
              </a:br>
              <a:r>
                <a:rPr lang="it-IT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 rendicontazione</a:t>
              </a:r>
              <a:endPara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7" name="Immagine 16" descr="Risultati immagini per lazio innova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3528" y="228600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8" name="Oggetto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6089745"/>
                </p:ext>
              </p:extLst>
            </p:nvPr>
          </p:nvGraphicFramePr>
          <p:xfrm>
            <a:off x="8898744" y="345013"/>
            <a:ext cx="495300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5" name="Immagine bitmap" r:id="rId6" imgW="419048" imgH="276117" progId="PBrush">
                    <p:embed/>
                  </p:oleObj>
                </mc:Choice>
                <mc:Fallback>
                  <p:oleObj name="Immagine bitmap" r:id="rId6" imgW="419048" imgH="276117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98744" y="345013"/>
                          <a:ext cx="495300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" name="Connettore 1 18"/>
            <p:cNvCxnSpPr/>
            <p:nvPr/>
          </p:nvCxnSpPr>
          <p:spPr>
            <a:xfrm>
              <a:off x="2424564" y="647404"/>
              <a:ext cx="53285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90" y="258514"/>
              <a:ext cx="1466025" cy="303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2660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Domanda  Prod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3" r="2405" b="6930"/>
          <a:stretch/>
        </p:blipFill>
        <p:spPr bwMode="auto">
          <a:xfrm>
            <a:off x="2812431" y="1954723"/>
            <a:ext cx="6783859" cy="37426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/>
          <p:cNvSpPr/>
          <p:nvPr/>
        </p:nvSpPr>
        <p:spPr>
          <a:xfrm>
            <a:off x="275464" y="1181102"/>
            <a:ext cx="91361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In caso di errori nel caricamento dei dati è possibile cancellare la riga con il tastino “x” a destra della riga stessa.</a:t>
            </a:r>
          </a:p>
          <a:p>
            <a:endParaRPr lang="it-IT" sz="1400" dirty="0" smtClean="0"/>
          </a:p>
          <a:p>
            <a:pPr marL="446088" indent="-446088" algn="just"/>
            <a:r>
              <a:rPr lang="it-IT" sz="1400" dirty="0" smtClean="0"/>
              <a:t>7</a:t>
            </a:r>
            <a:r>
              <a:rPr lang="it-IT" sz="1400" dirty="0"/>
              <a:t>.	Dopo aver caricato i documenti necessari a raggiungere l’importo concedibile, cliccare la freccetta del </a:t>
            </a:r>
            <a:r>
              <a:rPr lang="it-IT" sz="1400" dirty="0" smtClean="0"/>
              <a:t>campo</a:t>
            </a:r>
            <a:endParaRPr lang="it-IT" sz="140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CF65-3FCC-4E2F-8747-48D2AE5B166A}" type="slidenum">
              <a:rPr lang="it-IT" smtClean="0"/>
              <a:t>8</a:t>
            </a:fld>
            <a:endParaRPr lang="it-IT"/>
          </a:p>
        </p:txBody>
      </p:sp>
      <p:pic>
        <p:nvPicPr>
          <p:cNvPr id="8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4420"/>
            <a:ext cx="9906000" cy="93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po 8"/>
          <p:cNvGrpSpPr/>
          <p:nvPr/>
        </p:nvGrpSpPr>
        <p:grpSpPr>
          <a:xfrm>
            <a:off x="323528" y="228600"/>
            <a:ext cx="9070516" cy="952500"/>
            <a:chOff x="323528" y="228600"/>
            <a:chExt cx="9070516" cy="952500"/>
          </a:xfrm>
        </p:grpSpPr>
        <p:sp>
          <p:nvSpPr>
            <p:cNvPr id="10" name="Titolo 1"/>
            <p:cNvSpPr txBox="1">
              <a:spLocks/>
            </p:cNvSpPr>
            <p:nvPr/>
          </p:nvSpPr>
          <p:spPr>
            <a:xfrm>
              <a:off x="4107055" y="492651"/>
              <a:ext cx="1912666" cy="5329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2500" lnSpcReduction="10000"/>
              <a:scene3d>
                <a:camera prst="orthographicFront"/>
                <a:lightRig rig="threePt" dir="t"/>
              </a:scene3d>
              <a:sp3d extrusionH="57150" prstMaterial="clear">
                <a:bevelT w="38100" h="38100"/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2000" b="1" dirty="0" smtClean="0"/>
                <a:t/>
              </a:r>
              <a:br>
                <a:rPr lang="it-IT" sz="2000" b="1" dirty="0" smtClean="0"/>
              </a:br>
              <a:r>
                <a:rPr lang="it-IT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 rendicontazione</a:t>
              </a:r>
              <a:endPara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1" name="Immagine 10" descr="Risultati immagini per lazio innova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3528" y="228600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2" name="Oggetto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5090208"/>
                </p:ext>
              </p:extLst>
            </p:nvPr>
          </p:nvGraphicFramePr>
          <p:xfrm>
            <a:off x="8898744" y="345013"/>
            <a:ext cx="495300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9" name="Immagine bitmap" r:id="rId6" imgW="419048" imgH="276117" progId="PBrush">
                    <p:embed/>
                  </p:oleObj>
                </mc:Choice>
                <mc:Fallback>
                  <p:oleObj name="Immagine bitmap" r:id="rId6" imgW="419048" imgH="276117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98744" y="345013"/>
                          <a:ext cx="495300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" name="Connettore 1 12"/>
            <p:cNvCxnSpPr/>
            <p:nvPr/>
          </p:nvCxnSpPr>
          <p:spPr>
            <a:xfrm>
              <a:off x="2424564" y="647404"/>
              <a:ext cx="53285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90" y="258514"/>
              <a:ext cx="1466025" cy="303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CasellaDiTesto 1"/>
          <p:cNvSpPr txBox="1"/>
          <p:nvPr/>
        </p:nvSpPr>
        <p:spPr>
          <a:xfrm>
            <a:off x="630197" y="26814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718215" y="1810863"/>
            <a:ext cx="19106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“Percentuale di finanziamento richiesta” e cliccare “Rendiconta al 100%”: salvare la bozza (tasto verde in alto).</a:t>
            </a:r>
          </a:p>
        </p:txBody>
      </p:sp>
      <p:cxnSp>
        <p:nvCxnSpPr>
          <p:cNvPr id="17" name="Connettore 2 16"/>
          <p:cNvCxnSpPr/>
          <p:nvPr/>
        </p:nvCxnSpPr>
        <p:spPr>
          <a:xfrm>
            <a:off x="2424564" y="2681416"/>
            <a:ext cx="3888313" cy="21807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838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Domanda  Prod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5" r="3586" b="14769"/>
          <a:stretch/>
        </p:blipFill>
        <p:spPr bwMode="auto">
          <a:xfrm>
            <a:off x="2108038" y="2287585"/>
            <a:ext cx="5987560" cy="29526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/>
          <p:cNvSpPr/>
          <p:nvPr/>
        </p:nvSpPr>
        <p:spPr>
          <a:xfrm>
            <a:off x="452438" y="1252998"/>
            <a:ext cx="9104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indent="-446088" algn="just"/>
            <a:r>
              <a:rPr lang="it-IT" sz="1400" dirty="0"/>
              <a:t>8.	Scendere in fondo alla schermata, nella sezione </a:t>
            </a:r>
            <a:r>
              <a:rPr lang="it-IT" sz="1400" dirty="0" smtClean="0"/>
              <a:t>Allegati, </a:t>
            </a:r>
            <a:r>
              <a:rPr lang="it-IT" sz="1400" dirty="0"/>
              <a:t>e tramite “Seleziona file” </a:t>
            </a:r>
            <a:r>
              <a:rPr lang="it-IT" sz="1400" b="1" dirty="0"/>
              <a:t>allegare</a:t>
            </a:r>
            <a:r>
              <a:rPr lang="it-IT" sz="1400" dirty="0"/>
              <a:t> tutti i documenti di rendicontazione delle spese: sia le fatture/notule/buste paga di cui sono stati caricati gli importi e i dati, sia tutte le altre, fino a coprire l’intero costo del progetto approvato, con i relativi estratti conto e tutti gli altri documenti amministrativi elencati al punto 2 nella </a:t>
            </a:r>
            <a:r>
              <a:rPr lang="it-IT" sz="1400" b="1" dirty="0" smtClean="0"/>
              <a:t>tabella </a:t>
            </a:r>
            <a:r>
              <a:rPr lang="it-IT" sz="1400" b="1" dirty="0"/>
              <a:t>a pagina </a:t>
            </a:r>
            <a:r>
              <a:rPr lang="it-IT" sz="1400" b="1" dirty="0" smtClean="0"/>
              <a:t>10</a:t>
            </a:r>
            <a:r>
              <a:rPr lang="it-IT" sz="1400" dirty="0" smtClean="0"/>
              <a:t>, </a:t>
            </a:r>
            <a:r>
              <a:rPr lang="it-IT" sz="1400" dirty="0"/>
              <a:t>dove sono specificate le modalità di trasmissione dei vari allegati</a:t>
            </a:r>
            <a:r>
              <a:rPr lang="it-IT" sz="1400" dirty="0" smtClean="0"/>
              <a:t>.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CF65-3FCC-4E2F-8747-48D2AE5B166A}" type="slidenum">
              <a:rPr lang="it-IT" smtClean="0"/>
              <a:t>9</a:t>
            </a:fld>
            <a:endParaRPr lang="it-IT"/>
          </a:p>
        </p:txBody>
      </p:sp>
      <p:pic>
        <p:nvPicPr>
          <p:cNvPr id="8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4420"/>
            <a:ext cx="9906000" cy="93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po 8"/>
          <p:cNvGrpSpPr/>
          <p:nvPr/>
        </p:nvGrpSpPr>
        <p:grpSpPr>
          <a:xfrm>
            <a:off x="323528" y="228600"/>
            <a:ext cx="9070516" cy="952500"/>
            <a:chOff x="323528" y="228600"/>
            <a:chExt cx="9070516" cy="952500"/>
          </a:xfrm>
        </p:grpSpPr>
        <p:sp>
          <p:nvSpPr>
            <p:cNvPr id="10" name="Titolo 1"/>
            <p:cNvSpPr txBox="1">
              <a:spLocks/>
            </p:cNvSpPr>
            <p:nvPr/>
          </p:nvSpPr>
          <p:spPr>
            <a:xfrm>
              <a:off x="4107055" y="492651"/>
              <a:ext cx="1912666" cy="5329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2500" lnSpcReduction="10000"/>
              <a:scene3d>
                <a:camera prst="orthographicFront"/>
                <a:lightRig rig="threePt" dir="t"/>
              </a:scene3d>
              <a:sp3d extrusionH="57150" prstMaterial="clear">
                <a:bevelT w="38100" h="38100"/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2000" b="1" dirty="0" smtClean="0"/>
                <a:t/>
              </a:r>
              <a:br>
                <a:rPr lang="it-IT" sz="2000" b="1" dirty="0" smtClean="0"/>
              </a:br>
              <a:r>
                <a:rPr lang="it-IT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 rendicontazione</a:t>
              </a:r>
              <a:endPara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1" name="Immagine 10" descr="Risultati immagini per lazio innova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3528" y="228600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2" name="Oggetto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6538131"/>
                </p:ext>
              </p:extLst>
            </p:nvPr>
          </p:nvGraphicFramePr>
          <p:xfrm>
            <a:off x="8898744" y="345013"/>
            <a:ext cx="495300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5" name="Immagine bitmap" r:id="rId6" imgW="419048" imgH="276117" progId="PBrush">
                    <p:embed/>
                  </p:oleObj>
                </mc:Choice>
                <mc:Fallback>
                  <p:oleObj name="Immagine bitmap" r:id="rId6" imgW="419048" imgH="276117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98744" y="345013"/>
                          <a:ext cx="495300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" name="Connettore 1 12"/>
            <p:cNvCxnSpPr/>
            <p:nvPr/>
          </p:nvCxnSpPr>
          <p:spPr>
            <a:xfrm>
              <a:off x="2424564" y="647404"/>
              <a:ext cx="53285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90" y="258514"/>
              <a:ext cx="1466025" cy="303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AutoShape 7" descr="Risultati immagini per icona pdf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21" y="5598678"/>
            <a:ext cx="311472" cy="31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52438" y="5386930"/>
            <a:ext cx="929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N.B. : </a:t>
            </a:r>
            <a:r>
              <a:rPr lang="it-IT" sz="1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400" dirty="0" smtClean="0"/>
              <a:t>Il </a:t>
            </a:r>
            <a:r>
              <a:rPr lang="it-IT" sz="1400" dirty="0"/>
              <a:t>nome del file allegato dovrà essere chiaramente riconducibile al documento (ad esempio: 1_Mario Bianchi </a:t>
            </a:r>
            <a:r>
              <a:rPr lang="it-IT" sz="1400" dirty="0" err="1"/>
              <a:t>fatt</a:t>
            </a:r>
            <a:r>
              <a:rPr lang="it-IT" sz="1400" dirty="0"/>
              <a:t> 1_2017</a:t>
            </a:r>
            <a:r>
              <a:rPr lang="it-IT" sz="1400" dirty="0" smtClean="0"/>
              <a:t>) </a:t>
            </a:r>
            <a:r>
              <a:rPr lang="it-IT" sz="1400" b="1" dirty="0"/>
              <a:t>Tutti i documenti allegati devono essere in formato  “.pdf </a:t>
            </a:r>
            <a:r>
              <a:rPr lang="it-IT" sz="1400" b="1" dirty="0" smtClean="0"/>
              <a:t>”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74318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</TotalTime>
  <Words>940</Words>
  <Application>Microsoft Office PowerPoint</Application>
  <PresentationFormat>A4 (21x29,7 cm)</PresentationFormat>
  <Paragraphs>156</Paragraphs>
  <Slides>16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Tema di Office</vt:lpstr>
      <vt:lpstr>1_Tema di Office</vt:lpstr>
      <vt:lpstr>2_Tema di Office</vt:lpstr>
      <vt:lpstr>Immagine bitmap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DA EVITARE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Antonino Costa</dc:creator>
  <cp:lastModifiedBy>Alessandro Venturi</cp:lastModifiedBy>
  <cp:revision>50</cp:revision>
  <dcterms:created xsi:type="dcterms:W3CDTF">2017-02-22T06:26:31Z</dcterms:created>
  <dcterms:modified xsi:type="dcterms:W3CDTF">2018-02-13T17:52:19Z</dcterms:modified>
</cp:coreProperties>
</file>