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0"/>
  </p:notesMasterIdLst>
  <p:sldIdLst>
    <p:sldId id="260" r:id="rId3"/>
    <p:sldId id="261" r:id="rId4"/>
    <p:sldId id="269" r:id="rId5"/>
    <p:sldId id="268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50B"/>
    <a:srgbClr val="FE0202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204"/>
      </p:cViewPr>
      <p:guideLst>
        <p:guide orient="horz" pos="143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5C353-D2D5-48C5-A8A3-A214A804D50D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7A8A2-FF75-4430-9861-097073A0AC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00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7A8A2-FF75-4430-9861-097073A0AC7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35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7A8A2-FF75-4430-9861-097073A0AC7B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7A8A2-FF75-4430-9861-097073A0AC7B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06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7A8A2-FF75-4430-9861-097073A0AC7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355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7A8A2-FF75-4430-9861-097073A0AC7B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5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oc id"/>
          <p:cNvSpPr>
            <a:spLocks noChangeArrowheads="1"/>
          </p:cNvSpPr>
          <p:nvPr userDrawn="1"/>
        </p:nvSpPr>
        <p:spPr bwMode="auto">
          <a:xfrm>
            <a:off x="8391547" y="-152962"/>
            <a:ext cx="670614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526" fontAlgn="base">
              <a:spcBef>
                <a:spcPct val="0"/>
              </a:spcBef>
              <a:spcAft>
                <a:spcPct val="0"/>
              </a:spcAft>
            </a:pPr>
            <a:r>
              <a:rPr lang="it-IT" sz="600" dirty="0">
                <a:solidFill>
                  <a:srgbClr val="000000"/>
                </a:solidFill>
                <a:latin typeface="Arial" charset="0"/>
              </a:rPr>
              <a:t>MIL-ZAS001-19022016-137524/FR</a:t>
            </a:r>
          </a:p>
        </p:txBody>
      </p:sp>
    </p:spTree>
    <p:extLst>
      <p:ext uri="{BB962C8B-B14F-4D97-AF65-F5344CB8AC3E}">
        <p14:creationId xmlns:p14="http://schemas.microsoft.com/office/powerpoint/2010/main" val="1492219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oc id"/>
          <p:cNvSpPr>
            <a:spLocks noChangeArrowheads="1"/>
          </p:cNvSpPr>
          <p:nvPr userDrawn="1"/>
        </p:nvSpPr>
        <p:spPr bwMode="auto">
          <a:xfrm>
            <a:off x="8391547" y="-152962"/>
            <a:ext cx="670614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526" fontAlgn="base">
              <a:spcBef>
                <a:spcPct val="0"/>
              </a:spcBef>
              <a:spcAft>
                <a:spcPct val="0"/>
              </a:spcAft>
            </a:pPr>
            <a:r>
              <a:rPr lang="it-IT" sz="600" dirty="0">
                <a:solidFill>
                  <a:srgbClr val="000000"/>
                </a:solidFill>
                <a:latin typeface="Arial" charset="0"/>
              </a:rPr>
              <a:t>MIL-ZAS001-19022016-137524/FR</a:t>
            </a:r>
          </a:p>
        </p:txBody>
      </p:sp>
    </p:spTree>
    <p:extLst>
      <p:ext uri="{BB962C8B-B14F-4D97-AF65-F5344CB8AC3E}">
        <p14:creationId xmlns:p14="http://schemas.microsoft.com/office/powerpoint/2010/main" val="19263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22491647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04117" y="1980016"/>
            <a:ext cx="233722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smtClean="0">
                <a:solidFill>
                  <a:srgbClr val="09357A"/>
                </a:solidFill>
                <a:latin typeface="Verdana"/>
              </a:rPr>
              <a:t>Last Modified 22/02/2016 09:44 W. Europe Standard Time</a:t>
            </a:r>
            <a:endParaRPr lang="en-US" dirty="0" smtClean="0">
              <a:solidFill>
                <a:srgbClr val="09357A"/>
              </a:solidFill>
              <a:latin typeface="Verdana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025150" y="4197996"/>
            <a:ext cx="2095156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9357A"/>
                </a:solidFill>
                <a:latin typeface="Verdana"/>
              </a:rPr>
              <a:t>Printed 12/02/2016 12:18 W. Europe Standard Time</a:t>
            </a:r>
            <a:endParaRPr lang="en-US" dirty="0" smtClean="0">
              <a:solidFill>
                <a:srgbClr val="09357A"/>
              </a:solidFill>
              <a:latin typeface="Verdana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60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278624" y="584974"/>
            <a:ext cx="7294861" cy="34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278624" y="-1319"/>
            <a:ext cx="801473" cy="20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00" dirty="0">
                <a:solidFill>
                  <a:srgbClr val="808080"/>
                </a:solidFill>
                <a:ea typeface="Verdana" pitchFamily="34" charset="0"/>
                <a:cs typeface="Verdana" pitchFamily="34" charset="0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272854" y="1008985"/>
            <a:ext cx="8593254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FF85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21489" y="6349411"/>
            <a:ext cx="8722840" cy="372541"/>
            <a:chOff x="75" y="3920"/>
            <a:chExt cx="5385" cy="23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92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9357A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21316" indent="-621316" defTabSz="912556" fontAlgn="base">
                <a:spcBef>
                  <a:spcPct val="0"/>
                </a:spcBef>
                <a:spcAft>
                  <a:spcPct val="0"/>
                </a:spcAft>
                <a:tabLst>
                  <a:tab pos="624551" algn="l"/>
                </a:tabLst>
              </a:pPr>
              <a:r>
                <a:rPr lang="en-US" sz="1000" dirty="0">
                  <a:solidFill>
                    <a:srgbClr val="09357A"/>
                  </a:solidFill>
                  <a:ea typeface="Verdana" pitchFamily="34" charset="0"/>
                  <a:cs typeface="Verdana" pitchFamily="34" charset="0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9357A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272853" y="958190"/>
            <a:ext cx="8593254" cy="0"/>
          </a:xfrm>
          <a:prstGeom prst="line">
            <a:avLst/>
          </a:prstGeom>
          <a:noFill/>
          <a:ln w="25400">
            <a:solidFill>
              <a:srgbClr val="FF8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1600">
              <a:solidFill>
                <a:srgbClr val="09357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2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556" rtl="0" eaLnBrk="1" fontAlgn="base" hangingPunct="1">
        <a:spcBef>
          <a:spcPct val="0"/>
        </a:spcBef>
        <a:spcAft>
          <a:spcPct val="0"/>
        </a:spcAft>
        <a:tabLst>
          <a:tab pos="275062" algn="l"/>
        </a:tabLst>
        <a:defRPr sz="2200" b="1" baseline="0">
          <a:solidFill>
            <a:srgbClr val="FF85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5981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977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7963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3946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97398" indent="-195781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•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465981" indent="-266972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626171" indent="-158566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•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981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977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7963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3946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9935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5922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1907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7895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44683610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04117" y="1980016"/>
            <a:ext cx="233722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smtClean="0">
                <a:solidFill>
                  <a:srgbClr val="09357A"/>
                </a:solidFill>
                <a:latin typeface="Verdana"/>
              </a:rPr>
              <a:t>Last Modified 22/02/2016 09:44 W. Europe Standard Time</a:t>
            </a:r>
            <a:endParaRPr lang="en-US" dirty="0" smtClean="0">
              <a:solidFill>
                <a:srgbClr val="09357A"/>
              </a:solidFill>
              <a:latin typeface="Verdana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025150" y="4197996"/>
            <a:ext cx="2095156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9357A"/>
                </a:solidFill>
                <a:latin typeface="Verdana"/>
              </a:rPr>
              <a:t>Printed 12/02/2016 12:18 W. Europe Standard Time</a:t>
            </a:r>
            <a:endParaRPr lang="en-US" dirty="0" smtClean="0">
              <a:solidFill>
                <a:srgbClr val="09357A"/>
              </a:solidFill>
              <a:latin typeface="Verdana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60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278624" y="584974"/>
            <a:ext cx="7294861" cy="34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278624" y="-1319"/>
            <a:ext cx="801473" cy="20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00" dirty="0">
                <a:solidFill>
                  <a:srgbClr val="808080"/>
                </a:solidFill>
                <a:ea typeface="Verdana" pitchFamily="34" charset="0"/>
                <a:cs typeface="Verdana" pitchFamily="34" charset="0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272854" y="1008985"/>
            <a:ext cx="8593254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FF85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21489" y="6349411"/>
            <a:ext cx="8722840" cy="372541"/>
            <a:chOff x="75" y="3920"/>
            <a:chExt cx="5385" cy="23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92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9357A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21316" indent="-621316" defTabSz="912556" fontAlgn="base">
                <a:spcBef>
                  <a:spcPct val="0"/>
                </a:spcBef>
                <a:spcAft>
                  <a:spcPct val="0"/>
                </a:spcAft>
                <a:tabLst>
                  <a:tab pos="624551" algn="l"/>
                </a:tabLst>
              </a:pPr>
              <a:r>
                <a:rPr lang="en-US" sz="1000" dirty="0">
                  <a:solidFill>
                    <a:srgbClr val="09357A"/>
                  </a:solidFill>
                  <a:ea typeface="Verdana" pitchFamily="34" charset="0"/>
                  <a:cs typeface="Verdana" pitchFamily="34" charset="0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5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9357A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272853" y="958190"/>
            <a:ext cx="8593254" cy="0"/>
          </a:xfrm>
          <a:prstGeom prst="line">
            <a:avLst/>
          </a:prstGeom>
          <a:noFill/>
          <a:ln w="25400">
            <a:solidFill>
              <a:srgbClr val="FF8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1600">
              <a:solidFill>
                <a:srgbClr val="09357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7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556" rtl="0" eaLnBrk="1" fontAlgn="base" hangingPunct="1">
        <a:spcBef>
          <a:spcPct val="0"/>
        </a:spcBef>
        <a:spcAft>
          <a:spcPct val="0"/>
        </a:spcAft>
        <a:tabLst>
          <a:tab pos="275062" algn="l"/>
        </a:tabLst>
        <a:defRPr sz="2200" b="1" baseline="0">
          <a:solidFill>
            <a:srgbClr val="FF85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5981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977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7963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3946" algn="l" defTabSz="91255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97398" indent="-195781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•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465981" indent="-266972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626171" indent="-158566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•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218" indent="-132677" algn="l" defTabSz="91255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981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977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7963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3946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9935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5922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1907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7895" algn="l" defTabSz="9319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03593" y="339413"/>
            <a:ext cx="6980121" cy="47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eaLnBrk="0" hangingPunct="0">
              <a:defRPr sz="2400" b="1" kern="0">
                <a:solidFill>
                  <a:srgbClr val="FF850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400" b="1">
                <a:solidFill>
                  <a:srgbClr val="FF8500"/>
                </a:solidFill>
              </a:defRPr>
            </a:lvl2pPr>
            <a:lvl3pPr eaLnBrk="0" hangingPunct="0">
              <a:defRPr sz="2400" b="1">
                <a:solidFill>
                  <a:srgbClr val="FF8500"/>
                </a:solidFill>
              </a:defRPr>
            </a:lvl3pPr>
            <a:lvl4pPr eaLnBrk="0" hangingPunct="0">
              <a:defRPr sz="2400" b="1">
                <a:solidFill>
                  <a:srgbClr val="FF8500"/>
                </a:solidFill>
              </a:defRPr>
            </a:lvl4pPr>
            <a:lvl5pPr eaLnBrk="0" hangingPunct="0">
              <a:defRPr sz="2400" b="1">
                <a:solidFill>
                  <a:srgbClr val="FF8500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Esempio Tempistica	</a:t>
            </a:r>
            <a:endParaRPr lang="it-IT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1781681" y="3739159"/>
            <a:ext cx="461665" cy="104291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Data  sottoscrizione 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atto di impegno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2552863" y="4014433"/>
            <a:ext cx="323165" cy="4834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Anticipo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752726" y="3689793"/>
            <a:ext cx="488201" cy="1212659"/>
          </a:xfrm>
          <a:prstGeom prst="rect">
            <a:avLst/>
          </a:prstGeom>
          <a:noFill/>
        </p:spPr>
        <p:txBody>
          <a:bodyPr vert="vert270" wrap="square" lIns="36000" tIns="36000" rIns="36000" bIns="36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Data completamento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progetto indicata all’atto di impegno 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1564496" y="3677420"/>
            <a:ext cx="4752528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V="1">
            <a:off x="1636504" y="1301157"/>
            <a:ext cx="0" cy="248066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4303465" y="3973062"/>
            <a:ext cx="478387" cy="717202"/>
          </a:xfrm>
          <a:prstGeom prst="rect">
            <a:avLst/>
          </a:prstGeom>
          <a:noFill/>
        </p:spPr>
        <p:txBody>
          <a:bodyPr vert="vert270" wrap="square" lIns="108000" t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Presentazione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SAL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5308912" y="3791490"/>
            <a:ext cx="461665" cy="9336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Presentazione Saldo</a:t>
            </a:r>
            <a:endParaRPr lang="it-IT" sz="9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183428" y="3487784"/>
            <a:ext cx="479619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Tempi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043608" y="1229148"/>
            <a:ext cx="534122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Importi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Connettore 1 15"/>
          <p:cNvCxnSpPr/>
          <p:nvPr/>
        </p:nvCxnSpPr>
        <p:spPr>
          <a:xfrm>
            <a:off x="1996544" y="3641428"/>
            <a:ext cx="0" cy="108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2705843" y="3641428"/>
            <a:ext cx="0" cy="108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4459217" y="3641428"/>
            <a:ext cx="0" cy="108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>
            <a:off x="5004001" y="3641428"/>
            <a:ext cx="0" cy="108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5451767" y="3641428"/>
            <a:ext cx="0" cy="108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2633835" y="2803338"/>
            <a:ext cx="144000" cy="868578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dirty="0" err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0" name="Connettore 1 49"/>
          <p:cNvCxnSpPr/>
          <p:nvPr/>
        </p:nvCxnSpPr>
        <p:spPr>
          <a:xfrm flipH="1">
            <a:off x="1528520" y="3212976"/>
            <a:ext cx="18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tangolo 51"/>
          <p:cNvSpPr/>
          <p:nvPr/>
        </p:nvSpPr>
        <p:spPr>
          <a:xfrm>
            <a:off x="4393456" y="2371338"/>
            <a:ext cx="144000" cy="4320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dirty="0" err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5308927" y="1511676"/>
            <a:ext cx="165089" cy="1291662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dirty="0" err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6" name="Connettore 1 55"/>
          <p:cNvCxnSpPr/>
          <p:nvPr/>
        </p:nvCxnSpPr>
        <p:spPr>
          <a:xfrm flipH="1">
            <a:off x="1528520" y="2803338"/>
            <a:ext cx="18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H="1">
            <a:off x="1528512" y="1966430"/>
            <a:ext cx="18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stCxn id="54" idx="0"/>
            <a:endCxn id="59" idx="0"/>
          </p:cNvCxnSpPr>
          <p:nvPr/>
        </p:nvCxnSpPr>
        <p:spPr>
          <a:xfrm flipH="1">
            <a:off x="1996544" y="1511676"/>
            <a:ext cx="3394928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1924536" y="1511676"/>
            <a:ext cx="144016" cy="21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it-IT" sz="9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Importo totale sovvenzione</a:t>
            </a:r>
          </a:p>
        </p:txBody>
      </p:sp>
      <p:cxnSp>
        <p:nvCxnSpPr>
          <p:cNvPr id="60" name="Connettore 1 59"/>
          <p:cNvCxnSpPr>
            <a:endCxn id="52" idx="0"/>
          </p:cNvCxnSpPr>
          <p:nvPr/>
        </p:nvCxnSpPr>
        <p:spPr>
          <a:xfrm flipH="1">
            <a:off x="4465456" y="2371148"/>
            <a:ext cx="1008000" cy="19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65"/>
          <p:cNvCxnSpPr>
            <a:stCxn id="54" idx="2"/>
            <a:endCxn id="17" idx="0"/>
          </p:cNvCxnSpPr>
          <p:nvPr/>
        </p:nvCxnSpPr>
        <p:spPr>
          <a:xfrm flipH="1">
            <a:off x="2705835" y="2803338"/>
            <a:ext cx="2685637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 flipH="1" flipV="1">
            <a:off x="2633835" y="3228250"/>
            <a:ext cx="504056" cy="2654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/>
          <p:cNvSpPr txBox="1"/>
          <p:nvPr/>
        </p:nvSpPr>
        <p:spPr>
          <a:xfrm>
            <a:off x="2780754" y="3068960"/>
            <a:ext cx="617478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min. 20%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7" name="CasellaDiTesto 76"/>
          <p:cNvSpPr txBox="1"/>
          <p:nvPr/>
        </p:nvSpPr>
        <p:spPr>
          <a:xfrm>
            <a:off x="2756699" y="2637492"/>
            <a:ext cx="604653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it-IT" sz="900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ax</a:t>
            </a: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40%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81" name="Connettore 1 80"/>
          <p:cNvCxnSpPr/>
          <p:nvPr/>
        </p:nvCxnSpPr>
        <p:spPr>
          <a:xfrm flipH="1">
            <a:off x="1537476" y="2371290"/>
            <a:ext cx="18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/>
          <p:cNvSpPr txBox="1"/>
          <p:nvPr/>
        </p:nvSpPr>
        <p:spPr>
          <a:xfrm>
            <a:off x="1144470" y="3087656"/>
            <a:ext cx="381836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20%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1163854" y="2696054"/>
            <a:ext cx="381836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40%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1154890" y="2263426"/>
            <a:ext cx="381836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6</a:t>
            </a: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8" name="CasellaDiTesto 87"/>
          <p:cNvSpPr txBox="1"/>
          <p:nvPr/>
        </p:nvSpPr>
        <p:spPr>
          <a:xfrm>
            <a:off x="1154890" y="1858270"/>
            <a:ext cx="381836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80%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9" name="Parentesi graffa aperta 88"/>
          <p:cNvSpPr/>
          <p:nvPr/>
        </p:nvSpPr>
        <p:spPr>
          <a:xfrm rot="16200000">
            <a:off x="2253187" y="4509438"/>
            <a:ext cx="196006" cy="709291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90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" name="CasellaDiTesto 89"/>
          <p:cNvSpPr txBox="1"/>
          <p:nvPr/>
        </p:nvSpPr>
        <p:spPr>
          <a:xfrm rot="5400000">
            <a:off x="2202984" y="4822067"/>
            <a:ext cx="323165" cy="7348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Entro 60 gg.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1" name="CasellaDiTesto 90"/>
          <p:cNvSpPr txBox="1"/>
          <p:nvPr/>
        </p:nvSpPr>
        <p:spPr>
          <a:xfrm>
            <a:off x="3727171" y="3782006"/>
            <a:ext cx="600164" cy="10172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6 mesi da data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ottoscrizione  atto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d’impegno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92" name="Connettore 1 91"/>
          <p:cNvCxnSpPr/>
          <p:nvPr/>
        </p:nvCxnSpPr>
        <p:spPr>
          <a:xfrm>
            <a:off x="4021732" y="3645024"/>
            <a:ext cx="0" cy="108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Parentesi graffa aperta 95"/>
          <p:cNvSpPr/>
          <p:nvPr/>
        </p:nvSpPr>
        <p:spPr>
          <a:xfrm rot="16200000">
            <a:off x="4202182" y="4615450"/>
            <a:ext cx="127766" cy="488661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90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 rot="5400000">
            <a:off x="4104297" y="4759865"/>
            <a:ext cx="323165" cy="7348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Entro 30 gg.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8" name="Parentesi graffa aperta 97"/>
          <p:cNvSpPr/>
          <p:nvPr/>
        </p:nvSpPr>
        <p:spPr>
          <a:xfrm rot="16200000">
            <a:off x="5165803" y="4616705"/>
            <a:ext cx="127766" cy="488661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90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9" name="CasellaDiTesto 98"/>
          <p:cNvSpPr txBox="1"/>
          <p:nvPr/>
        </p:nvSpPr>
        <p:spPr>
          <a:xfrm rot="5400000">
            <a:off x="5067918" y="4761120"/>
            <a:ext cx="323165" cy="7348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Entro 30 gg.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4516824" y="2483954"/>
            <a:ext cx="381836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20%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1779436" y="1340768"/>
            <a:ext cx="439544" cy="2308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100%</a:t>
            </a:r>
            <a:endParaRPr lang="it-IT" sz="9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03593" y="339413"/>
            <a:ext cx="6832703" cy="47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eaLnBrk="0" hangingPunct="0">
              <a:defRPr sz="2400" b="1" kern="0">
                <a:solidFill>
                  <a:srgbClr val="FF850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400" b="1">
                <a:solidFill>
                  <a:srgbClr val="FF8500"/>
                </a:solidFill>
              </a:defRPr>
            </a:lvl2pPr>
            <a:lvl3pPr eaLnBrk="0" hangingPunct="0">
              <a:defRPr sz="2400" b="1">
                <a:solidFill>
                  <a:srgbClr val="FF8500"/>
                </a:solidFill>
              </a:defRPr>
            </a:lvl3pPr>
            <a:lvl4pPr eaLnBrk="0" hangingPunct="0">
              <a:defRPr sz="2400" b="1">
                <a:solidFill>
                  <a:srgbClr val="FF8500"/>
                </a:solidFill>
              </a:defRPr>
            </a:lvl4pPr>
            <a:lvl5pPr eaLnBrk="0" hangingPunct="0">
              <a:defRPr sz="2400" b="1">
                <a:solidFill>
                  <a:srgbClr val="FF8500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Dettaglio tempi			</a:t>
            </a:r>
            <a:endParaRPr lang="it-IT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971600" y="1124744"/>
            <a:ext cx="1000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Sottoscrizione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atto di impegno</a:t>
            </a:r>
          </a:p>
        </p:txBody>
      </p:sp>
      <p:sp>
        <p:nvSpPr>
          <p:cNvPr id="47" name="Pentagono 46"/>
          <p:cNvSpPr/>
          <p:nvPr/>
        </p:nvSpPr>
        <p:spPr bwMode="auto">
          <a:xfrm>
            <a:off x="1484092" y="2548249"/>
            <a:ext cx="3440892" cy="144016"/>
          </a:xfrm>
          <a:prstGeom prst="homePlat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endParaRPr lang="it-IT" sz="1000" b="1" dirty="0">
              <a:solidFill>
                <a:srgbClr val="09357A">
                  <a:lumMod val="50000"/>
                </a:srgbClr>
              </a:solidFill>
            </a:endParaRPr>
          </a:p>
        </p:txBody>
      </p:sp>
      <p:sp>
        <p:nvSpPr>
          <p:cNvPr id="2" name="Gallone 1"/>
          <p:cNvSpPr/>
          <p:nvPr/>
        </p:nvSpPr>
        <p:spPr>
          <a:xfrm>
            <a:off x="4907465" y="2543508"/>
            <a:ext cx="864096" cy="144016"/>
          </a:xfrm>
          <a:prstGeom prst="chevron">
            <a:avLst/>
          </a:prstGeom>
          <a:solidFill>
            <a:srgbClr val="FFFF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b="1" dirty="0" smtClean="0">
              <a:solidFill>
                <a:srgbClr val="09357A">
                  <a:lumMod val="50000"/>
                </a:srgbClr>
              </a:solidFill>
            </a:endParaRPr>
          </a:p>
        </p:txBody>
      </p:sp>
      <p:sp>
        <p:nvSpPr>
          <p:cNvPr id="48" name="Gallone 47"/>
          <p:cNvSpPr/>
          <p:nvPr/>
        </p:nvSpPr>
        <p:spPr>
          <a:xfrm flipV="1">
            <a:off x="5771561" y="2548248"/>
            <a:ext cx="863997" cy="139274"/>
          </a:xfrm>
          <a:prstGeom prst="chevron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b="1" dirty="0" smtClean="0">
              <a:solidFill>
                <a:srgbClr val="09357A">
                  <a:lumMod val="50000"/>
                </a:srgbClr>
              </a:solidFill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1435900" y="2349460"/>
            <a:ext cx="3456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Attività svolte fino a 6 mesi </a:t>
            </a: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dalla data di sottoscrizione dell’atto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924985" y="2245980"/>
            <a:ext cx="888690" cy="31892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entro </a:t>
            </a: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ulteriori 30 gg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784371" y="1988840"/>
            <a:ext cx="2012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La mancata o ritardata presentazione </a:t>
            </a: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del SAL o del </a:t>
            </a: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«piano di recupero tempi</a:t>
            </a: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» </a:t>
            </a: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comporta la </a:t>
            </a: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revoca della Sovvenzione</a:t>
            </a:r>
            <a:endParaRPr lang="it-IT" sz="800" dirty="0">
              <a:solidFill>
                <a:srgbClr val="808080">
                  <a:lumMod val="50000"/>
                </a:srgbClr>
              </a:solidFill>
            </a:endParaRPr>
          </a:p>
        </p:txBody>
      </p:sp>
      <p:cxnSp>
        <p:nvCxnSpPr>
          <p:cNvPr id="63" name="Connettore 1 62"/>
          <p:cNvCxnSpPr/>
          <p:nvPr/>
        </p:nvCxnSpPr>
        <p:spPr bwMode="auto">
          <a:xfrm flipV="1">
            <a:off x="1484045" y="1958191"/>
            <a:ext cx="1" cy="7200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Connettore 1 63"/>
          <p:cNvCxnSpPr/>
          <p:nvPr/>
        </p:nvCxnSpPr>
        <p:spPr bwMode="auto">
          <a:xfrm flipV="1">
            <a:off x="4933579" y="1913366"/>
            <a:ext cx="1" cy="778899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Connettore 1 64"/>
          <p:cNvCxnSpPr/>
          <p:nvPr/>
        </p:nvCxnSpPr>
        <p:spPr bwMode="auto">
          <a:xfrm flipV="1">
            <a:off x="5771560" y="1913366"/>
            <a:ext cx="1" cy="778899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Connettore 23"/>
          <p:cNvSpPr/>
          <p:nvPr/>
        </p:nvSpPr>
        <p:spPr>
          <a:xfrm>
            <a:off x="4699626" y="1481318"/>
            <a:ext cx="468000" cy="468000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  <a:p>
            <a:pPr algn="ctr"/>
            <a:r>
              <a:rPr lang="it-IT" sz="900" b="1" dirty="0">
                <a:solidFill>
                  <a:srgbClr val="808080">
                    <a:lumMod val="50000"/>
                  </a:srgbClr>
                </a:solidFill>
              </a:rPr>
              <a:t>2</a:t>
            </a:r>
            <a:endParaRPr lang="it-IT" sz="1100" b="1" dirty="0" smtClean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25" name="Connettore 24"/>
          <p:cNvSpPr/>
          <p:nvPr/>
        </p:nvSpPr>
        <p:spPr>
          <a:xfrm>
            <a:off x="5528550" y="1481318"/>
            <a:ext cx="468000" cy="4680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3</a:t>
            </a:r>
            <a:endParaRPr lang="it-IT" sz="1100" b="1" dirty="0" smtClean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449356" y="1184033"/>
            <a:ext cx="1170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6 mesi successivi 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 sottoscrizione atto</a:t>
            </a:r>
            <a:endParaRPr lang="it-IT" sz="800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687474" y="1184033"/>
            <a:ext cx="1548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Presentazione SAL 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«piano di recupero tempi»</a:t>
            </a:r>
            <a:endParaRPr lang="it-IT" sz="800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19" name="Pentagono 18"/>
          <p:cNvSpPr/>
          <p:nvPr/>
        </p:nvSpPr>
        <p:spPr bwMode="auto">
          <a:xfrm>
            <a:off x="1484046" y="2720526"/>
            <a:ext cx="5151512" cy="252000"/>
          </a:xfrm>
          <a:prstGeom prst="homePlate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dirty="0" smtClean="0">
                <a:solidFill>
                  <a:srgbClr val="FFFFFF"/>
                </a:solidFill>
              </a:rPr>
              <a:t>Tempi</a:t>
            </a:r>
            <a:endParaRPr lang="it-IT" sz="1000" b="1" dirty="0">
              <a:solidFill>
                <a:srgbClr val="FFFFF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538" y="1427870"/>
            <a:ext cx="4810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9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nettore 1 62"/>
          <p:cNvCxnSpPr/>
          <p:nvPr/>
        </p:nvCxnSpPr>
        <p:spPr bwMode="auto">
          <a:xfrm flipV="1">
            <a:off x="739800" y="2465741"/>
            <a:ext cx="1" cy="8640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Connettore 1 63"/>
          <p:cNvCxnSpPr/>
          <p:nvPr/>
        </p:nvCxnSpPr>
        <p:spPr bwMode="auto">
          <a:xfrm flipV="1">
            <a:off x="4037479" y="2465741"/>
            <a:ext cx="1" cy="8640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ttore 1 20"/>
          <p:cNvCxnSpPr/>
          <p:nvPr/>
        </p:nvCxnSpPr>
        <p:spPr bwMode="auto">
          <a:xfrm flipV="1">
            <a:off x="1979648" y="2465741"/>
            <a:ext cx="1" cy="8640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Connettore 1 44"/>
          <p:cNvCxnSpPr/>
          <p:nvPr/>
        </p:nvCxnSpPr>
        <p:spPr bwMode="auto">
          <a:xfrm flipV="1">
            <a:off x="3098110" y="2465741"/>
            <a:ext cx="1" cy="8640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CasellaDiTesto 2"/>
          <p:cNvSpPr txBox="1"/>
          <p:nvPr/>
        </p:nvSpPr>
        <p:spPr>
          <a:xfrm>
            <a:off x="403593" y="339413"/>
            <a:ext cx="8552906" cy="47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eaLnBrk="0" hangingPunct="0">
              <a:defRPr sz="2400" b="1" kern="0">
                <a:solidFill>
                  <a:srgbClr val="FF850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400" b="1">
                <a:solidFill>
                  <a:srgbClr val="FF8500"/>
                </a:solidFill>
              </a:defRPr>
            </a:lvl2pPr>
            <a:lvl3pPr eaLnBrk="0" hangingPunct="0">
              <a:defRPr sz="2400" b="1">
                <a:solidFill>
                  <a:srgbClr val="FF8500"/>
                </a:solidFill>
              </a:defRPr>
            </a:lvl3pPr>
            <a:lvl4pPr eaLnBrk="0" hangingPunct="0">
              <a:defRPr sz="2400" b="1">
                <a:solidFill>
                  <a:srgbClr val="FF8500"/>
                </a:solidFill>
              </a:defRPr>
            </a:lvl4pPr>
            <a:lvl5pPr eaLnBrk="0" hangingPunct="0">
              <a:defRPr sz="2400" b="1">
                <a:solidFill>
                  <a:srgbClr val="FF8500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 smtClean="0"/>
              <a:t>Mobilità - Tempistica complessiva del processo di attuazione del progetto semplice e integrato</a:t>
            </a:r>
            <a:r>
              <a:rPr lang="it-IT" dirty="0" smtClean="0"/>
              <a:t>		</a:t>
            </a:r>
            <a:endParaRPr lang="it-IT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239229" y="1311556"/>
            <a:ext cx="1000595" cy="558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>
                <a:solidFill>
                  <a:srgbClr val="808080">
                    <a:lumMod val="50000"/>
                  </a:srgbClr>
                </a:solidFill>
              </a:rPr>
              <a:t>F</a:t>
            </a: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inalizzazione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Formulario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 su Gecoweb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47" name="Pentagono 46"/>
          <p:cNvSpPr/>
          <p:nvPr/>
        </p:nvSpPr>
        <p:spPr bwMode="auto">
          <a:xfrm>
            <a:off x="742578" y="3335360"/>
            <a:ext cx="4320000" cy="252000"/>
          </a:xfrm>
          <a:prstGeom prst="homePlate">
            <a:avLst/>
          </a:prstGeom>
          <a:solidFill>
            <a:srgbClr val="00B05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dirty="0" smtClean="0">
                <a:solidFill>
                  <a:schemeClr val="bg1"/>
                </a:solidFill>
              </a:rPr>
              <a:t>Avvio Progetto</a:t>
            </a:r>
            <a:endParaRPr lang="it-IT" sz="1000" b="1" dirty="0">
              <a:solidFill>
                <a:schemeClr val="bg1"/>
              </a:solidFill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1330599" y="1170822"/>
            <a:ext cx="1297185" cy="70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800" b="1" dirty="0" smtClean="0">
              <a:solidFill>
                <a:srgbClr val="808080">
                  <a:lumMod val="50000"/>
                </a:srgbClr>
              </a:solidFill>
            </a:endParaRPr>
          </a:p>
          <a:p>
            <a:pPr algn="ctr"/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Pubblicazione BURL esito progetto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53" name="Connettore 52"/>
          <p:cNvSpPr/>
          <p:nvPr/>
        </p:nvSpPr>
        <p:spPr>
          <a:xfrm>
            <a:off x="508578" y="2052430"/>
            <a:ext cx="468000" cy="4680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cxnSp>
        <p:nvCxnSpPr>
          <p:cNvPr id="65" name="Connettore 1 64"/>
          <p:cNvCxnSpPr/>
          <p:nvPr/>
        </p:nvCxnSpPr>
        <p:spPr bwMode="auto">
          <a:xfrm flipV="1">
            <a:off x="8138358" y="2461729"/>
            <a:ext cx="2" cy="2036932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Connettore 23"/>
          <p:cNvSpPr/>
          <p:nvPr/>
        </p:nvSpPr>
        <p:spPr>
          <a:xfrm>
            <a:off x="3803479" y="2061197"/>
            <a:ext cx="468000" cy="4680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3515541" y="1333180"/>
            <a:ext cx="1043877" cy="40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Sottoscrizione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atto impegno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472841" y="1314393"/>
            <a:ext cx="1152000" cy="83279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Avvio progetto entro 90 </a:t>
            </a: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gg successivi a comunicazione concessione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cxnSp>
        <p:nvCxnSpPr>
          <p:cNvPr id="23" name="Connettore 1 22"/>
          <p:cNvCxnSpPr>
            <a:stCxn id="47" idx="3"/>
          </p:cNvCxnSpPr>
          <p:nvPr/>
        </p:nvCxnSpPr>
        <p:spPr bwMode="auto">
          <a:xfrm flipH="1" flipV="1">
            <a:off x="5061791" y="2461728"/>
            <a:ext cx="787" cy="999632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2483768" y="1333180"/>
            <a:ext cx="1152000" cy="40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Comunicazione concessione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44" name="Connettore 43"/>
          <p:cNvSpPr/>
          <p:nvPr/>
        </p:nvSpPr>
        <p:spPr>
          <a:xfrm>
            <a:off x="4827330" y="2072109"/>
            <a:ext cx="468001" cy="468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900" b="1" dirty="0">
              <a:solidFill>
                <a:srgbClr val="808080">
                  <a:lumMod val="50000"/>
                </a:srgbClr>
              </a:solidFill>
            </a:endParaRPr>
          </a:p>
          <a:p>
            <a:pPr algn="ctr"/>
            <a:r>
              <a:rPr lang="it-IT" sz="900" b="1" dirty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  <a:p>
            <a:pPr algn="ctr"/>
            <a:endParaRPr lang="it-IT" sz="9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37" name="Pentagono 36"/>
          <p:cNvSpPr/>
          <p:nvPr/>
        </p:nvSpPr>
        <p:spPr bwMode="auto">
          <a:xfrm>
            <a:off x="1979649" y="3621087"/>
            <a:ext cx="6159773" cy="252000"/>
          </a:xfrm>
          <a:prstGeom prst="homePlate">
            <a:avLst/>
          </a:prstGeom>
          <a:solidFill>
            <a:srgbClr val="00B05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dirty="0" smtClean="0">
                <a:solidFill>
                  <a:schemeClr val="bg1"/>
                </a:solidFill>
              </a:rPr>
              <a:t>Attuazione progetto </a:t>
            </a:r>
            <a:r>
              <a:rPr lang="it-IT" sz="1000" b="1" dirty="0" smtClean="0">
                <a:solidFill>
                  <a:schemeClr val="bg1"/>
                </a:solidFill>
              </a:rPr>
              <a:t>integrato</a:t>
            </a:r>
            <a:endParaRPr lang="it-IT" sz="1000" b="1" dirty="0">
              <a:solidFill>
                <a:schemeClr val="bg1"/>
              </a:solidFill>
            </a:endParaRPr>
          </a:p>
        </p:txBody>
      </p:sp>
      <p:cxnSp>
        <p:nvCxnSpPr>
          <p:cNvPr id="56" name="Connettore 1 55"/>
          <p:cNvCxnSpPr/>
          <p:nvPr/>
        </p:nvCxnSpPr>
        <p:spPr bwMode="auto">
          <a:xfrm flipV="1">
            <a:off x="1979712" y="4159558"/>
            <a:ext cx="1" cy="35852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CasellaDiTesto 59"/>
          <p:cNvSpPr txBox="1"/>
          <p:nvPr/>
        </p:nvSpPr>
        <p:spPr>
          <a:xfrm>
            <a:off x="2666551" y="4547877"/>
            <a:ext cx="915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23/04/2018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4706137" y="4547356"/>
            <a:ext cx="915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22/07/2018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19" name="Pentagono 18"/>
          <p:cNvSpPr/>
          <p:nvPr/>
        </p:nvSpPr>
        <p:spPr bwMode="auto">
          <a:xfrm>
            <a:off x="755575" y="3906813"/>
            <a:ext cx="7382783" cy="252000"/>
          </a:xfrm>
          <a:prstGeom prst="homePlate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dirty="0" smtClean="0">
                <a:solidFill>
                  <a:srgbClr val="FFFFFF"/>
                </a:solidFill>
              </a:rPr>
              <a:t>Tempi</a:t>
            </a:r>
            <a:endParaRPr lang="it-IT" sz="1000" b="1" dirty="0">
              <a:solidFill>
                <a:srgbClr val="FFFFFF"/>
              </a:solidFill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7740352" y="4509120"/>
            <a:ext cx="915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10/10/2019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68" name="CasellaDiTesto 67"/>
          <p:cNvSpPr txBox="1"/>
          <p:nvPr/>
        </p:nvSpPr>
        <p:spPr>
          <a:xfrm>
            <a:off x="7333941" y="1341297"/>
            <a:ext cx="1667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Completamento progetto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err="1" smtClean="0">
                <a:solidFill>
                  <a:srgbClr val="808080">
                    <a:lumMod val="50000"/>
                  </a:srgbClr>
                </a:solidFill>
              </a:rPr>
              <a:t>max</a:t>
            </a: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 </a:t>
            </a: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18 </a:t>
            </a: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mesi </a:t>
            </a: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da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pubblicazione BURL</a:t>
            </a:r>
            <a:endParaRPr lang="it-IT" sz="800" b="1" dirty="0" smtClean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6139392" y="5358916"/>
            <a:ext cx="2630475" cy="12023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err="1" smtClean="0">
              <a:solidFill>
                <a:schemeClr val="tx1"/>
              </a:solidFill>
            </a:endParaRPr>
          </a:p>
        </p:txBody>
      </p:sp>
      <p:sp>
        <p:nvSpPr>
          <p:cNvPr id="70" name="Connettore 69"/>
          <p:cNvSpPr/>
          <p:nvPr/>
        </p:nvSpPr>
        <p:spPr>
          <a:xfrm>
            <a:off x="6221902" y="5926977"/>
            <a:ext cx="324000" cy="261818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6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sp>
        <p:nvSpPr>
          <p:cNvPr id="71" name="Connettore 70"/>
          <p:cNvSpPr/>
          <p:nvPr/>
        </p:nvSpPr>
        <p:spPr>
          <a:xfrm>
            <a:off x="6221902" y="5568480"/>
            <a:ext cx="324000" cy="261818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6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sp>
        <p:nvSpPr>
          <p:cNvPr id="72" name="Connettore 71"/>
          <p:cNvSpPr/>
          <p:nvPr/>
        </p:nvSpPr>
        <p:spPr>
          <a:xfrm>
            <a:off x="6221902" y="6274577"/>
            <a:ext cx="324000" cy="26181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6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7128742" y="5358916"/>
            <a:ext cx="6751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Legenda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74" name="CasellaDiTesto 73"/>
          <p:cNvSpPr txBox="1"/>
          <p:nvPr/>
        </p:nvSpPr>
        <p:spPr>
          <a:xfrm>
            <a:off x="6557816" y="5636403"/>
            <a:ext cx="23455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700" b="1" dirty="0" smtClean="0">
                <a:solidFill>
                  <a:srgbClr val="808080">
                    <a:lumMod val="50000"/>
                  </a:srgbClr>
                </a:solidFill>
              </a:rPr>
              <a:t>Date di decorrenza valide per tutti progetti</a:t>
            </a:r>
            <a:endParaRPr lang="it-IT" sz="7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6538167" y="5957859"/>
            <a:ext cx="22317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700" b="1" dirty="0" smtClean="0">
                <a:solidFill>
                  <a:srgbClr val="808080">
                    <a:lumMod val="50000"/>
                  </a:srgbClr>
                </a:solidFill>
              </a:rPr>
              <a:t>Date di decorrenza variabili per progetto</a:t>
            </a:r>
            <a:endParaRPr lang="it-IT" sz="7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76" name="CasellaDiTesto 75"/>
          <p:cNvSpPr txBox="1"/>
          <p:nvPr/>
        </p:nvSpPr>
        <p:spPr>
          <a:xfrm>
            <a:off x="6566858" y="6314552"/>
            <a:ext cx="176362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700" b="1" dirty="0" smtClean="0">
                <a:solidFill>
                  <a:srgbClr val="808080">
                    <a:lumMod val="50000"/>
                  </a:srgbClr>
                </a:solidFill>
              </a:rPr>
              <a:t>Termini di scadenza obbligatori</a:t>
            </a:r>
            <a:endParaRPr lang="it-IT" sz="700" b="1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1590143" y="4538613"/>
            <a:ext cx="915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10/04/2018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750" y="2089527"/>
            <a:ext cx="4810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Connettore 47"/>
          <p:cNvSpPr/>
          <p:nvPr/>
        </p:nvSpPr>
        <p:spPr>
          <a:xfrm>
            <a:off x="1766467" y="2052430"/>
            <a:ext cx="468000" cy="468000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sp>
        <p:nvSpPr>
          <p:cNvPr id="50" name="Connettore 49"/>
          <p:cNvSpPr/>
          <p:nvPr/>
        </p:nvSpPr>
        <p:spPr>
          <a:xfrm>
            <a:off x="2857496" y="2043779"/>
            <a:ext cx="468000" cy="468000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</p:txBody>
      </p:sp>
      <p:cxnSp>
        <p:nvCxnSpPr>
          <p:cNvPr id="46" name="Connettore 1 45"/>
          <p:cNvCxnSpPr/>
          <p:nvPr/>
        </p:nvCxnSpPr>
        <p:spPr bwMode="auto">
          <a:xfrm flipV="1">
            <a:off x="3059832" y="4159558"/>
            <a:ext cx="1" cy="35852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nettore 1 50"/>
          <p:cNvCxnSpPr/>
          <p:nvPr/>
        </p:nvCxnSpPr>
        <p:spPr bwMode="auto">
          <a:xfrm flipV="1">
            <a:off x="4067943" y="4150594"/>
            <a:ext cx="1" cy="35852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nettore 1 51"/>
          <p:cNvCxnSpPr/>
          <p:nvPr/>
        </p:nvCxnSpPr>
        <p:spPr bwMode="auto">
          <a:xfrm flipV="1">
            <a:off x="5076055" y="4149080"/>
            <a:ext cx="1" cy="35852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CasellaDiTesto 58"/>
          <p:cNvSpPr txBox="1"/>
          <p:nvPr/>
        </p:nvSpPr>
        <p:spPr>
          <a:xfrm>
            <a:off x="323528" y="4535247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Variabile per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progetto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cxnSp>
        <p:nvCxnSpPr>
          <p:cNvPr id="77" name="Connettore 1 76"/>
          <p:cNvCxnSpPr/>
          <p:nvPr/>
        </p:nvCxnSpPr>
        <p:spPr bwMode="auto">
          <a:xfrm flipV="1">
            <a:off x="755576" y="4149080"/>
            <a:ext cx="1" cy="35852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CasellaDiTesto 78"/>
          <p:cNvSpPr txBox="1"/>
          <p:nvPr/>
        </p:nvSpPr>
        <p:spPr>
          <a:xfrm>
            <a:off x="3610307" y="4535247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Variabile per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dirty="0" smtClean="0">
                <a:solidFill>
                  <a:srgbClr val="808080">
                    <a:lumMod val="50000"/>
                  </a:srgbClr>
                </a:solidFill>
              </a:rPr>
              <a:t>progetto</a:t>
            </a:r>
            <a:endParaRPr lang="it-IT" sz="800" b="1" dirty="0">
              <a:solidFill>
                <a:srgbClr val="808080">
                  <a:lumMod val="50000"/>
                </a:srgb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87360"/>
            <a:ext cx="1364392" cy="411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92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8624" y="684184"/>
            <a:ext cx="7294861" cy="246221"/>
          </a:xfrm>
        </p:spPr>
        <p:txBody>
          <a:bodyPr/>
          <a:lstStyle/>
          <a:p>
            <a:r>
              <a:rPr lang="it-IT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ITER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DI EROGAZIONE DELLA SOVVENZIONE E RELATIVI CONTROLLI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568147" y="1196752"/>
            <a:ext cx="1440000" cy="6480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Richiesta erogazione sovvenzione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568147" y="3141040"/>
            <a:ext cx="1440000" cy="6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Predisposizione </a:t>
            </a:r>
            <a:r>
              <a:rPr lang="it-IT" sz="1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Relazione</a:t>
            </a:r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1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411953" y="5568540"/>
            <a:ext cx="1440000" cy="64800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Visita in loco per verifica aspetti tecnici fisici e amministrativi</a:t>
            </a:r>
            <a:endParaRPr lang="it-IT" sz="1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1568147" y="5568540"/>
            <a:ext cx="1440000" cy="64800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Verifiche Pratiche campionate</a:t>
            </a:r>
            <a:endParaRPr lang="it-IT" sz="1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1568147" y="2204864"/>
            <a:ext cx="1440000" cy="6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Sopralluogo Istruttorio per le verifiche formali e tecniche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1568147" y="4437184"/>
            <a:ext cx="1440000" cy="64800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Esame della documentazione e della relazione</a:t>
            </a:r>
            <a:endParaRPr lang="it-IT" sz="1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428177" y="5568540"/>
            <a:ext cx="1440000" cy="64800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Predisposizione verbale </a:t>
            </a:r>
            <a:endParaRPr lang="it-IT" sz="1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428177" y="2348952"/>
            <a:ext cx="1440000" cy="6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Revoca Sovvenzione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5428177" y="3355101"/>
            <a:ext cx="1440000" cy="6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Predispone mandato di pagamento</a:t>
            </a:r>
            <a:endParaRPr lang="it-IT" sz="11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8" name="Connettore 2 27"/>
          <p:cNvCxnSpPr>
            <a:stCxn id="22" idx="3"/>
            <a:endCxn id="13" idx="1"/>
          </p:cNvCxnSpPr>
          <p:nvPr/>
        </p:nvCxnSpPr>
        <p:spPr>
          <a:xfrm>
            <a:off x="3008147" y="5892540"/>
            <a:ext cx="403806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2281670" y="5126807"/>
            <a:ext cx="1200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Pratiche campionate</a:t>
            </a:r>
            <a:endParaRPr lang="it-IT" sz="1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098003" y="4409921"/>
            <a:ext cx="12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Pratiche non campionate</a:t>
            </a:r>
            <a:endParaRPr lang="it-IT" sz="1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6099565" y="5271011"/>
            <a:ext cx="12006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Esito positivo</a:t>
            </a:r>
            <a:endParaRPr lang="it-IT" sz="1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6899739" y="5703059"/>
            <a:ext cx="1200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Esito negativo</a:t>
            </a:r>
            <a:endParaRPr lang="it-IT" sz="1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2221028" y="3835290"/>
            <a:ext cx="1200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Esito positivo</a:t>
            </a:r>
            <a:endParaRPr lang="it-IT" sz="1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3025995" y="3212976"/>
            <a:ext cx="1200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Esito negativo</a:t>
            </a:r>
            <a:endParaRPr lang="it-IT" sz="10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Connettore 2 10"/>
          <p:cNvCxnSpPr>
            <a:stCxn id="3" idx="2"/>
            <a:endCxn id="26" idx="0"/>
          </p:cNvCxnSpPr>
          <p:nvPr/>
        </p:nvCxnSpPr>
        <p:spPr>
          <a:xfrm>
            <a:off x="2288147" y="1844752"/>
            <a:ext cx="0" cy="360112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26" idx="2"/>
            <a:endCxn id="12" idx="0"/>
          </p:cNvCxnSpPr>
          <p:nvPr/>
        </p:nvCxnSpPr>
        <p:spPr>
          <a:xfrm>
            <a:off x="2288147" y="2852864"/>
            <a:ext cx="0" cy="28817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2" idx="2"/>
            <a:endCxn id="31" idx="0"/>
          </p:cNvCxnSpPr>
          <p:nvPr/>
        </p:nvCxnSpPr>
        <p:spPr>
          <a:xfrm>
            <a:off x="2288147" y="3789040"/>
            <a:ext cx="0" cy="64814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31" idx="2"/>
            <a:endCxn id="22" idx="0"/>
          </p:cNvCxnSpPr>
          <p:nvPr/>
        </p:nvCxnSpPr>
        <p:spPr>
          <a:xfrm>
            <a:off x="2288147" y="5085184"/>
            <a:ext cx="0" cy="48335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stCxn id="12" idx="3"/>
            <a:endCxn id="19" idx="1"/>
          </p:cNvCxnSpPr>
          <p:nvPr/>
        </p:nvCxnSpPr>
        <p:spPr>
          <a:xfrm flipV="1">
            <a:off x="3008147" y="2672952"/>
            <a:ext cx="2420030" cy="792088"/>
          </a:xfrm>
          <a:prstGeom prst="bentConnector3">
            <a:avLst>
              <a:gd name="adj1" fmla="val 37228"/>
            </a:avLst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4 36"/>
          <p:cNvCxnSpPr>
            <a:stCxn id="31" idx="3"/>
            <a:endCxn id="21" idx="1"/>
          </p:cNvCxnSpPr>
          <p:nvPr/>
        </p:nvCxnSpPr>
        <p:spPr>
          <a:xfrm flipV="1">
            <a:off x="3008147" y="3679101"/>
            <a:ext cx="2420030" cy="1082083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18" idx="0"/>
            <a:endCxn id="21" idx="2"/>
          </p:cNvCxnSpPr>
          <p:nvPr/>
        </p:nvCxnSpPr>
        <p:spPr>
          <a:xfrm flipV="1">
            <a:off x="6148177" y="4003101"/>
            <a:ext cx="0" cy="1565439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3" idx="3"/>
            <a:endCxn id="18" idx="1"/>
          </p:cNvCxnSpPr>
          <p:nvPr/>
        </p:nvCxnSpPr>
        <p:spPr>
          <a:xfrm>
            <a:off x="4851953" y="5892540"/>
            <a:ext cx="576224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4 51"/>
          <p:cNvCxnSpPr>
            <a:stCxn id="18" idx="3"/>
            <a:endCxn id="19" idx="3"/>
          </p:cNvCxnSpPr>
          <p:nvPr/>
        </p:nvCxnSpPr>
        <p:spPr>
          <a:xfrm flipV="1">
            <a:off x="6868177" y="2672952"/>
            <a:ext cx="12700" cy="3219588"/>
          </a:xfrm>
          <a:prstGeom prst="bentConnector3">
            <a:avLst>
              <a:gd name="adj1" fmla="val 7174654"/>
            </a:avLst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arrotondato 37"/>
          <p:cNvSpPr/>
          <p:nvPr/>
        </p:nvSpPr>
        <p:spPr>
          <a:xfrm>
            <a:off x="265801" y="1124745"/>
            <a:ext cx="864096" cy="525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endParaRPr lang="it-IT" sz="1100" dirty="0" err="1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179512" y="1483781"/>
            <a:ext cx="10366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1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ENEFICIARIO</a:t>
            </a:r>
            <a:endParaRPr lang="it-IT" sz="1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179512" y="2887052"/>
            <a:ext cx="10366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RGA</a:t>
            </a:r>
            <a:endParaRPr lang="it-IT" sz="1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179512" y="5047292"/>
            <a:ext cx="10366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</a:t>
            </a:r>
            <a:endParaRPr lang="it-IT" sz="1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Connettore 1 61"/>
          <p:cNvCxnSpPr/>
          <p:nvPr/>
        </p:nvCxnSpPr>
        <p:spPr>
          <a:xfrm>
            <a:off x="251520" y="4233967"/>
            <a:ext cx="8604000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>
            <a:off x="275307" y="2060848"/>
            <a:ext cx="8604000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55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03593" y="339413"/>
            <a:ext cx="6832703" cy="47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eaLnBrk="0" hangingPunct="0">
              <a:defRPr sz="2400" b="1" kern="0">
                <a:solidFill>
                  <a:srgbClr val="FF850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400" b="1">
                <a:solidFill>
                  <a:srgbClr val="FF8500"/>
                </a:solidFill>
              </a:defRPr>
            </a:lvl2pPr>
            <a:lvl3pPr eaLnBrk="0" hangingPunct="0">
              <a:defRPr sz="2400" b="1">
                <a:solidFill>
                  <a:srgbClr val="FF8500"/>
                </a:solidFill>
              </a:defRPr>
            </a:lvl3pPr>
            <a:lvl4pPr eaLnBrk="0" hangingPunct="0">
              <a:defRPr sz="2400" b="1">
                <a:solidFill>
                  <a:srgbClr val="FF8500"/>
                </a:solidFill>
              </a:defRPr>
            </a:lvl4pPr>
            <a:lvl5pPr eaLnBrk="0" hangingPunct="0">
              <a:defRPr sz="2400" b="1">
                <a:solidFill>
                  <a:srgbClr val="FF8500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500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Dettaglio tempi SALDO			</a:t>
            </a:r>
            <a:endParaRPr lang="it-IT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2624937" y="1160604"/>
            <a:ext cx="1279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Data Completamento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Progetto </a:t>
            </a:r>
            <a:endParaRPr lang="it-IT" sz="800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47" name="Pentagono 46"/>
          <p:cNvSpPr/>
          <p:nvPr/>
        </p:nvSpPr>
        <p:spPr bwMode="auto">
          <a:xfrm>
            <a:off x="3264695" y="2557066"/>
            <a:ext cx="1660242" cy="134597"/>
          </a:xfrm>
          <a:prstGeom prst="homePlat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endParaRPr lang="it-IT" sz="1000" b="1" dirty="0">
              <a:solidFill>
                <a:srgbClr val="09357A">
                  <a:lumMod val="50000"/>
                </a:srgbClr>
              </a:solidFill>
            </a:endParaRPr>
          </a:p>
        </p:txBody>
      </p:sp>
      <p:sp>
        <p:nvSpPr>
          <p:cNvPr id="2" name="Gallone 1"/>
          <p:cNvSpPr/>
          <p:nvPr/>
        </p:nvSpPr>
        <p:spPr>
          <a:xfrm>
            <a:off x="4907465" y="2543508"/>
            <a:ext cx="864096" cy="144016"/>
          </a:xfrm>
          <a:prstGeom prst="chevron">
            <a:avLst/>
          </a:prstGeom>
          <a:solidFill>
            <a:srgbClr val="FE020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b="1" dirty="0" smtClean="0">
              <a:solidFill>
                <a:srgbClr val="09357A">
                  <a:lumMod val="50000"/>
                </a:srgb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512477" y="2286888"/>
            <a:ext cx="1724559" cy="19581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it-IT" sz="800" dirty="0" smtClean="0">
                <a:solidFill>
                  <a:schemeClr val="accent6">
                    <a:lumMod val="50000"/>
                  </a:schemeClr>
                </a:solidFill>
              </a:rPr>
              <a:t>Completamento delle attività </a:t>
            </a:r>
            <a:endParaRPr lang="it-IT" sz="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895601" y="2218512"/>
            <a:ext cx="28447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La mancata o ritardata presentazione </a:t>
            </a: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del SALDO </a:t>
            </a:r>
            <a:r>
              <a:rPr lang="it-IT" sz="800" dirty="0">
                <a:solidFill>
                  <a:srgbClr val="808080">
                    <a:lumMod val="50000"/>
                  </a:srgbClr>
                </a:solidFill>
              </a:rPr>
              <a:t>comporta la </a:t>
            </a: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revoca della Sovvenzione</a:t>
            </a:r>
            <a:endParaRPr lang="it-IT" sz="800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53" name="Connettore 52"/>
          <p:cNvSpPr/>
          <p:nvPr/>
        </p:nvSpPr>
        <p:spPr>
          <a:xfrm>
            <a:off x="2986469" y="1499158"/>
            <a:ext cx="468000" cy="468000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1</a:t>
            </a:r>
            <a:endParaRPr lang="it-IT" sz="1100" b="1" dirty="0" smtClean="0">
              <a:solidFill>
                <a:srgbClr val="808080">
                  <a:lumMod val="50000"/>
                </a:srgbClr>
              </a:solidFill>
            </a:endParaRPr>
          </a:p>
        </p:txBody>
      </p:sp>
      <p:cxnSp>
        <p:nvCxnSpPr>
          <p:cNvPr id="63" name="Connettore 1 62"/>
          <p:cNvCxnSpPr/>
          <p:nvPr/>
        </p:nvCxnSpPr>
        <p:spPr bwMode="auto">
          <a:xfrm flipV="1">
            <a:off x="3226716" y="2027170"/>
            <a:ext cx="1" cy="72000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Connettore 1 63"/>
          <p:cNvCxnSpPr/>
          <p:nvPr/>
        </p:nvCxnSpPr>
        <p:spPr bwMode="auto">
          <a:xfrm flipV="1">
            <a:off x="4933579" y="1913366"/>
            <a:ext cx="1" cy="778899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09357A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Connettore 23"/>
          <p:cNvSpPr/>
          <p:nvPr/>
        </p:nvSpPr>
        <p:spPr>
          <a:xfrm>
            <a:off x="4699626" y="1481318"/>
            <a:ext cx="468000" cy="468000"/>
          </a:xfrm>
          <a:prstGeom prst="flowChartConnector">
            <a:avLst/>
          </a:prstGeom>
          <a:solidFill>
            <a:srgbClr val="FFFF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900" b="1" dirty="0" smtClean="0">
                <a:solidFill>
                  <a:srgbClr val="808080">
                    <a:lumMod val="50000"/>
                  </a:srgbClr>
                </a:solidFill>
              </a:rPr>
              <a:t>STEP</a:t>
            </a:r>
          </a:p>
          <a:p>
            <a:pPr algn="ctr"/>
            <a:r>
              <a:rPr lang="it-IT" sz="900" b="1" dirty="0">
                <a:solidFill>
                  <a:srgbClr val="808080">
                    <a:lumMod val="50000"/>
                  </a:srgbClr>
                </a:solidFill>
              </a:rPr>
              <a:t>2</a:t>
            </a:r>
            <a:endParaRPr lang="it-IT" sz="1100" b="1" dirty="0" smtClean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527906" y="1184033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Presentazione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rgbClr val="808080">
                    <a:lumMod val="50000"/>
                  </a:srgbClr>
                </a:solidFill>
              </a:rPr>
              <a:t>richiesta SALDO</a:t>
            </a:r>
            <a:endParaRPr lang="it-IT" sz="800" dirty="0">
              <a:solidFill>
                <a:srgbClr val="808080">
                  <a:lumMod val="50000"/>
                </a:srgbClr>
              </a:solidFill>
            </a:endParaRPr>
          </a:p>
        </p:txBody>
      </p:sp>
      <p:sp>
        <p:nvSpPr>
          <p:cNvPr id="19" name="Pentagono 18"/>
          <p:cNvSpPr/>
          <p:nvPr/>
        </p:nvSpPr>
        <p:spPr bwMode="auto">
          <a:xfrm>
            <a:off x="1484045" y="2720526"/>
            <a:ext cx="4287515" cy="252000"/>
          </a:xfrm>
          <a:prstGeom prst="homePlate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dirty="0" smtClean="0">
                <a:solidFill>
                  <a:srgbClr val="FFFFFF"/>
                </a:solidFill>
              </a:rPr>
              <a:t>Tempi</a:t>
            </a:r>
            <a:endParaRPr lang="it-IT" sz="1000" b="1" dirty="0">
              <a:solidFill>
                <a:srgbClr val="FFFFFF"/>
              </a:solidFill>
            </a:endParaRPr>
          </a:p>
        </p:txBody>
      </p:sp>
      <p:sp>
        <p:nvSpPr>
          <p:cNvPr id="14" name="Pentagono 13"/>
          <p:cNvSpPr/>
          <p:nvPr/>
        </p:nvSpPr>
        <p:spPr bwMode="auto">
          <a:xfrm>
            <a:off x="1502056" y="2552927"/>
            <a:ext cx="1660242" cy="134597"/>
          </a:xfrm>
          <a:prstGeom prst="homePlat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32863" fontAlgn="base">
              <a:spcBef>
                <a:spcPct val="0"/>
              </a:spcBef>
              <a:spcAft>
                <a:spcPct val="0"/>
              </a:spcAft>
            </a:pPr>
            <a:endParaRPr lang="it-IT" sz="1000" b="1" dirty="0">
              <a:solidFill>
                <a:srgbClr val="09357A">
                  <a:lumMod val="50000"/>
                </a:srgbClr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76304" y="2286888"/>
            <a:ext cx="1632838" cy="19581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it-IT" sz="800" dirty="0">
                <a:solidFill>
                  <a:schemeClr val="accent6">
                    <a:lumMod val="50000"/>
                  </a:schemeClr>
                </a:solidFill>
              </a:rPr>
              <a:t>entro e non oltre 30 </a:t>
            </a:r>
            <a:r>
              <a:rPr lang="it-IT" sz="800" dirty="0" smtClean="0">
                <a:solidFill>
                  <a:schemeClr val="accent6">
                    <a:lumMod val="50000"/>
                  </a:schemeClr>
                </a:solidFill>
              </a:rPr>
              <a:t>giorni</a:t>
            </a:r>
            <a:endParaRPr lang="it-IT" sz="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3" name="Group 3"/>
          <p:cNvGrpSpPr>
            <a:grpSpLocks noChangeAspect="1"/>
          </p:cNvGrpSpPr>
          <p:nvPr/>
        </p:nvGrpSpPr>
        <p:grpSpPr bwMode="auto">
          <a:xfrm>
            <a:off x="1776413" y="1190625"/>
            <a:ext cx="5591175" cy="4598988"/>
            <a:chOff x="1119" y="750"/>
            <a:chExt cx="3522" cy="2897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74" y="1190"/>
              <a:ext cx="209" cy="27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174" y="1455"/>
              <a:ext cx="412" cy="27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581" y="1720"/>
              <a:ext cx="615" cy="27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987" y="1985"/>
              <a:ext cx="412" cy="27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394" y="2250"/>
              <a:ext cx="434" cy="2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822" y="2515"/>
              <a:ext cx="413" cy="2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229" y="2780"/>
              <a:ext cx="412" cy="2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1136" y="925"/>
              <a:ext cx="37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Attività 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 rot="16200000">
              <a:off x="2127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1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 rot="16200000">
              <a:off x="2330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2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 rot="16200000">
              <a:off x="2533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3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 rot="16200000">
              <a:off x="2736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4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 rot="16200000">
              <a:off x="2939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5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 rot="16200000">
              <a:off x="3143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6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 rot="16200000">
              <a:off x="3346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7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 rot="16200000">
              <a:off x="3560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8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 rot="16200000">
              <a:off x="3775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9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 rot="16200000">
              <a:off x="3953" y="868"/>
              <a:ext cx="38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10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 rot="16200000">
              <a:off x="4274" y="873"/>
              <a:ext cx="147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….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 rot="16200000">
              <a:off x="4384" y="871"/>
              <a:ext cx="333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mese n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136" y="1275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1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136" y="1540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2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1136" y="1805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3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136" y="2070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4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136" y="2335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5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1136" y="2600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6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1136" y="2865"/>
              <a:ext cx="25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WP 7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2191" y="3473"/>
              <a:ext cx="34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224" y="330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230" y="338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3354" y="347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>
              <a:off x="3394" y="768"/>
              <a:ext cx="0" cy="4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3394" y="768"/>
              <a:ext cx="5" cy="4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1125" y="1190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1125" y="1190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1125" y="1455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1125" y="1455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1125" y="1720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1125" y="1720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1125" y="1985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1125" y="1985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1125" y="2250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1125" y="2250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1125" y="2515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1125" y="2515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1125" y="2780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1125" y="2780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1125" y="3045"/>
              <a:ext cx="22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1125" y="3045"/>
              <a:ext cx="226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1119" y="762"/>
              <a:ext cx="0" cy="22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1119" y="762"/>
              <a:ext cx="6" cy="228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2174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2174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2378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2378" y="768"/>
              <a:ext cx="5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2581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2581" y="768"/>
              <a:ext cx="5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2784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2784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2987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2987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3190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3190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3388" y="1190"/>
              <a:ext cx="17" cy="186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3597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3597" y="768"/>
              <a:ext cx="5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22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822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026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026" y="768"/>
              <a:ext cx="5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4229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4229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4432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4432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635" y="768"/>
              <a:ext cx="0" cy="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635" y="768"/>
              <a:ext cx="6" cy="228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1125" y="762"/>
              <a:ext cx="35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1125" y="762"/>
              <a:ext cx="351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405" y="1190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405" y="1190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3405" y="1455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405" y="1455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3405" y="1720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3405" y="1720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3405" y="1985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405" y="1985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3405" y="2250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3405" y="2250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3405" y="2515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3405" y="2515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3405" y="2780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3405" y="2780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3405" y="3045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3405" y="3045"/>
              <a:ext cx="123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3365" y="3090"/>
              <a:ext cx="74" cy="62"/>
            </a:xfrm>
            <a:custGeom>
              <a:avLst/>
              <a:gdLst>
                <a:gd name="T0" fmla="*/ 0 w 74"/>
                <a:gd name="T1" fmla="*/ 62 h 62"/>
                <a:gd name="T2" fmla="*/ 37 w 74"/>
                <a:gd name="T3" fmla="*/ 0 h 62"/>
                <a:gd name="T4" fmla="*/ 74 w 74"/>
                <a:gd name="T5" fmla="*/ 62 h 62"/>
                <a:gd name="T6" fmla="*/ 0 w 74"/>
                <a:gd name="T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62">
                  <a:moveTo>
                    <a:pt x="0" y="62"/>
                  </a:moveTo>
                  <a:lnTo>
                    <a:pt x="37" y="0"/>
                  </a:lnTo>
                  <a:lnTo>
                    <a:pt x="74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102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" name="Freeform 100"/>
            <p:cNvSpPr>
              <a:spLocks/>
            </p:cNvSpPr>
            <p:nvPr/>
          </p:nvSpPr>
          <p:spPr bwMode="auto">
            <a:xfrm>
              <a:off x="3365" y="3090"/>
              <a:ext cx="74" cy="62"/>
            </a:xfrm>
            <a:custGeom>
              <a:avLst/>
              <a:gdLst>
                <a:gd name="T0" fmla="*/ 0 w 74"/>
                <a:gd name="T1" fmla="*/ 62 h 62"/>
                <a:gd name="T2" fmla="*/ 37 w 74"/>
                <a:gd name="T3" fmla="*/ 0 h 62"/>
                <a:gd name="T4" fmla="*/ 74 w 74"/>
                <a:gd name="T5" fmla="*/ 62 h 62"/>
                <a:gd name="T6" fmla="*/ 0 w 74"/>
                <a:gd name="T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62">
                  <a:moveTo>
                    <a:pt x="0" y="62"/>
                  </a:moveTo>
                  <a:lnTo>
                    <a:pt x="37" y="0"/>
                  </a:lnTo>
                  <a:lnTo>
                    <a:pt x="74" y="62"/>
                  </a:lnTo>
                  <a:lnTo>
                    <a:pt x="0" y="62"/>
                  </a:lnTo>
                  <a:close/>
                </a:path>
              </a:pathLst>
            </a:custGeom>
            <a:noFill/>
            <a:ln w="26988" cap="flat">
              <a:solidFill>
                <a:srgbClr val="10253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04" name="Rettangolo 103"/>
          <p:cNvSpPr/>
          <p:nvPr/>
        </p:nvSpPr>
        <p:spPr>
          <a:xfrm>
            <a:off x="4657217" y="5045074"/>
            <a:ext cx="1496441" cy="400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>
                <a:solidFill>
                  <a:srgbClr val="01050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Presentazione richiesta di sovvenzione </a:t>
            </a:r>
            <a:r>
              <a:rPr lang="it-IT" sz="1000" dirty="0" err="1" smtClean="0">
                <a:solidFill>
                  <a:srgbClr val="01050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</a:t>
            </a:r>
            <a:endParaRPr lang="it-IT" sz="1000" dirty="0" smtClean="0">
              <a:solidFill>
                <a:srgbClr val="01050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64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IMMAGINI PER LINEE GUIDA MOBILITA’</a:t>
            </a:r>
            <a:endParaRPr lang="it-IT" dirty="0"/>
          </a:p>
        </p:txBody>
      </p:sp>
      <p:pic>
        <p:nvPicPr>
          <p:cNvPr id="3" name="Im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78624" y="1246177"/>
            <a:ext cx="2215935" cy="2887619"/>
          </a:xfrm>
          <a:prstGeom prst="rect">
            <a:avLst/>
          </a:prstGeom>
        </p:spPr>
      </p:pic>
      <p:pic>
        <p:nvPicPr>
          <p:cNvPr id="4" name="Immagine 3"/>
          <p:cNvPicPr/>
          <p:nvPr/>
        </p:nvPicPr>
        <p:blipFill rotWithShape="1">
          <a:blip r:embed="rId3"/>
          <a:srcRect l="30030" t="33991" r="29116" b="21920"/>
          <a:stretch/>
        </p:blipFill>
        <p:spPr bwMode="auto">
          <a:xfrm>
            <a:off x="3203848" y="1268760"/>
            <a:ext cx="4644703" cy="25922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magine 4"/>
          <p:cNvPicPr/>
          <p:nvPr/>
        </p:nvPicPr>
        <p:blipFill rotWithShape="1">
          <a:blip r:embed="rId4"/>
          <a:srcRect l="29736" t="33775" r="27445" b="15107"/>
          <a:stretch/>
        </p:blipFill>
        <p:spPr bwMode="auto">
          <a:xfrm>
            <a:off x="3175640" y="4077072"/>
            <a:ext cx="4852744" cy="29915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904255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Custom 1">
      <a:dk1>
        <a:srgbClr val="09357A"/>
      </a:dk1>
      <a:lt1>
        <a:srgbClr val="FFFFFF"/>
      </a:lt1>
      <a:dk2>
        <a:srgbClr val="09357A"/>
      </a:dk2>
      <a:lt2>
        <a:srgbClr val="F7F7F7"/>
      </a:lt2>
      <a:accent1>
        <a:srgbClr val="FAC090"/>
      </a:accent1>
      <a:accent2>
        <a:srgbClr val="FF8500"/>
      </a:accent2>
      <a:accent3>
        <a:srgbClr val="09357A"/>
      </a:accent3>
      <a:accent4>
        <a:srgbClr val="008080"/>
      </a:accent4>
      <a:accent5>
        <a:srgbClr val="BDBDBD"/>
      </a:accent5>
      <a:accent6>
        <a:srgbClr val="808080"/>
      </a:accent6>
      <a:hlink>
        <a:srgbClr val="09357A"/>
      </a:hlink>
      <a:folHlink>
        <a:srgbClr val="008080"/>
      </a:folHlink>
    </a:clrScheme>
    <a:fontScheme name="custo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">
        <a:dk1>
          <a:srgbClr val="09357A"/>
        </a:dk1>
        <a:lt1>
          <a:srgbClr val="FFFFFF"/>
        </a:lt1>
        <a:dk2>
          <a:srgbClr val="09357A"/>
        </a:dk2>
        <a:lt2>
          <a:srgbClr val="F7F7F7"/>
        </a:lt2>
        <a:accent1>
          <a:srgbClr val="FAC090"/>
        </a:accent1>
        <a:accent2>
          <a:srgbClr val="FF8500"/>
        </a:accent2>
        <a:accent3>
          <a:srgbClr val="008080"/>
        </a:accent3>
        <a:accent4>
          <a:srgbClr val="09357A"/>
        </a:accent4>
        <a:accent5>
          <a:srgbClr val="BDBDBD"/>
        </a:accent5>
        <a:accent6>
          <a:srgbClr val="808080"/>
        </a:accent6>
        <a:hlink>
          <a:srgbClr val="008080"/>
        </a:hlink>
        <a:folHlink>
          <a:srgbClr val="0935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Custom 1">
      <a:dk1>
        <a:srgbClr val="09357A"/>
      </a:dk1>
      <a:lt1>
        <a:srgbClr val="FFFFFF"/>
      </a:lt1>
      <a:dk2>
        <a:srgbClr val="09357A"/>
      </a:dk2>
      <a:lt2>
        <a:srgbClr val="F7F7F7"/>
      </a:lt2>
      <a:accent1>
        <a:srgbClr val="FAC090"/>
      </a:accent1>
      <a:accent2>
        <a:srgbClr val="FF8500"/>
      </a:accent2>
      <a:accent3>
        <a:srgbClr val="09357A"/>
      </a:accent3>
      <a:accent4>
        <a:srgbClr val="008080"/>
      </a:accent4>
      <a:accent5>
        <a:srgbClr val="BDBDBD"/>
      </a:accent5>
      <a:accent6>
        <a:srgbClr val="808080"/>
      </a:accent6>
      <a:hlink>
        <a:srgbClr val="09357A"/>
      </a:hlink>
      <a:folHlink>
        <a:srgbClr val="008080"/>
      </a:folHlink>
    </a:clrScheme>
    <a:fontScheme name="custo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">
        <a:dk1>
          <a:srgbClr val="09357A"/>
        </a:dk1>
        <a:lt1>
          <a:srgbClr val="FFFFFF"/>
        </a:lt1>
        <a:dk2>
          <a:srgbClr val="09357A"/>
        </a:dk2>
        <a:lt2>
          <a:srgbClr val="F7F7F7"/>
        </a:lt2>
        <a:accent1>
          <a:srgbClr val="FAC090"/>
        </a:accent1>
        <a:accent2>
          <a:srgbClr val="FF8500"/>
        </a:accent2>
        <a:accent3>
          <a:srgbClr val="008080"/>
        </a:accent3>
        <a:accent4>
          <a:srgbClr val="09357A"/>
        </a:accent4>
        <a:accent5>
          <a:srgbClr val="BDBDBD"/>
        </a:accent5>
        <a:accent6>
          <a:srgbClr val="808080"/>
        </a:accent6>
        <a:hlink>
          <a:srgbClr val="008080"/>
        </a:hlink>
        <a:folHlink>
          <a:srgbClr val="0935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363</Words>
  <Application>Microsoft Office PowerPoint</Application>
  <PresentationFormat>Presentazione su schermo (4:3)</PresentationFormat>
  <Paragraphs>137</Paragraphs>
  <Slides>7</Slides>
  <Notes>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Verdana</vt:lpstr>
      <vt:lpstr>blank</vt:lpstr>
      <vt:lpstr>1_blank</vt:lpstr>
      <vt:lpstr>think-cell Slide</vt:lpstr>
      <vt:lpstr>Presentazione standard di PowerPoint</vt:lpstr>
      <vt:lpstr>Presentazione standard di PowerPoint</vt:lpstr>
      <vt:lpstr>Presentazione standard di PowerPoint</vt:lpstr>
      <vt:lpstr>ITER DI EROGAZIONE DELLA SOVVENZIONE E RELATIVI CONTROLLI </vt:lpstr>
      <vt:lpstr>Presentazione standard di PowerPoint</vt:lpstr>
      <vt:lpstr>Presentazione standard di PowerPoint</vt:lpstr>
      <vt:lpstr>IMMAGINI PER LINEE GUIDA MOBILITA’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Lazio Innova</dc:title>
  <dc:creator>De Simone Delia</dc:creator>
  <cp:lastModifiedBy>Isabella Consiglio</cp:lastModifiedBy>
  <cp:revision>100</cp:revision>
  <dcterms:created xsi:type="dcterms:W3CDTF">2017-11-24T11:39:18Z</dcterms:created>
  <dcterms:modified xsi:type="dcterms:W3CDTF">2018-05-02T08:42:02Z</dcterms:modified>
</cp:coreProperties>
</file>