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00" y="1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B9BBA-2D0F-4275-9D77-827363CB11A4}" type="datetimeFigureOut">
              <a:rPr lang="it-IT" smtClean="0"/>
              <a:t>17/02/2020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8317A-FC3B-42ED-BF6A-246AEFB39D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34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3D8F-83EB-4D2C-B8F0-4CFF01ECCDFB}" type="datetime1">
              <a:rPr lang="it-IT" smtClean="0"/>
              <a:t>17/02/2020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37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04C9-88AF-4E29-937B-D3E1883BD6A7}" type="datetime1">
              <a:rPr lang="it-IT" smtClean="0"/>
              <a:t>17/02/2020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06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E228-481B-4375-8284-2996812CDEEC}" type="datetime1">
              <a:rPr lang="it-IT" smtClean="0"/>
              <a:t>17/02/2020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90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39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8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79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3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10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40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49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1E84-3815-47D6-8F25-442C21145BD3}" type="datetime1">
              <a:rPr lang="it-IT" smtClean="0"/>
              <a:t>17/02/2020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66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56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1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1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6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71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CE23-D92C-4566-882D-23343EF00560}" type="datetime1">
              <a:rPr lang="it-IT" smtClean="0"/>
              <a:t>17/02/2020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8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95C8-89A1-4C6A-8D4C-E0735CA28E4A}" type="datetime1">
              <a:rPr lang="it-IT" smtClean="0"/>
              <a:t>17/02/2020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74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3A3D-1F12-4F5E-8C3B-347782670E5F}" type="datetime1">
              <a:rPr lang="it-IT" smtClean="0"/>
              <a:t>17/02/2020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71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78DB-6764-4815-B3AC-CB20092F8051}" type="datetime1">
              <a:rPr lang="it-IT" smtClean="0"/>
              <a:t>17/02/2020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30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5431-61D4-4B4F-B769-8EF464833D51}" type="datetime1">
              <a:rPr lang="it-IT" smtClean="0"/>
              <a:t>17/02/2020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05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3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D464-EFD8-48AD-B502-87CD2BBB0918}" type="datetime1">
              <a:rPr lang="it-IT" smtClean="0"/>
              <a:t>17/02/2020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41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33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DD22-B17B-4089-9DAA-9BEA4CAD3824}" type="datetime1">
              <a:rPr lang="it-IT" smtClean="0"/>
              <a:t>17/02/2020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35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1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1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4143-E51A-4950-A60B-F3DFCB933E3A}" type="datetime1">
              <a:rPr lang="it-IT" smtClean="0"/>
              <a:t>17/02/2020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6" y="6356358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CF65-3FCC-4E2F-8747-48D2AE5B1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90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587FC41-0DFF-4DB4-825E-5F8A4BC468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400"/>
              <a:t>17/02/2020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E4EF90C-A64E-4986-87CD-61CD41D2C5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5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lazioinnova.it/annualita-2016-progetti-ammessi-al-contributo/" TargetMode="Externa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hyperlink" Target="http://www.lazioinnova.it/contributi-allo-spettacolo-dal-vivo-lannualita-2019-progetti-ammessi-al-contributo/" TargetMode="Externa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/>
          <a:srcRect l="31107" t="61567" r="29880" b="4223"/>
          <a:stretch/>
        </p:blipFill>
        <p:spPr bwMode="auto">
          <a:xfrm>
            <a:off x="8541403" y="404671"/>
            <a:ext cx="923913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5"/>
          <p:cNvSpPr>
            <a:spLocks noChangeArrowheads="1"/>
          </p:cNvSpPr>
          <p:nvPr/>
        </p:nvSpPr>
        <p:spPr bwMode="auto">
          <a:xfrm>
            <a:off x="974559" y="3012150"/>
            <a:ext cx="4619899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207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207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207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2070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lnSpc>
                <a:spcPts val="2500"/>
              </a:lnSpc>
            </a:pPr>
            <a:r>
              <a:rPr lang="it-IT" altLang="it-IT" sz="3200" dirty="0" smtClean="0">
                <a:solidFill>
                  <a:srgbClr val="008B39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Il sistema Gecoweb</a:t>
            </a:r>
            <a:endParaRPr lang="it-IT" altLang="it-IT" sz="3200" dirty="0">
              <a:solidFill>
                <a:srgbClr val="008B39"/>
              </a:solidFill>
              <a:latin typeface="Gill Sans MT" pitchFamily="34" charset="0"/>
              <a:ea typeface="Gill Sans MT" pitchFamily="34" charset="0"/>
              <a:cs typeface="Gill Sans MT" pitchFamily="34" charset="0"/>
            </a:endParaRPr>
          </a:p>
          <a:p>
            <a:pPr defTabSz="914400">
              <a:lnSpc>
                <a:spcPts val="2500"/>
              </a:lnSpc>
            </a:pPr>
            <a:r>
              <a:rPr lang="it-IT" altLang="it-IT" sz="1600" dirty="0" smtClean="0">
                <a:solidFill>
                  <a:prstClr val="black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Guida alla rendicontazione </a:t>
            </a:r>
            <a:endParaRPr lang="it-IT" altLang="it-IT" sz="1600" dirty="0">
              <a:solidFill>
                <a:prstClr val="black"/>
              </a:solidFill>
              <a:latin typeface="Gill Sans MT" pitchFamily="34" charset="0"/>
              <a:ea typeface="Gill Sans MT" pitchFamily="34" charset="0"/>
              <a:cs typeface="Gill Sans MT" pitchFamily="34" charset="0"/>
            </a:endParaRPr>
          </a:p>
          <a:p>
            <a:pPr defTabSz="914400">
              <a:lnSpc>
                <a:spcPts val="2500"/>
              </a:lnSpc>
            </a:pPr>
            <a:r>
              <a:rPr lang="it-IT" altLang="it-IT" sz="1600" dirty="0" smtClean="0">
                <a:solidFill>
                  <a:prstClr val="black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Roma, </a:t>
            </a:r>
            <a:r>
              <a:rPr lang="it-IT" altLang="it-IT" sz="1600" dirty="0" smtClean="0">
                <a:solidFill>
                  <a:prstClr val="black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17 </a:t>
            </a:r>
            <a:r>
              <a:rPr lang="it-IT" altLang="it-IT" sz="1600" dirty="0" smtClean="0">
                <a:solidFill>
                  <a:prstClr val="black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Febbraio </a:t>
            </a:r>
            <a:r>
              <a:rPr lang="it-IT" altLang="it-IT" sz="1600" dirty="0" smtClean="0">
                <a:solidFill>
                  <a:prstClr val="black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>2020 </a:t>
            </a:r>
            <a:r>
              <a:rPr lang="it-IT" altLang="it-IT" sz="1600" dirty="0" smtClean="0">
                <a:solidFill>
                  <a:prstClr val="black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  <a:t/>
            </a:r>
            <a:br>
              <a:rPr lang="it-IT" altLang="it-IT" sz="1600" dirty="0" smtClean="0">
                <a:solidFill>
                  <a:prstClr val="black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rPr>
            </a:br>
            <a:r>
              <a:rPr lang="it-IT" altLang="it-IT" sz="1000" dirty="0" smtClean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Gill Sans MT" pitchFamily="34" charset="0"/>
                <a:cs typeface="Gill Sans MT" pitchFamily="34" charset="0"/>
              </a:rPr>
              <a:t>Rev.  1AV_2018</a:t>
            </a:r>
          </a:p>
        </p:txBody>
      </p:sp>
    </p:spTree>
    <p:extLst>
      <p:ext uri="{BB962C8B-B14F-4D97-AF65-F5344CB8AC3E}">
        <p14:creationId xmlns:p14="http://schemas.microsoft.com/office/powerpoint/2010/main" val="30781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56260" y="1733522"/>
            <a:ext cx="91127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marL="446088" indent="-446088" algn="just">
              <a:buAutoNum type="arabicPeriod" startAt="9"/>
            </a:pPr>
            <a:r>
              <a:rPr lang="it-IT" sz="1400" dirty="0" smtClean="0"/>
              <a:t>Utilizzare </a:t>
            </a:r>
            <a:r>
              <a:rPr lang="it-IT" sz="1400" dirty="0"/>
              <a:t>il tasto verde in alto per salvare la </a:t>
            </a:r>
            <a:r>
              <a:rPr lang="it-IT" sz="1400" dirty="0" smtClean="0"/>
              <a:t>bozza                           ed </a:t>
            </a:r>
            <a:r>
              <a:rPr lang="it-IT" sz="1400" dirty="0"/>
              <a:t>il tasto </a:t>
            </a:r>
            <a:r>
              <a:rPr lang="it-IT" sz="1400" dirty="0" smtClean="0"/>
              <a:t>arancione                                per </a:t>
            </a:r>
            <a:r>
              <a:rPr lang="it-IT" sz="1400" dirty="0"/>
              <a:t>salvare e verificare la bozza.</a:t>
            </a:r>
          </a:p>
          <a:p>
            <a:pPr marL="446088" indent="-446088" algn="just"/>
            <a:endParaRPr lang="it-IT" sz="1400" dirty="0"/>
          </a:p>
          <a:p>
            <a:pPr marL="446088" indent="-446088" algn="just"/>
            <a:r>
              <a:rPr lang="it-IT" sz="1400" dirty="0"/>
              <a:t>10.	</a:t>
            </a:r>
            <a:r>
              <a:rPr lang="it-IT" sz="1400" dirty="0" smtClean="0"/>
              <a:t>Dopo </a:t>
            </a:r>
            <a:r>
              <a:rPr lang="it-IT" sz="1400" dirty="0"/>
              <a:t>aver caricato tutto, </a:t>
            </a:r>
            <a:r>
              <a:rPr lang="it-IT" sz="1400" dirty="0" smtClean="0"/>
              <a:t>compresi gli </a:t>
            </a:r>
            <a:r>
              <a:rPr lang="it-IT" sz="1400" dirty="0"/>
              <a:t>allegati, con il tasto rosso </a:t>
            </a:r>
            <a:r>
              <a:rPr lang="it-IT" sz="1400" dirty="0" smtClean="0"/>
              <a:t>                               in </a:t>
            </a:r>
            <a:r>
              <a:rPr lang="it-IT" sz="1400" dirty="0"/>
              <a:t>alto a destra, finalizzare la rendicontazione: </a:t>
            </a:r>
            <a:r>
              <a:rPr lang="it-IT" sz="1400" b="1" dirty="0"/>
              <a:t>attenzione, una volta fatta questa operazione non sarà più possibile apportare alcuna modifica o aggiunta </a:t>
            </a:r>
            <a:r>
              <a:rPr lang="it-IT" sz="1400" dirty="0"/>
              <a:t>e la rendicontazione sarà trasmessa a Lazio Innova.</a:t>
            </a:r>
          </a:p>
          <a:p>
            <a:pPr marL="446088" indent="-446088" algn="just"/>
            <a:endParaRPr lang="it-IT" sz="1400" dirty="0"/>
          </a:p>
          <a:p>
            <a:pPr marL="446088" indent="-446088" algn="just"/>
            <a:r>
              <a:rPr lang="it-IT" sz="1400" dirty="0"/>
              <a:t>11.	</a:t>
            </a:r>
            <a:r>
              <a:rPr lang="it-IT" sz="1400" dirty="0" smtClean="0"/>
              <a:t>Dopo </a:t>
            </a:r>
            <a:r>
              <a:rPr lang="it-IT" sz="1400" dirty="0"/>
              <a:t>la finalizzazione tornando sul tasto “Rendiconta”, sotto a “Saldo” cliccare sull’opzione “Stampa”: si aprirà il documento “Richiesta di erogazione del saldo”, </a:t>
            </a:r>
            <a:r>
              <a:rPr lang="it-IT" sz="1400" dirty="0" smtClean="0"/>
              <a:t>sul </a:t>
            </a:r>
            <a:r>
              <a:rPr lang="it-IT" sz="1400" dirty="0"/>
              <a:t>quale alcuni dati saranno precompilati dal sistema. I dati mancanti dovranno invece essere inseriti dal richiedente.</a:t>
            </a:r>
          </a:p>
          <a:p>
            <a:pPr marL="446088" indent="-446088" algn="just"/>
            <a:endParaRPr lang="it-IT" sz="1400" dirty="0"/>
          </a:p>
          <a:p>
            <a:pPr marL="446088" indent="-446088" algn="just"/>
            <a:r>
              <a:rPr lang="it-IT" sz="1400" dirty="0"/>
              <a:t>12.	</a:t>
            </a:r>
            <a:r>
              <a:rPr lang="it-IT" sz="1400" dirty="0" smtClean="0"/>
              <a:t>La </a:t>
            </a:r>
            <a:r>
              <a:rPr lang="it-IT" sz="1400" dirty="0"/>
              <a:t>richiesta di saldo generata dal </a:t>
            </a:r>
            <a:r>
              <a:rPr lang="it-IT" sz="1400" dirty="0" smtClean="0"/>
              <a:t>sistema </a:t>
            </a:r>
            <a:r>
              <a:rPr lang="it-IT" sz="1400" dirty="0"/>
              <a:t>deve essere firmata digitalmente ed inviata </a:t>
            </a:r>
            <a:r>
              <a:rPr lang="it-IT" sz="1400" dirty="0" smtClean="0"/>
              <a:t>alla Regione </a:t>
            </a:r>
            <a:r>
              <a:rPr lang="it-IT" sz="1400" dirty="0"/>
              <a:t>Lazio </a:t>
            </a:r>
            <a:r>
              <a:rPr lang="it-IT" sz="1400" dirty="0" smtClean="0"/>
              <a:t>via </a:t>
            </a:r>
            <a:r>
              <a:rPr lang="it-IT" sz="1400" dirty="0" smtClean="0"/>
              <a:t>PEC, </a:t>
            </a:r>
            <a:r>
              <a:rPr lang="it-IT" sz="1400" dirty="0"/>
              <a:t>entro le </a:t>
            </a:r>
            <a:r>
              <a:rPr lang="it-IT" sz="1400" dirty="0" smtClean="0"/>
              <a:t>23.59 </a:t>
            </a:r>
            <a:r>
              <a:rPr lang="it-IT" sz="1400" dirty="0"/>
              <a:t>del </a:t>
            </a:r>
            <a:r>
              <a:rPr lang="it-IT" sz="1400" dirty="0" smtClean="0"/>
              <a:t>30/03/2020, </a:t>
            </a:r>
            <a:r>
              <a:rPr lang="it-IT" sz="1400" dirty="0" smtClean="0"/>
              <a:t>all’indirizzo :  </a:t>
            </a:r>
            <a:r>
              <a:rPr lang="it-IT" sz="1400" b="1" dirty="0" smtClean="0"/>
              <a:t>regolamentospettacolodalvivo@regione.lazio.legalmail.it</a:t>
            </a:r>
            <a:r>
              <a:rPr lang="it-IT" sz="1400" b="1" dirty="0" smtClean="0"/>
              <a:t>.</a:t>
            </a:r>
            <a:endParaRPr lang="it-IT" sz="1400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10</a:t>
            </a:fld>
            <a:endParaRPr lang="it-IT"/>
          </a:p>
        </p:txBody>
      </p:sp>
      <p:pic>
        <p:nvPicPr>
          <p:cNvPr id="7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9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Immagine 9" descr="Risultati immagini per lazio innova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6538131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7" name="Immagine bitmap" r:id="rId5" imgW="419048" imgH="276117" progId="PBrush">
                    <p:embed/>
                  </p:oleObj>
                </mc:Choice>
                <mc:Fallback>
                  <p:oleObj name="Immagine bitmap" r:id="rId5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Connettore 1 11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71" y="1941272"/>
            <a:ext cx="929900" cy="2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46" y="1965946"/>
            <a:ext cx="1243835" cy="29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45" y="2576147"/>
            <a:ext cx="1558664" cy="32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76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79998" y="1261645"/>
            <a:ext cx="964692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 ALLO SPETTACOLO DAL VIVO – ANNUALITA’ </a:t>
            </a:r>
            <a:r>
              <a:rPr 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endParaRPr lang="it-IT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progetti ammessi al contributo per l’annualità 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scadenza entro cui presentare la rendicontazione è il </a:t>
            </a:r>
            <a:r>
              <a:rPr lang="it-IT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30/03/2020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le procedure e la modulistica si fa riferimento alla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GUIDA OPERATIVA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ai moduli disponibili sul sito di Lazio </a:t>
            </a: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</a:t>
            </a:r>
          </a:p>
          <a:p>
            <a:pPr algn="just">
              <a:spcAft>
                <a:spcPts val="0"/>
              </a:spcAft>
            </a:pPr>
            <a:endParaRPr lang="it-IT" sz="14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algn="just">
              <a:spcAft>
                <a:spcPts val="0"/>
              </a:spcAft>
            </a:pPr>
            <a:r>
              <a:rPr lang="it-IT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http://www.lazioinnova.it/contributi-allo-spettacolo-dal-vivo-lannualita-2019-progetti-ammessi-al-contributo</a:t>
            </a:r>
            <a:r>
              <a:rPr lang="it-IT" sz="1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endParaRPr lang="it-IT" sz="14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specifica che laddove è richiesto che i documenti siano firmati dal legale rappresentante, si intende che devono esserlo con firma digitale elettronica certificata.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PRESENTARE LA </a:t>
            </a:r>
            <a:r>
              <a:rPr lang="it-IT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RENDICONTAZIONE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 predisposto tutti i documenti come indicato nella suddetta Guida Operativa (tranne il modulo di richiesta del saldo che verrà automaticamente generato da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GecoWeb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procedere come segue: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Accedere a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Gecoweb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le stesse credenziali usate per la presentazione della domanda oppure tramite token o CNS rilasciata dalla CCIAA;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2</a:t>
            </a:fld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8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Immagine 8" descr="Risultati immagini per lazio innova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6287450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name="Immagine bitmap" r:id="rId6" imgW="419048" imgH="276117" progId="PBrush">
                    <p:embed/>
                  </p:oleObj>
                </mc:Choice>
                <mc:Fallback>
                  <p:oleObj name="Immagine bitmap" r:id="rId6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Connettore 1 10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Immagin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3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Gestione domand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r="1380"/>
          <a:stretch/>
        </p:blipFill>
        <p:spPr bwMode="auto">
          <a:xfrm>
            <a:off x="1265883" y="1871307"/>
            <a:ext cx="7475122" cy="40731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469544" y="1563530"/>
            <a:ext cx="906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2.	In corrispondenza della domanda </a:t>
            </a:r>
            <a:r>
              <a:rPr lang="it-IT" sz="1400" dirty="0" smtClean="0"/>
              <a:t>2019 </a:t>
            </a:r>
            <a:r>
              <a:rPr lang="it-IT" sz="1400" dirty="0"/>
              <a:t>sarà attivo il tasto “Rendiconta”: </a:t>
            </a:r>
            <a:r>
              <a:rPr lang="it-IT" sz="1400" dirty="0" smtClean="0"/>
              <a:t>   </a:t>
            </a:r>
            <a:r>
              <a:rPr lang="it-IT" sz="1400" b="1" dirty="0" err="1" smtClean="0"/>
              <a:t>cliccarlo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3</a:t>
            </a:fld>
            <a:endParaRPr lang="it-I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17" name="Gruppo 16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18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" name="Immagine 18" descr="Risultati immagini per lazio innova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" name="Oggetto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6103072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Immagine bitmap" r:id="rId5" imgW="419048" imgH="276117" progId="PBrush">
                    <p:embed/>
                  </p:oleObj>
                </mc:Choice>
                <mc:Fallback>
                  <p:oleObj name="Immagine bitmap" r:id="rId5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Connettore 1 20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22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estione domand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r="1176" b="34541"/>
          <a:stretch/>
        </p:blipFill>
        <p:spPr bwMode="auto">
          <a:xfrm>
            <a:off x="1119963" y="2105017"/>
            <a:ext cx="8147129" cy="31176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362903" y="1542263"/>
            <a:ext cx="9058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3.	Sulla finestra che si aprirà, cliccare “Saldo – Visualizza/modifica”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4</a:t>
            </a:fld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15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" name="Immagine 15" descr="Risultati immagini per lazio innova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7" name="Oggetto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6103072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Immagine bitmap" r:id="rId5" imgW="419048" imgH="276117" progId="PBrush">
                    <p:embed/>
                  </p:oleObj>
                </mc:Choice>
                <mc:Fallback>
                  <p:oleObj name="Immagine bitmap" r:id="rId5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Connettore 1 17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0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omanda  Pro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1636" r="2188" b="20402"/>
          <a:stretch/>
        </p:blipFill>
        <p:spPr bwMode="auto">
          <a:xfrm>
            <a:off x="1276027" y="1907931"/>
            <a:ext cx="784159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323528" y="1379424"/>
            <a:ext cx="9309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4.	Si aprirà la schermata riportata sotto: cliccare sul tasto verde in alto “Salva bozza”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5</a:t>
            </a:fld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9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Immagine 9" descr="Risultati immagini per lazio innova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6103072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1" name="Immagine bitmap" r:id="rId5" imgW="419048" imgH="276117" progId="PBrush">
                    <p:embed/>
                  </p:oleObj>
                </mc:Choice>
                <mc:Fallback>
                  <p:oleObj name="Immagine bitmap" r:id="rId5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Connettore 1 11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33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omanda  Prod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r="2310"/>
          <a:stretch/>
        </p:blipFill>
        <p:spPr bwMode="auto">
          <a:xfrm>
            <a:off x="1457472" y="1810664"/>
            <a:ext cx="7238118" cy="40362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312422" y="1464165"/>
            <a:ext cx="9174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5.	</a:t>
            </a:r>
            <a:r>
              <a:rPr lang="it-IT" sz="1400" dirty="0" smtClean="0"/>
              <a:t>             </a:t>
            </a:r>
            <a:r>
              <a:rPr lang="it-IT" sz="1400" dirty="0" smtClean="0"/>
              <a:t>Sotto a ciascuna voce di «Spesa ammissibile» c</a:t>
            </a:r>
            <a:r>
              <a:rPr lang="it-IT" sz="1400" dirty="0" smtClean="0"/>
              <a:t>liccare </a:t>
            </a:r>
            <a:r>
              <a:rPr lang="it-IT" sz="1400" dirty="0"/>
              <a:t>sul tastino a destra con il segno + </a:t>
            </a:r>
            <a:r>
              <a:rPr lang="it-IT" sz="1400" dirty="0" smtClean="0"/>
              <a:t>      </a:t>
            </a:r>
            <a:r>
              <a:rPr lang="it-IT" sz="1400" dirty="0" smtClean="0"/>
              <a:t>si </a:t>
            </a:r>
            <a:r>
              <a:rPr lang="it-IT" sz="1400" dirty="0"/>
              <a:t>attiverà una riga compilabile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6</a:t>
            </a:fld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16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" name="Immagine 16" descr="Risultati immagini per lazio innova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8" name="Oggetto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6103072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" name="Immagine bitmap" r:id="rId5" imgW="419048" imgH="276117" progId="PBrush">
                    <p:embed/>
                  </p:oleObj>
                </mc:Choice>
                <mc:Fallback>
                  <p:oleObj name="Immagine bitmap" r:id="rId5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Connettore 1 18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2 2"/>
          <p:cNvCxnSpPr/>
          <p:nvPr/>
        </p:nvCxnSpPr>
        <p:spPr>
          <a:xfrm>
            <a:off x="8124092" y="1705708"/>
            <a:ext cx="114300" cy="2057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10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omanda  Prod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2534" r="4164"/>
          <a:stretch/>
        </p:blipFill>
        <p:spPr bwMode="auto">
          <a:xfrm>
            <a:off x="3212756" y="2211859"/>
            <a:ext cx="6367218" cy="35642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323530" y="1378811"/>
            <a:ext cx="9281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/>
            <a:r>
              <a:rPr lang="it-IT" sz="1400" dirty="0"/>
              <a:t>6.	A questo punto è possibile caricare il primo dei giustificativi di spesa (fattura/busta paga/notula), inserendo tutti i dati richiesti dal sistema. Per il codice fiscale o la partita IVA verificare di aver inserito tutte le 11 cifre che lo compongono.   Per quanto riguarda l’importo del documento, nel caso l’IVA non sia detraibile, NON inserire alcuna percentuale </a:t>
            </a:r>
            <a:r>
              <a:rPr lang="it-IT" sz="1400" dirty="0" smtClean="0"/>
              <a:t>IVA :</a:t>
            </a:r>
            <a:endParaRPr lang="it-IT" sz="14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7</a:t>
            </a:fld>
            <a:endParaRPr lang="it-IT"/>
          </a:p>
        </p:txBody>
      </p:sp>
      <p:pic>
        <p:nvPicPr>
          <p:cNvPr id="1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81256" y="2033600"/>
            <a:ext cx="21164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/>
              <a:t>in questo modo l’importo netto risulterà uguale al lordo.  </a:t>
            </a:r>
            <a:endParaRPr lang="it-IT" sz="1400" b="1" dirty="0" smtClean="0"/>
          </a:p>
          <a:p>
            <a:pPr algn="just"/>
            <a:r>
              <a:rPr lang="it-IT" sz="1400" dirty="0" smtClean="0"/>
              <a:t>Caricato </a:t>
            </a:r>
            <a:r>
              <a:rPr lang="it-IT" sz="1400" dirty="0"/>
              <a:t>il primo documento, cliccando di nuovo sul tastino “+” si potrà attivare un’altra riga compilabile: procedere così finché necessario</a:t>
            </a:r>
            <a:r>
              <a:rPr lang="it-IT" sz="1400" dirty="0" smtClean="0"/>
              <a:t>.</a:t>
            </a:r>
          </a:p>
          <a:p>
            <a:pPr algn="just"/>
            <a:r>
              <a:rPr lang="it-IT" sz="1400" dirty="0" smtClean="0"/>
              <a:t>Procedere così per tutte le </a:t>
            </a:r>
            <a:r>
              <a:rPr lang="it-IT" sz="1400" dirty="0" err="1" smtClean="0"/>
              <a:t>macrovoci</a:t>
            </a:r>
            <a:r>
              <a:rPr lang="it-IT" sz="1400" dirty="0" smtClean="0"/>
              <a:t> identificate dalla dicitura «Spesa ammissibile» (es. Spese per il personale, Costi generali, ecc.)</a:t>
            </a:r>
            <a:endParaRPr lang="it-IT" sz="1400" dirty="0"/>
          </a:p>
        </p:txBody>
      </p:sp>
      <p:grpSp>
        <p:nvGrpSpPr>
          <p:cNvPr id="15" name="Gruppo 14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16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" name="Immagine 16" descr="Risultati immagini per lazio innova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8" name="Oggetto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6089745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3" name="Immagine bitmap" r:id="rId6" imgW="419048" imgH="276117" progId="PBrush">
                    <p:embed/>
                  </p:oleObj>
                </mc:Choice>
                <mc:Fallback>
                  <p:oleObj name="Immagine bitmap" r:id="rId6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Connettore 1 18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266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omanda  Prod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r="2405" b="6930"/>
          <a:stretch/>
        </p:blipFill>
        <p:spPr bwMode="auto">
          <a:xfrm>
            <a:off x="2812431" y="1954723"/>
            <a:ext cx="6783859" cy="37426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275464" y="1181102"/>
            <a:ext cx="91361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In caso di errori nel caricamento dei dati è possibile cancellare la riga con il tastino “x” a destra della riga stessa.</a:t>
            </a:r>
          </a:p>
          <a:p>
            <a:endParaRPr lang="it-IT" sz="1400" dirty="0" smtClean="0"/>
          </a:p>
          <a:p>
            <a:pPr marL="446088" indent="-446088" algn="just"/>
            <a:r>
              <a:rPr lang="it-IT" sz="1400" dirty="0" smtClean="0"/>
              <a:t>7</a:t>
            </a:r>
            <a:r>
              <a:rPr lang="it-IT" sz="1400" dirty="0"/>
              <a:t>.	Dopo aver caricato i documenti </a:t>
            </a:r>
            <a:r>
              <a:rPr lang="it-IT" sz="1400" dirty="0" smtClean="0"/>
              <a:t>da rendicontare</a:t>
            </a:r>
            <a:r>
              <a:rPr lang="it-IT" sz="1400" dirty="0" smtClean="0"/>
              <a:t>, </a:t>
            </a:r>
            <a:r>
              <a:rPr lang="it-IT" sz="1400" dirty="0"/>
              <a:t>cliccare la freccetta del </a:t>
            </a:r>
            <a:r>
              <a:rPr lang="it-IT" sz="1400" dirty="0" smtClean="0"/>
              <a:t>campo</a:t>
            </a:r>
            <a:endParaRPr lang="it-IT" sz="14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8</a:t>
            </a:fld>
            <a:endParaRPr lang="it-IT"/>
          </a:p>
        </p:txBody>
      </p:sp>
      <p:pic>
        <p:nvPicPr>
          <p:cNvPr id="8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10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Immagine 10" descr="Risultati immagini per lazio innova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5090208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7" name="Immagine bitmap" r:id="rId6" imgW="419048" imgH="276117" progId="PBrush">
                    <p:embed/>
                  </p:oleObj>
                </mc:Choice>
                <mc:Fallback>
                  <p:oleObj name="Immagine bitmap" r:id="rId6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Connettore 1 12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asellaDiTesto 1"/>
          <p:cNvSpPr txBox="1"/>
          <p:nvPr/>
        </p:nvSpPr>
        <p:spPr>
          <a:xfrm>
            <a:off x="630197" y="2681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18215" y="1810863"/>
            <a:ext cx="1910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“Percentuale di finanziamento richiesta” e cliccare “Rendiconta al </a:t>
            </a:r>
            <a:r>
              <a:rPr lang="it-IT" sz="1400" dirty="0" smtClean="0"/>
              <a:t>80</a:t>
            </a:r>
            <a:r>
              <a:rPr lang="it-IT" sz="1400" dirty="0"/>
              <a:t>%”: salvare la bozza (tasto verde in alto).</a:t>
            </a:r>
          </a:p>
        </p:txBody>
      </p:sp>
      <p:cxnSp>
        <p:nvCxnSpPr>
          <p:cNvPr id="17" name="Connettore 2 16"/>
          <p:cNvCxnSpPr/>
          <p:nvPr/>
        </p:nvCxnSpPr>
        <p:spPr>
          <a:xfrm>
            <a:off x="2424564" y="2681416"/>
            <a:ext cx="3888313" cy="2180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83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omanda  Prod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3586" b="14769"/>
          <a:stretch/>
        </p:blipFill>
        <p:spPr bwMode="auto">
          <a:xfrm>
            <a:off x="2108038" y="2287585"/>
            <a:ext cx="5987560" cy="29526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452438" y="1252998"/>
            <a:ext cx="9104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/>
            <a:r>
              <a:rPr lang="it-IT" sz="1400" dirty="0"/>
              <a:t>8.	Scendere in fondo alla schermata, nella sezione </a:t>
            </a:r>
            <a:r>
              <a:rPr lang="it-IT" sz="1400" dirty="0" smtClean="0"/>
              <a:t>Allegati, </a:t>
            </a:r>
            <a:r>
              <a:rPr lang="it-IT" sz="1400" dirty="0"/>
              <a:t>e tramite “Seleziona file” </a:t>
            </a:r>
            <a:r>
              <a:rPr lang="it-IT" sz="1400" b="1" dirty="0"/>
              <a:t>allegare</a:t>
            </a:r>
            <a:r>
              <a:rPr lang="it-IT" sz="1400" dirty="0"/>
              <a:t> tutti i documenti di rendicontazione delle spese: </a:t>
            </a:r>
            <a:r>
              <a:rPr lang="it-IT" sz="1400" dirty="0" smtClean="0"/>
              <a:t>le </a:t>
            </a:r>
            <a:r>
              <a:rPr lang="it-IT" sz="1400" dirty="0"/>
              <a:t>fatture/notule/buste paga di cui sono stati caricati gli importi e i dati</a:t>
            </a:r>
            <a:r>
              <a:rPr lang="it-IT" sz="1400" dirty="0" smtClean="0"/>
              <a:t>, gli estratti </a:t>
            </a:r>
            <a:r>
              <a:rPr lang="it-IT" sz="1400" dirty="0"/>
              <a:t>conto e tutti gli altri </a:t>
            </a:r>
            <a:r>
              <a:rPr lang="it-IT" sz="1400" dirty="0" smtClean="0"/>
              <a:t>documenti riferiti a ciascuna spesa. Inoltre andranno allegati tutti i documenti richiesti dal manuale di rendicontazione, disponibile sui siti della Regione Lazio e di Lazio Innova (bilancio consuntivo, relazione tecnica finale, ecc.)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CF65-3FCC-4E2F-8747-48D2AE5B166A}" type="slidenum">
              <a:rPr lang="it-IT" smtClean="0"/>
              <a:t>9</a:t>
            </a:fld>
            <a:endParaRPr lang="it-IT"/>
          </a:p>
        </p:txBody>
      </p:sp>
      <p:pic>
        <p:nvPicPr>
          <p:cNvPr id="8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4420"/>
            <a:ext cx="9906000" cy="9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323528" y="228600"/>
            <a:ext cx="9070516" cy="952500"/>
            <a:chOff x="323528" y="228600"/>
            <a:chExt cx="9070516" cy="952500"/>
          </a:xfrm>
        </p:grpSpPr>
        <p:sp>
          <p:nvSpPr>
            <p:cNvPr id="10" name="Titolo 1"/>
            <p:cNvSpPr txBox="1">
              <a:spLocks/>
            </p:cNvSpPr>
            <p:nvPr/>
          </p:nvSpPr>
          <p:spPr>
            <a:xfrm>
              <a:off x="4107055" y="492651"/>
              <a:ext cx="1912666" cy="5329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  <a:scene3d>
                <a:camera prst="orthographicFront"/>
                <a:lightRig rig="threePt" dir="t"/>
              </a:scene3d>
              <a:sp3d extrusionH="57150" prstMaterial="clear">
                <a:bevelT w="38100" h="38100"/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/>
                <a:t/>
              </a:r>
              <a:br>
                <a:rPr lang="it-IT" sz="2000" b="1" dirty="0" smtClean="0"/>
              </a:b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rendicontazione</a:t>
              </a:r>
              <a:endPara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Immagine 10" descr="Risultati immagini per lazio innova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528" y="22860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6538131"/>
                </p:ext>
              </p:extLst>
            </p:nvPr>
          </p:nvGraphicFramePr>
          <p:xfrm>
            <a:off x="8898744" y="345013"/>
            <a:ext cx="495300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3" name="Immagine bitmap" r:id="rId6" imgW="419048" imgH="276117" progId="PBrush">
                    <p:embed/>
                  </p:oleObj>
                </mc:Choice>
                <mc:Fallback>
                  <p:oleObj name="Immagine bitmap" r:id="rId6" imgW="419048" imgH="27611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8744" y="345013"/>
                          <a:ext cx="495300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Connettore 1 12"/>
            <p:cNvCxnSpPr/>
            <p:nvPr/>
          </p:nvCxnSpPr>
          <p:spPr>
            <a:xfrm>
              <a:off x="2424564" y="647404"/>
              <a:ext cx="5328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90" y="258514"/>
              <a:ext cx="1466025" cy="30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AutoShape 7" descr="Risultati immagini per icona pdf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21" y="5598678"/>
            <a:ext cx="311472" cy="31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52438" y="5386930"/>
            <a:ext cx="929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 : </a:t>
            </a:r>
            <a:r>
              <a:rPr lang="it-IT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 smtClean="0"/>
              <a:t>Il </a:t>
            </a:r>
            <a:r>
              <a:rPr lang="it-IT" sz="1400" dirty="0"/>
              <a:t>nome del file allegato dovrà essere chiaramente riconducibile al documento (ad esempio: 1_Mario Bianchi </a:t>
            </a:r>
            <a:r>
              <a:rPr lang="it-IT" sz="1400" dirty="0" err="1"/>
              <a:t>fatt</a:t>
            </a:r>
            <a:r>
              <a:rPr lang="it-IT" sz="1400" dirty="0"/>
              <a:t> 1_2017</a:t>
            </a:r>
            <a:r>
              <a:rPr lang="it-IT" sz="1400" dirty="0" smtClean="0"/>
              <a:t>) </a:t>
            </a:r>
            <a:r>
              <a:rPr lang="it-IT" sz="1400" b="1" dirty="0"/>
              <a:t>Tutti i documenti allegati devono essere in formato  “.pdf </a:t>
            </a:r>
            <a:r>
              <a:rPr lang="it-IT" sz="1400" b="1" dirty="0" smtClean="0"/>
              <a:t>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7431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206</Words>
  <Application>Microsoft Office PowerPoint</Application>
  <PresentationFormat>A4 (21x29,7 cm)</PresentationFormat>
  <Paragraphs>59</Paragraphs>
  <Slides>10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Times New Roman</vt:lpstr>
      <vt:lpstr>Tema di Office</vt:lpstr>
      <vt:lpstr>1_Tema di Office</vt:lpstr>
      <vt:lpstr>Immagine bitmap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Antonino Costa</dc:creator>
  <cp:lastModifiedBy>Mariachiara Martinelli</cp:lastModifiedBy>
  <cp:revision>57</cp:revision>
  <dcterms:created xsi:type="dcterms:W3CDTF">2017-02-22T06:26:31Z</dcterms:created>
  <dcterms:modified xsi:type="dcterms:W3CDTF">2020-02-17T11:00:57Z</dcterms:modified>
</cp:coreProperties>
</file>