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4"/>
    <p:sldMasterId id="2147483848" r:id="rId5"/>
  </p:sldMasterIdLst>
  <p:notesMasterIdLst>
    <p:notesMasterId r:id="rId36"/>
  </p:notesMasterIdLst>
  <p:handoutMasterIdLst>
    <p:handoutMasterId r:id="rId37"/>
  </p:handoutMasterIdLst>
  <p:sldIdLst>
    <p:sldId id="391" r:id="rId6"/>
    <p:sldId id="478" r:id="rId7"/>
    <p:sldId id="259" r:id="rId8"/>
    <p:sldId id="509" r:id="rId9"/>
    <p:sldId id="506" r:id="rId10"/>
    <p:sldId id="398" r:id="rId11"/>
    <p:sldId id="480" r:id="rId12"/>
    <p:sldId id="500" r:id="rId13"/>
    <p:sldId id="267" r:id="rId14"/>
    <p:sldId id="505" r:id="rId15"/>
    <p:sldId id="507" r:id="rId16"/>
    <p:sldId id="512" r:id="rId17"/>
    <p:sldId id="483" r:id="rId18"/>
    <p:sldId id="484" r:id="rId19"/>
    <p:sldId id="513" r:id="rId20"/>
    <p:sldId id="274" r:id="rId21"/>
    <p:sldId id="514" r:id="rId22"/>
    <p:sldId id="332" r:id="rId23"/>
    <p:sldId id="515" r:id="rId24"/>
    <p:sldId id="516" r:id="rId25"/>
    <p:sldId id="517" r:id="rId26"/>
    <p:sldId id="518" r:id="rId27"/>
    <p:sldId id="519" r:id="rId28"/>
    <p:sldId id="277" r:id="rId29"/>
    <p:sldId id="278" r:id="rId30"/>
    <p:sldId id="497" r:id="rId31"/>
    <p:sldId id="522" r:id="rId32"/>
    <p:sldId id="520" r:id="rId33"/>
    <p:sldId id="257" r:id="rId34"/>
    <p:sldId id="290" r:id="rId35"/>
  </p:sldIdLst>
  <p:sldSz cx="18288000" cy="10287000"/>
  <p:notesSz cx="7315200" cy="9601200"/>
  <p:defaultTextStyle>
    <a:defPPr>
      <a:defRPr lang="ru-RU"/>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4807" userDrawn="1">
          <p15:clr>
            <a:srgbClr val="A4A3A4"/>
          </p15:clr>
        </p15:guide>
        <p15:guide id="3" orient="horz" pos="5894" userDrawn="1">
          <p15:clr>
            <a:srgbClr val="A4A3A4"/>
          </p15:clr>
        </p15:guide>
        <p15:guide id="4" pos="725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6FCF16-5484-D562-0D38-9B1E09506CB0}" name="Lucilla Mercuri" initials="LM" userId="S::mercuril@lazioinnova.it::78faf3f1-f93d-4b45-8222-a7b55967dc96" providerId="AD"/>
  <p188:author id="{5B2C7E36-00FD-68CD-8263-2BB9AFBBD10D}" name="Federica Sanò" initials="FS" userId="S::SanoF@lazioinnova.it::c77ad163-360c-4d9a-8475-3f8c376c3fc4" providerId="AD"/>
  <p188:author id="{CAFB0CA7-9688-9262-0999-ED92E0C1713A}" name="Federica Sanò" initials="FS" userId="S::sanof@lazioinnova.it::c77ad163-360c-4d9a-8475-3f8c376c3fc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ederica Sanò" initials="FS" lastIdx="1" clrIdx="0">
    <p:extLst>
      <p:ext uri="{19B8F6BF-5375-455C-9EA6-DF929625EA0E}">
        <p15:presenceInfo xmlns:p15="http://schemas.microsoft.com/office/powerpoint/2012/main" userId="S-1-5-21-1262974687-2619441729-1977365384-13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1617"/>
    <a:srgbClr val="660266"/>
    <a:srgbClr val="DC16E1"/>
    <a:srgbClr val="D39FD9"/>
    <a:srgbClr val="E6262B"/>
    <a:srgbClr val="0E6C45"/>
    <a:srgbClr val="007D57"/>
    <a:srgbClr val="75787B"/>
    <a:srgbClr val="C91717"/>
    <a:srgbClr val="999A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500" y="44"/>
      </p:cViewPr>
      <p:guideLst>
        <p:guide orient="horz" pos="3240"/>
        <p:guide pos="4807"/>
        <p:guide orient="horz" pos="5894"/>
        <p:guide pos="7257"/>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derica Sanò" userId="c77ad163-360c-4d9a-8475-3f8c376c3fc4" providerId="ADAL" clId="{BCEB205F-5FB7-48AC-90CD-2FBF878FB3E3}"/>
    <pc:docChg chg="custSel delSld modSld">
      <pc:chgData name="Federica Sanò" userId="c77ad163-360c-4d9a-8475-3f8c376c3fc4" providerId="ADAL" clId="{BCEB205F-5FB7-48AC-90CD-2FBF878FB3E3}" dt="2026-09-25T13:24:23.637" v="48" actId="20577"/>
      <pc:docMkLst>
        <pc:docMk/>
      </pc:docMkLst>
      <pc:sldChg chg="modSp mod">
        <pc:chgData name="Federica Sanò" userId="c77ad163-360c-4d9a-8475-3f8c376c3fc4" providerId="ADAL" clId="{BCEB205F-5FB7-48AC-90CD-2FBF878FB3E3}" dt="2026-09-15T14:36:34.260" v="6" actId="20577"/>
        <pc:sldMkLst>
          <pc:docMk/>
          <pc:sldMk cId="0" sldId="478"/>
        </pc:sldMkLst>
        <pc:spChg chg="mod">
          <ac:chgData name="Federica Sanò" userId="c77ad163-360c-4d9a-8475-3f8c376c3fc4" providerId="ADAL" clId="{BCEB205F-5FB7-48AC-90CD-2FBF878FB3E3}" dt="2026-09-15T14:36:34.260" v="6" actId="20577"/>
          <ac:spMkLst>
            <pc:docMk/>
            <pc:sldMk cId="0" sldId="478"/>
            <ac:spMk id="86" creationId="{00000000-0000-0000-0000-000000000000}"/>
          </ac:spMkLst>
        </pc:spChg>
      </pc:sldChg>
      <pc:sldChg chg="addSp delSp modSp mod">
        <pc:chgData name="Federica Sanò" userId="c77ad163-360c-4d9a-8475-3f8c376c3fc4" providerId="ADAL" clId="{BCEB205F-5FB7-48AC-90CD-2FBF878FB3E3}" dt="2026-09-25T13:24:23.637" v="48" actId="20577"/>
        <pc:sldMkLst>
          <pc:docMk/>
          <pc:sldMk cId="0" sldId="507"/>
        </pc:sldMkLst>
        <pc:spChg chg="mod">
          <ac:chgData name="Federica Sanò" userId="c77ad163-360c-4d9a-8475-3f8c376c3fc4" providerId="ADAL" clId="{BCEB205F-5FB7-48AC-90CD-2FBF878FB3E3}" dt="2026-09-25T13:21:38.455" v="32" actId="27636"/>
          <ac:spMkLst>
            <pc:docMk/>
            <pc:sldMk cId="0" sldId="507"/>
            <ac:spMk id="393" creationId="{00000000-0000-0000-0000-000000000000}"/>
          </ac:spMkLst>
        </pc:spChg>
        <pc:spChg chg="mod">
          <ac:chgData name="Federica Sanò" userId="c77ad163-360c-4d9a-8475-3f8c376c3fc4" providerId="ADAL" clId="{BCEB205F-5FB7-48AC-90CD-2FBF878FB3E3}" dt="2026-09-25T13:24:23.637" v="48" actId="20577"/>
          <ac:spMkLst>
            <pc:docMk/>
            <pc:sldMk cId="0" sldId="507"/>
            <ac:spMk id="396" creationId="{00000000-0000-0000-0000-000000000000}"/>
          </ac:spMkLst>
        </pc:spChg>
        <pc:spChg chg="mod">
          <ac:chgData name="Federica Sanò" userId="c77ad163-360c-4d9a-8475-3f8c376c3fc4" providerId="ADAL" clId="{BCEB205F-5FB7-48AC-90CD-2FBF878FB3E3}" dt="2026-09-25T13:22:15.189" v="45" actId="20577"/>
          <ac:spMkLst>
            <pc:docMk/>
            <pc:sldMk cId="0" sldId="507"/>
            <ac:spMk id="397" creationId="{00000000-0000-0000-0000-000000000000}"/>
          </ac:spMkLst>
        </pc:spChg>
        <pc:spChg chg="mod">
          <ac:chgData name="Federica Sanò" userId="c77ad163-360c-4d9a-8475-3f8c376c3fc4" providerId="ADAL" clId="{BCEB205F-5FB7-48AC-90CD-2FBF878FB3E3}" dt="2026-09-25T13:21:10.233" v="28" actId="20577"/>
          <ac:spMkLst>
            <pc:docMk/>
            <pc:sldMk cId="0" sldId="507"/>
            <ac:spMk id="405" creationId="{00000000-0000-0000-0000-000000000000}"/>
          </ac:spMkLst>
        </pc:spChg>
        <pc:picChg chg="mod">
          <ac:chgData name="Federica Sanò" userId="c77ad163-360c-4d9a-8475-3f8c376c3fc4" providerId="ADAL" clId="{BCEB205F-5FB7-48AC-90CD-2FBF878FB3E3}" dt="2026-09-15T14:37:12.941" v="14" actId="1076"/>
          <ac:picMkLst>
            <pc:docMk/>
            <pc:sldMk cId="0" sldId="507"/>
            <ac:picMk id="2" creationId="{77A097D6-8C8A-48B4-49D9-25916B0EFAEE}"/>
          </ac:picMkLst>
        </pc:picChg>
        <pc:picChg chg="add mod">
          <ac:chgData name="Federica Sanò" userId="c77ad163-360c-4d9a-8475-3f8c376c3fc4" providerId="ADAL" clId="{BCEB205F-5FB7-48AC-90CD-2FBF878FB3E3}" dt="2026-09-15T14:37:09.606" v="12" actId="1076"/>
          <ac:picMkLst>
            <pc:docMk/>
            <pc:sldMk cId="0" sldId="507"/>
            <ac:picMk id="3" creationId="{FCE0B6D8-9F04-AFE0-67C6-FB4FB6168423}"/>
          </ac:picMkLst>
        </pc:picChg>
      </pc:sldChg>
      <pc:sldMasterChg chg="delSldLayout">
        <pc:chgData name="Federica Sanò" userId="c77ad163-360c-4d9a-8475-3f8c376c3fc4" providerId="ADAL" clId="{BCEB205F-5FB7-48AC-90CD-2FBF878FB3E3}" dt="2026-09-15T14:40:37.927" v="23" actId="47"/>
        <pc:sldMasterMkLst>
          <pc:docMk/>
          <pc:sldMasterMk cId="1150228814" sldId="21474838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0"/>
            <a:ext cx="3169920" cy="481728"/>
          </a:xfrm>
          <a:prstGeom prst="rect">
            <a:avLst/>
          </a:prstGeom>
        </p:spPr>
        <p:txBody>
          <a:bodyPr vert="horz" lIns="91412" tIns="45707" rIns="91412" bIns="45707" rtlCol="0"/>
          <a:lstStyle>
            <a:lvl1pPr algn="l">
              <a:defRPr sz="1200"/>
            </a:lvl1pPr>
          </a:lstStyle>
          <a:p>
            <a:endParaRPr lang="ru-RU"/>
          </a:p>
        </p:txBody>
      </p:sp>
      <p:sp>
        <p:nvSpPr>
          <p:cNvPr id="3" name="Дата 2"/>
          <p:cNvSpPr>
            <a:spLocks noGrp="1"/>
          </p:cNvSpPr>
          <p:nvPr>
            <p:ph type="dt" sz="quarter" idx="1"/>
          </p:nvPr>
        </p:nvSpPr>
        <p:spPr>
          <a:xfrm>
            <a:off x="4143593" y="0"/>
            <a:ext cx="3169920" cy="481728"/>
          </a:xfrm>
          <a:prstGeom prst="rect">
            <a:avLst/>
          </a:prstGeom>
        </p:spPr>
        <p:txBody>
          <a:bodyPr vert="horz" lIns="91412" tIns="45707" rIns="91412" bIns="45707" rtlCol="0"/>
          <a:lstStyle>
            <a:lvl1pPr algn="r">
              <a:defRPr sz="1200"/>
            </a:lvl1pPr>
          </a:lstStyle>
          <a:p>
            <a:fld id="{E3D3551B-4342-4390-915E-8C9F8CBF86F2}" type="datetimeFigureOut">
              <a:rPr lang="ru-RU" smtClean="0"/>
              <a:t>25.09.2026</a:t>
            </a:fld>
            <a:endParaRPr lang="ru-RU"/>
          </a:p>
        </p:txBody>
      </p:sp>
      <p:sp>
        <p:nvSpPr>
          <p:cNvPr id="4" name="Нижний колонтитул 3"/>
          <p:cNvSpPr>
            <a:spLocks noGrp="1"/>
          </p:cNvSpPr>
          <p:nvPr>
            <p:ph type="ftr" sz="quarter" idx="2"/>
          </p:nvPr>
        </p:nvSpPr>
        <p:spPr>
          <a:xfrm>
            <a:off x="4" y="9119480"/>
            <a:ext cx="3169920" cy="481727"/>
          </a:xfrm>
          <a:prstGeom prst="rect">
            <a:avLst/>
          </a:prstGeom>
        </p:spPr>
        <p:txBody>
          <a:bodyPr vert="horz" lIns="91412" tIns="45707" rIns="91412" bIns="45707" rtlCol="0" anchor="b"/>
          <a:lstStyle>
            <a:lvl1pPr algn="l">
              <a:defRPr sz="1200"/>
            </a:lvl1pPr>
          </a:lstStyle>
          <a:p>
            <a:endParaRPr lang="ru-RU"/>
          </a:p>
        </p:txBody>
      </p:sp>
      <p:sp>
        <p:nvSpPr>
          <p:cNvPr id="5" name="Номер слайда 4"/>
          <p:cNvSpPr>
            <a:spLocks noGrp="1"/>
          </p:cNvSpPr>
          <p:nvPr>
            <p:ph type="sldNum" sz="quarter" idx="3"/>
          </p:nvPr>
        </p:nvSpPr>
        <p:spPr>
          <a:xfrm>
            <a:off x="4143593" y="9119480"/>
            <a:ext cx="3169920" cy="481727"/>
          </a:xfrm>
          <a:prstGeom prst="rect">
            <a:avLst/>
          </a:prstGeom>
        </p:spPr>
        <p:txBody>
          <a:bodyPr vert="horz" lIns="91412" tIns="45707" rIns="91412" bIns="45707" rtlCol="0" anchor="b"/>
          <a:lstStyle>
            <a:lvl1pPr algn="r">
              <a:defRPr sz="1200"/>
            </a:lvl1pPr>
          </a:lstStyle>
          <a:p>
            <a:fld id="{0B1B4F76-9B05-4F12-BC35-5F054D4AB2B2}" type="slidenum">
              <a:rPr lang="ru-RU" smtClean="0"/>
              <a:t>‹N›</a:t>
            </a:fld>
            <a:endParaRPr lang="ru-RU"/>
          </a:p>
        </p:txBody>
      </p:sp>
    </p:spTree>
    <p:extLst>
      <p:ext uri="{BB962C8B-B14F-4D97-AF65-F5344CB8AC3E}">
        <p14:creationId xmlns:p14="http://schemas.microsoft.com/office/powerpoint/2010/main" val="3758440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0"/>
            <a:ext cx="3169920" cy="481728"/>
          </a:xfrm>
          <a:prstGeom prst="rect">
            <a:avLst/>
          </a:prstGeom>
        </p:spPr>
        <p:txBody>
          <a:bodyPr vert="horz" lIns="91412" tIns="45707" rIns="91412" bIns="45707" rtlCol="0"/>
          <a:lstStyle>
            <a:lvl1pPr algn="l">
              <a:defRPr sz="1200"/>
            </a:lvl1pPr>
          </a:lstStyle>
          <a:p>
            <a:endParaRPr lang="ru-RU"/>
          </a:p>
        </p:txBody>
      </p:sp>
      <p:sp>
        <p:nvSpPr>
          <p:cNvPr id="3" name="Дата 2"/>
          <p:cNvSpPr>
            <a:spLocks noGrp="1"/>
          </p:cNvSpPr>
          <p:nvPr>
            <p:ph type="dt" idx="1"/>
          </p:nvPr>
        </p:nvSpPr>
        <p:spPr>
          <a:xfrm>
            <a:off x="4143593" y="0"/>
            <a:ext cx="3169920" cy="481728"/>
          </a:xfrm>
          <a:prstGeom prst="rect">
            <a:avLst/>
          </a:prstGeom>
        </p:spPr>
        <p:txBody>
          <a:bodyPr vert="horz" lIns="91412" tIns="45707" rIns="91412" bIns="45707" rtlCol="0"/>
          <a:lstStyle>
            <a:lvl1pPr algn="r">
              <a:defRPr sz="1200"/>
            </a:lvl1pPr>
          </a:lstStyle>
          <a:p>
            <a:fld id="{401DF2CA-16AC-4A6F-BA76-83467214A317}" type="datetimeFigureOut">
              <a:rPr lang="ru-RU" smtClean="0"/>
              <a:t>25.09.2026</a:t>
            </a:fld>
            <a:endParaRPr lang="ru-RU"/>
          </a:p>
        </p:txBody>
      </p:sp>
      <p:sp>
        <p:nvSpPr>
          <p:cNvPr id="4" name="Образ слайда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12" tIns="45707" rIns="91412" bIns="45707" rtlCol="0" anchor="ctr"/>
          <a:lstStyle/>
          <a:p>
            <a:endParaRPr lang="ru-RU"/>
          </a:p>
        </p:txBody>
      </p:sp>
      <p:sp>
        <p:nvSpPr>
          <p:cNvPr id="5" name="Заметки 4"/>
          <p:cNvSpPr>
            <a:spLocks noGrp="1"/>
          </p:cNvSpPr>
          <p:nvPr>
            <p:ph type="body" sz="quarter" idx="3"/>
          </p:nvPr>
        </p:nvSpPr>
        <p:spPr>
          <a:xfrm>
            <a:off x="731521" y="4620579"/>
            <a:ext cx="5852160" cy="3780473"/>
          </a:xfrm>
          <a:prstGeom prst="rect">
            <a:avLst/>
          </a:prstGeom>
        </p:spPr>
        <p:txBody>
          <a:bodyPr vert="horz" lIns="91412" tIns="45707" rIns="91412" bIns="45707"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4" y="9119480"/>
            <a:ext cx="3169920" cy="481727"/>
          </a:xfrm>
          <a:prstGeom prst="rect">
            <a:avLst/>
          </a:prstGeom>
        </p:spPr>
        <p:txBody>
          <a:bodyPr vert="horz" lIns="91412" tIns="45707" rIns="91412" bIns="45707" rtlCol="0" anchor="b"/>
          <a:lstStyle>
            <a:lvl1pPr algn="l">
              <a:defRPr sz="1200"/>
            </a:lvl1pPr>
          </a:lstStyle>
          <a:p>
            <a:endParaRPr lang="ru-RU"/>
          </a:p>
        </p:txBody>
      </p:sp>
      <p:sp>
        <p:nvSpPr>
          <p:cNvPr id="7" name="Номер слайда 6"/>
          <p:cNvSpPr>
            <a:spLocks noGrp="1"/>
          </p:cNvSpPr>
          <p:nvPr>
            <p:ph type="sldNum" sz="quarter" idx="5"/>
          </p:nvPr>
        </p:nvSpPr>
        <p:spPr>
          <a:xfrm>
            <a:off x="4143593" y="9119480"/>
            <a:ext cx="3169920" cy="481727"/>
          </a:xfrm>
          <a:prstGeom prst="rect">
            <a:avLst/>
          </a:prstGeom>
        </p:spPr>
        <p:txBody>
          <a:bodyPr vert="horz" lIns="91412" tIns="45707" rIns="91412" bIns="45707" rtlCol="0" anchor="b"/>
          <a:lstStyle>
            <a:lvl1pPr algn="r">
              <a:defRPr sz="1200"/>
            </a:lvl1pPr>
          </a:lstStyle>
          <a:p>
            <a:fld id="{5E284C95-AC36-47D7-BA46-D13F2CF6C509}" type="slidenum">
              <a:rPr lang="ru-RU" smtClean="0"/>
              <a:t>‹N›</a:t>
            </a:fld>
            <a:endParaRPr lang="ru-RU"/>
          </a:p>
        </p:txBody>
      </p:sp>
    </p:spTree>
    <p:extLst>
      <p:ext uri="{BB962C8B-B14F-4D97-AF65-F5344CB8AC3E}">
        <p14:creationId xmlns:p14="http://schemas.microsoft.com/office/powerpoint/2010/main" val="3590347642"/>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ateandtime.info/it/citytimediff.php?id=3169070"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tempo-di-volo.i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www.tecnopolo.it/delta-space-leonis/" TargetMode="External"/><Relationship Id="rId13" Type="http://schemas.openxmlformats.org/officeDocument/2006/relationships/hyperlink" Target="https://www.tecnopolo.it/irs-italian-remote-sensing/" TargetMode="External"/><Relationship Id="rId18" Type="http://schemas.openxmlformats.org/officeDocument/2006/relationships/hyperlink" Target="https://www.tecnopolo.it/sds/" TargetMode="External"/><Relationship Id="rId3" Type="http://schemas.openxmlformats.org/officeDocument/2006/relationships/hyperlink" Target="https://www.tecnopolo.it/acmecubo/" TargetMode="External"/><Relationship Id="rId21" Type="http://schemas.openxmlformats.org/officeDocument/2006/relationships/hyperlink" Target="https://www.tecnopolo.it/wave-advanced-technology-applications-s-r-l/" TargetMode="External"/><Relationship Id="rId7" Type="http://schemas.openxmlformats.org/officeDocument/2006/relationships/hyperlink" Target="https://www.tecnopolo.it/defence-tech-holding/" TargetMode="External"/><Relationship Id="rId12" Type="http://schemas.openxmlformats.org/officeDocument/2006/relationships/hyperlink" Target="https://www.tecnopolo.it/intech-microwaves/" TargetMode="External"/><Relationship Id="rId17" Type="http://schemas.openxmlformats.org/officeDocument/2006/relationships/hyperlink" Target="https://www.tecnopolo.it/progetti-speciali-italiani-srl/" TargetMode="External"/><Relationship Id="rId2" Type="http://schemas.openxmlformats.org/officeDocument/2006/relationships/slide" Target="../slides/slide24.xml"/><Relationship Id="rId16" Type="http://schemas.openxmlformats.org/officeDocument/2006/relationships/hyperlink" Target="https://www.tecnopolo.it/proser-s-r-l/" TargetMode="External"/><Relationship Id="rId20" Type="http://schemas.openxmlformats.org/officeDocument/2006/relationships/hyperlink" Target="https://www.tecnopolo.it/spaceexe/" TargetMode="External"/><Relationship Id="rId1" Type="http://schemas.openxmlformats.org/officeDocument/2006/relationships/notesMaster" Target="../notesMasters/notesMaster1.xml"/><Relationship Id="rId6" Type="http://schemas.openxmlformats.org/officeDocument/2006/relationships/hyperlink" Target="https://www.tecnopolo.it/blue-thread/" TargetMode="External"/><Relationship Id="rId11" Type="http://schemas.openxmlformats.org/officeDocument/2006/relationships/hyperlink" Target="https://www.tecnopolo.it/in-quattro/" TargetMode="External"/><Relationship Id="rId5" Type="http://schemas.openxmlformats.org/officeDocument/2006/relationships/hyperlink" Target="https://www.tecnopolo.it/atenis/" TargetMode="External"/><Relationship Id="rId15" Type="http://schemas.openxmlformats.org/officeDocument/2006/relationships/hyperlink" Target="https://www.tecnopolo.it/ng-detectors/" TargetMode="External"/><Relationship Id="rId10" Type="http://schemas.openxmlformats.org/officeDocument/2006/relationships/hyperlink" Target="https://www.tecnopolo.it/htt-high-technology-transformers-s-r-l/" TargetMode="External"/><Relationship Id="rId19" Type="http://schemas.openxmlformats.org/officeDocument/2006/relationships/hyperlink" Target="https://www.tecnopolo.it/sigmaconsulting/" TargetMode="External"/><Relationship Id="rId4" Type="http://schemas.openxmlformats.org/officeDocument/2006/relationships/hyperlink" Target="https://www.tecnopolo.it/adpmdrones/" TargetMode="External"/><Relationship Id="rId9" Type="http://schemas.openxmlformats.org/officeDocument/2006/relationships/hyperlink" Target="https://www.tecnopolo.it/gemac-enterprise-network/" TargetMode="External"/><Relationship Id="rId14" Type="http://schemas.openxmlformats.org/officeDocument/2006/relationships/hyperlink" Target="https://www.tecnopolo.it/miprons/" TargetMode="Externa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tecnopolo.it/medlogix-s-r-l-3/" TargetMode="External"/><Relationship Id="rId13" Type="http://schemas.openxmlformats.org/officeDocument/2006/relationships/hyperlink" Target="https://www.tecnopolo.it/rigel-s-p-a/" TargetMode="External"/><Relationship Id="rId18" Type="http://schemas.openxmlformats.org/officeDocument/2006/relationships/hyperlink" Target="https://www.tecnopolo.it/vivita/" TargetMode="External"/><Relationship Id="rId3" Type="http://schemas.openxmlformats.org/officeDocument/2006/relationships/hyperlink" Target="https://www.tecnopolo.it/almasearch/" TargetMode="External"/><Relationship Id="rId7" Type="http://schemas.openxmlformats.org/officeDocument/2006/relationships/hyperlink" Target="https://www.tecnopolo.it/mbs-s-r-l-micro-biological-survey/" TargetMode="External"/><Relationship Id="rId12" Type="http://schemas.openxmlformats.org/officeDocument/2006/relationships/hyperlink" Target="https://www.tecnopolo.it/reithera-s-r-l/" TargetMode="External"/><Relationship Id="rId17" Type="http://schemas.openxmlformats.org/officeDocument/2006/relationships/hyperlink" Target="https://www.tecnopolo.it/vitares-aps/" TargetMode="External"/><Relationship Id="rId2" Type="http://schemas.openxmlformats.org/officeDocument/2006/relationships/slide" Target="../slides/slide25.xml"/><Relationship Id="rId16" Type="http://schemas.openxmlformats.org/officeDocument/2006/relationships/hyperlink" Target="https://www.tecnopolo.it/testing-point-5-s-r-l/" TargetMode="External"/><Relationship Id="rId1" Type="http://schemas.openxmlformats.org/officeDocument/2006/relationships/notesMaster" Target="../notesMasters/notesMaster1.xml"/><Relationship Id="rId6" Type="http://schemas.openxmlformats.org/officeDocument/2006/relationships/hyperlink" Target="https://www.tecnopolo.it/gruppomc-veicoli-speciali/" TargetMode="External"/><Relationship Id="rId11" Type="http://schemas.openxmlformats.org/officeDocument/2006/relationships/hyperlink" Target="https://www.tecnopolo.it/plaisant/" TargetMode="External"/><Relationship Id="rId5" Type="http://schemas.openxmlformats.org/officeDocument/2006/relationships/hyperlink" Target="https://www.tecnopolo.it/exiris/" TargetMode="External"/><Relationship Id="rId15" Type="http://schemas.openxmlformats.org/officeDocument/2006/relationships/hyperlink" Target="https://www.tecnopolo.it/takis-s-r-l/" TargetMode="External"/><Relationship Id="rId10" Type="http://schemas.openxmlformats.org/officeDocument/2006/relationships/hyperlink" Target="https://www.tecnopolo.it/nv-lab-s-r-l-gruppo-grezzo-raw-chocolate/" TargetMode="External"/><Relationship Id="rId4" Type="http://schemas.openxmlformats.org/officeDocument/2006/relationships/hyperlink" Target="https://www.tecnopolo.it/evvivax-s-r-l/" TargetMode="External"/><Relationship Id="rId9" Type="http://schemas.openxmlformats.org/officeDocument/2006/relationships/hyperlink" Target="https://www.tecnopolo.it/neomatrix-srl/" TargetMode="External"/><Relationship Id="rId14" Type="http://schemas.openxmlformats.org/officeDocument/2006/relationships/hyperlink" Target="https://www.tecnopolo.it/tfi-system/"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975363" y="4560574"/>
            <a:ext cx="5364479" cy="4320540"/>
          </a:xfrm>
          <a:prstGeom prst="rect">
            <a:avLst/>
          </a:prstGeom>
          <a:noFill/>
          <a:ln>
            <a:noFill/>
          </a:ln>
        </p:spPr>
        <p:txBody>
          <a:bodyPr spcFirstLastPara="1" wrap="square" lIns="95514" tIns="47744" rIns="95514" bIns="47744" anchor="t" anchorCtr="0">
            <a:noAutofit/>
          </a:bodyPr>
          <a:lstStyle/>
          <a:p>
            <a:endParaRPr strike="sngStrike" dirty="0"/>
          </a:p>
        </p:txBody>
      </p:sp>
      <p:sp>
        <p:nvSpPr>
          <p:cNvPr id="64" name="Google Shape;64;p1:notes"/>
          <p:cNvSpPr>
            <a:spLocks noGrp="1" noRot="1" noChangeAspect="1"/>
          </p:cNvSpPr>
          <p:nvPr>
            <p:ph type="sldImg" idx="2"/>
          </p:nvPr>
        </p:nvSpPr>
        <p:spPr>
          <a:xfrm>
            <a:off x="455613" y="719138"/>
            <a:ext cx="6403975" cy="36020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362580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3: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0" name="Google Shape;80;p3: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strike="sngStrike"/>
              <a:t>AGGIUNTO - WHY LAZIO</a:t>
            </a:r>
          </a:p>
          <a:p>
            <a:pPr marL="0" indent="0"/>
            <a:r>
              <a:rPr lang="it-IT" strike="sngStrike"/>
              <a:t>Aggiornato dati</a:t>
            </a:r>
            <a:endParaRPr strike="sngStrike"/>
          </a:p>
        </p:txBody>
      </p:sp>
    </p:spTree>
    <p:extLst>
      <p:ext uri="{BB962C8B-B14F-4D97-AF65-F5344CB8AC3E}">
        <p14:creationId xmlns:p14="http://schemas.microsoft.com/office/powerpoint/2010/main" val="581269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0" name="Google Shape;90;p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sz="1800" strike="sngStrike" spc="10">
                <a:solidFill>
                  <a:srgbClr val="FF0000"/>
                </a:solidFill>
                <a:effectLst/>
                <a:latin typeface="Titillium Web" panose="00000500000000000000" pitchFamily="2" charset="0"/>
                <a:ea typeface="Times New Roman" panose="02020603050405020304" pitchFamily="18" charset="0"/>
                <a:cs typeface="Times New Roman" panose="02020603050405020304" pitchFamily="18" charset="0"/>
              </a:rPr>
              <a:t>-SOSTITUIRE CARTINA LAZIO CON CARTINA EUROPEA. </a:t>
            </a:r>
          </a:p>
          <a:p>
            <a:pPr marL="0" indent="0"/>
            <a:r>
              <a:rPr lang="it-IT" sz="1800" strike="sngStrike" spc="10">
                <a:solidFill>
                  <a:srgbClr val="FF0000"/>
                </a:solidFill>
                <a:effectLst/>
                <a:latin typeface="Titillium Web" panose="00000500000000000000" pitchFamily="2" charset="0"/>
                <a:ea typeface="Times New Roman" panose="02020603050405020304" pitchFamily="18" charset="0"/>
                <a:cs typeface="Times New Roman" panose="02020603050405020304" pitchFamily="18" charset="0"/>
              </a:rPr>
              <a:t>- Aggiungere fusi orari e distanza con le principali capitali europee (direttamente sulla cartina).</a:t>
            </a:r>
          </a:p>
          <a:p>
            <a:pPr marL="0" indent="0"/>
            <a:r>
              <a:rPr lang="it-IT" sz="1800" strike="sngStrike" spc="10">
                <a:solidFill>
                  <a:srgbClr val="FF0000"/>
                </a:solidFill>
                <a:effectLst/>
                <a:latin typeface="Titillium Web" panose="00000500000000000000" pitchFamily="2" charset="0"/>
                <a:cs typeface="Times New Roman" panose="02020603050405020304" pitchFamily="18" charset="0"/>
              </a:rPr>
              <a:t>FUSI ORARIO -</a:t>
            </a:r>
            <a:r>
              <a:rPr lang="it-IT" strike="sngStrike">
                <a:hlinkClick r:id="rId3"/>
              </a:rPr>
              <a:t>Differenza di fuso orario tra Roma, Italia e altre città (dateandtime.info)</a:t>
            </a:r>
            <a:endParaRPr lang="it-IT" sz="1800" strike="sngStrike" spc="10">
              <a:solidFill>
                <a:srgbClr val="FF0000"/>
              </a:solidFill>
              <a:effectLst/>
              <a:latin typeface="Titillium Web" panose="00000500000000000000" pitchFamily="2" charset="0"/>
              <a:cs typeface="Times New Roman" panose="02020603050405020304" pitchFamily="18" charset="0"/>
            </a:endParaRPr>
          </a:p>
          <a:p>
            <a:pPr marL="0" indent="0"/>
            <a:r>
              <a:rPr lang="it-IT" sz="1800" strike="sngStrike" spc="10">
                <a:solidFill>
                  <a:srgbClr val="FF0000"/>
                </a:solidFill>
                <a:effectLst/>
                <a:latin typeface="Titillium Web" panose="00000500000000000000" pitchFamily="2" charset="0"/>
                <a:cs typeface="Times New Roman" panose="02020603050405020304" pitchFamily="18" charset="0"/>
              </a:rPr>
              <a:t>DISTANZE VOLO TRA ROMA E PRINCIPALI CITTA’ - </a:t>
            </a:r>
            <a:r>
              <a:rPr lang="it-IT" strike="sngStrike">
                <a:hlinkClick r:id="rId4"/>
              </a:rPr>
              <a:t>Calcolatore della durata di volo | Tempo di Volo (tempo-di-volo.it)</a:t>
            </a:r>
            <a:endParaRPr strike="sngStrike"/>
          </a:p>
        </p:txBody>
      </p:sp>
    </p:spTree>
    <p:extLst>
      <p:ext uri="{BB962C8B-B14F-4D97-AF65-F5344CB8AC3E}">
        <p14:creationId xmlns:p14="http://schemas.microsoft.com/office/powerpoint/2010/main" val="674767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7:notes"/>
          <p:cNvSpPr>
            <a:spLocks noGrp="1" noRot="1" noChangeAspect="1"/>
          </p:cNvSpPr>
          <p:nvPr>
            <p:ph type="sldImg" idx="2"/>
          </p:nvPr>
        </p:nvSpPr>
        <p:spPr>
          <a:xfrm>
            <a:off x="455613" y="719138"/>
            <a:ext cx="6403975" cy="36020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9" name="Google Shape;179;p7:notes"/>
          <p:cNvSpPr txBox="1">
            <a:spLocks noGrp="1"/>
          </p:cNvSpPr>
          <p:nvPr>
            <p:ph type="body" idx="1"/>
          </p:nvPr>
        </p:nvSpPr>
        <p:spPr>
          <a:xfrm>
            <a:off x="975363" y="4560574"/>
            <a:ext cx="5364479" cy="4320540"/>
          </a:xfrm>
          <a:prstGeom prst="rect">
            <a:avLst/>
          </a:prstGeom>
          <a:noFill/>
          <a:ln>
            <a:noFill/>
          </a:ln>
        </p:spPr>
        <p:txBody>
          <a:bodyPr spcFirstLastPara="1" wrap="square" lIns="95514" tIns="47744" rIns="95514" bIns="47744" anchor="t" anchorCtr="0">
            <a:noAutofit/>
          </a:bodyPr>
          <a:lstStyle/>
          <a:p>
            <a:r>
              <a:rPr lang="en-US"/>
              <a:t>ok fs</a:t>
            </a:r>
            <a:endParaRPr/>
          </a:p>
        </p:txBody>
      </p:sp>
    </p:spTree>
    <p:extLst>
      <p:ext uri="{BB962C8B-B14F-4D97-AF65-F5344CB8AC3E}">
        <p14:creationId xmlns:p14="http://schemas.microsoft.com/office/powerpoint/2010/main" val="1313200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3" name="Google Shape;283;p12: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lang="it-IT"/>
          </a:p>
          <a:p>
            <a:pPr marL="0" indent="0"/>
            <a:r>
              <a:rPr lang="it-IT"/>
              <a:t>Dati aggiornati</a:t>
            </a:r>
            <a:endParaRPr/>
          </a:p>
        </p:txBody>
      </p:sp>
    </p:spTree>
    <p:extLst>
      <p:ext uri="{BB962C8B-B14F-4D97-AF65-F5344CB8AC3E}">
        <p14:creationId xmlns:p14="http://schemas.microsoft.com/office/powerpoint/2010/main" val="2632720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a:spLocks noGrp="1" noRot="1" noChangeAspect="1"/>
          </p:cNvSpPr>
          <p:nvPr>
            <p:ph type="sldImg" idx="2"/>
          </p:nvPr>
        </p:nvSpPr>
        <p:spPr>
          <a:xfrm>
            <a:off x="455613" y="719138"/>
            <a:ext cx="6403975" cy="36020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0" name="Google Shape;200;p8:notes"/>
          <p:cNvSpPr txBox="1">
            <a:spLocks noGrp="1"/>
          </p:cNvSpPr>
          <p:nvPr>
            <p:ph type="body" idx="1"/>
          </p:nvPr>
        </p:nvSpPr>
        <p:spPr>
          <a:xfrm>
            <a:off x="975363" y="4560574"/>
            <a:ext cx="5364479" cy="4320540"/>
          </a:xfrm>
          <a:prstGeom prst="rect">
            <a:avLst/>
          </a:prstGeom>
          <a:noFill/>
          <a:ln>
            <a:noFill/>
          </a:ln>
        </p:spPr>
        <p:txBody>
          <a:bodyPr spcFirstLastPara="1" wrap="square" lIns="95514" tIns="47744" rIns="95514" bIns="47744" anchor="t" anchorCtr="0">
            <a:noAutofit/>
          </a:bodyPr>
          <a:lstStyle/>
          <a:p>
            <a:r>
              <a:rPr lang="en-US"/>
              <a:t>ok fs</a:t>
            </a:r>
            <a:endParaRPr/>
          </a:p>
        </p:txBody>
      </p:sp>
    </p:spTree>
    <p:extLst>
      <p:ext uri="{BB962C8B-B14F-4D97-AF65-F5344CB8AC3E}">
        <p14:creationId xmlns:p14="http://schemas.microsoft.com/office/powerpoint/2010/main" val="33436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4" name="Google Shape;124;p6: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strike="sngStrike"/>
              <a:t>MODIFICATO IL TITOLO </a:t>
            </a:r>
          </a:p>
          <a:p>
            <a:pPr marL="0" indent="0"/>
            <a:r>
              <a:rPr lang="it-IT" strike="sngStrike"/>
              <a:t>INSERISCI DATO RELATIVO AI N. DISOCCUPATI -  UNEMPLOYMENT E FORZA LAVORO ATTIVA – LABOUR POOL. </a:t>
            </a:r>
          </a:p>
          <a:p>
            <a:pPr marL="0" indent="0"/>
            <a:r>
              <a:rPr lang="it-IT" b="1">
                <a:solidFill>
                  <a:srgbClr val="FF0000"/>
                </a:solidFill>
              </a:rPr>
              <a:t>INSERISICI LA FONTE DEI DATI – ISTAT – INSERIRE UNA SLIDE FINALE BIBLIOGRAFIA DATI</a:t>
            </a:r>
          </a:p>
          <a:p>
            <a:pPr marL="342900" lvl="0" indent="-342900">
              <a:lnSpc>
                <a:spcPct val="107000"/>
              </a:lnSpc>
              <a:buFont typeface="Titillium Web" panose="00000500000000000000" pitchFamily="2" charset="0"/>
              <a:buChar char="-"/>
            </a:pPr>
            <a:r>
              <a:rPr lang="en-US" sz="1800" b="1" strike="sngStrike" spc="10" err="1">
                <a:solidFill>
                  <a:srgbClr val="1C2024"/>
                </a:solidFill>
                <a:effectLst/>
                <a:highlight>
                  <a:srgbClr val="FFFF00"/>
                </a:highlight>
                <a:latin typeface="Titillium Web" panose="00000500000000000000" pitchFamily="2" charset="0"/>
                <a:ea typeface="Times New Roman" panose="02020603050405020304" pitchFamily="18" charset="0"/>
                <a:cs typeface="Times New Roman" panose="02020603050405020304" pitchFamily="18" charset="0"/>
              </a:rPr>
              <a:t>Labour</a:t>
            </a:r>
            <a:r>
              <a:rPr lang="en-US" sz="1800" b="1" strike="sngStrike" spc="10">
                <a:solidFill>
                  <a:srgbClr val="1C2024"/>
                </a:solidFill>
                <a:effectLst/>
                <a:highlight>
                  <a:srgbClr val="FFFF00"/>
                </a:highlight>
                <a:latin typeface="Titillium Web" panose="00000500000000000000" pitchFamily="2" charset="0"/>
                <a:ea typeface="Times New Roman" panose="02020603050405020304" pitchFamily="18" charset="0"/>
                <a:cs typeface="Times New Roman" panose="02020603050405020304" pitchFamily="18" charset="0"/>
              </a:rPr>
              <a:t> Pool: 1.6 Mn</a:t>
            </a:r>
            <a:endParaRPr lang="it-IT" sz="1800" strike="sngStrike">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Titillium Web" panose="00000500000000000000" pitchFamily="2" charset="0"/>
              <a:buChar char="-"/>
            </a:pPr>
            <a:r>
              <a:rPr lang="it-IT" sz="1800" b="1" strike="sngStrike" spc="10" err="1">
                <a:solidFill>
                  <a:srgbClr val="1C2024"/>
                </a:solidFill>
                <a:effectLst/>
                <a:latin typeface="Titillium Web" panose="00000500000000000000" pitchFamily="2" charset="0"/>
                <a:ea typeface="Times New Roman" panose="02020603050405020304" pitchFamily="18" charset="0"/>
                <a:cs typeface="Times New Roman" panose="02020603050405020304" pitchFamily="18" charset="0"/>
              </a:rPr>
              <a:t>Unemployment</a:t>
            </a:r>
            <a:r>
              <a:rPr lang="it-IT" sz="1800" b="1" strike="sngStrike" spc="10">
                <a:solidFill>
                  <a:srgbClr val="1C2024"/>
                </a:solidFill>
                <a:effectLst/>
                <a:latin typeface="Titillium Web" panose="00000500000000000000" pitchFamily="2" charset="0"/>
                <a:ea typeface="Times New Roman" panose="02020603050405020304" pitchFamily="18" charset="0"/>
                <a:cs typeface="Times New Roman" panose="02020603050405020304" pitchFamily="18" charset="0"/>
              </a:rPr>
              <a:t>: </a:t>
            </a:r>
            <a:r>
              <a:rPr lang="it-IT" sz="1800" b="1" strike="sngStrike" spc="10">
                <a:solidFill>
                  <a:srgbClr val="FF0000"/>
                </a:solidFill>
                <a:effectLst/>
                <a:latin typeface="Titillium Web" panose="00000500000000000000" pitchFamily="2" charset="0"/>
                <a:ea typeface="Times New Roman" panose="02020603050405020304" pitchFamily="18" charset="0"/>
                <a:cs typeface="Times New Roman" panose="02020603050405020304" pitchFamily="18" charset="0"/>
              </a:rPr>
              <a:t>?? Dato importante per l’AIE (non è un male se la % è alta)</a:t>
            </a:r>
            <a:endParaRPr lang="it-IT" sz="1800" strike="sngStrike">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Titillium Web" panose="00000500000000000000" pitchFamily="2" charset="0"/>
              <a:buChar char="-"/>
            </a:pPr>
            <a:r>
              <a:rPr lang="en-US" sz="1800" b="1" strike="sngStrike" spc="10">
                <a:solidFill>
                  <a:srgbClr val="1C2024"/>
                </a:solidFill>
                <a:effectLst/>
                <a:latin typeface="Titillium Web" panose="00000500000000000000" pitchFamily="2" charset="0"/>
                <a:ea typeface="Times New Roman" panose="02020603050405020304" pitchFamily="18" charset="0"/>
                <a:cs typeface="Times New Roman" panose="02020603050405020304" pitchFamily="18" charset="0"/>
              </a:rPr>
              <a:t>Pro Capita Income: 32.440 Euro</a:t>
            </a:r>
            <a:endParaRPr lang="it-IT" sz="1800" strike="sngStrike">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Titillium Web" panose="00000500000000000000" pitchFamily="2" charset="0"/>
              <a:buChar char="-"/>
            </a:pPr>
            <a:endParaRPr lang="it-IT" sz="180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endParaRPr/>
          </a:p>
        </p:txBody>
      </p:sp>
    </p:spTree>
    <p:extLst>
      <p:ext uri="{BB962C8B-B14F-4D97-AF65-F5344CB8AC3E}">
        <p14:creationId xmlns:p14="http://schemas.microsoft.com/office/powerpoint/2010/main" val="1026187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1: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2" name="Google Shape;272;p11: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a:p>
        </p:txBody>
      </p:sp>
    </p:spTree>
    <p:extLst>
      <p:ext uri="{BB962C8B-B14F-4D97-AF65-F5344CB8AC3E}">
        <p14:creationId xmlns:p14="http://schemas.microsoft.com/office/powerpoint/2010/main" val="2375846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3" name="Google Shape;283;p12: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endParaRPr dirty="0"/>
          </a:p>
        </p:txBody>
      </p:sp>
    </p:spTree>
    <p:extLst>
      <p:ext uri="{BB962C8B-B14F-4D97-AF65-F5344CB8AC3E}">
        <p14:creationId xmlns:p14="http://schemas.microsoft.com/office/powerpoint/2010/main" val="2879264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3" name="Google Shape;283;p12: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strike="sngStrike"/>
              <a:t>INGRANDITO GRAFICO A TORTA CON I LAUREATI PER DISCIPLINA - non risultava leggibile</a:t>
            </a:r>
          </a:p>
          <a:p>
            <a:pPr marL="0" indent="0"/>
            <a:r>
              <a:rPr lang="it-IT" strike="noStrike"/>
              <a:t>RIVEDERE INFOGRAPH</a:t>
            </a:r>
          </a:p>
          <a:p>
            <a:pPr marL="0" indent="0"/>
            <a:r>
              <a:rPr lang="it-IT" strike="noStrike"/>
              <a:t>Dati </a:t>
            </a:r>
            <a:r>
              <a:rPr lang="it-IT" strike="noStrike" err="1"/>
              <a:t>aggornati</a:t>
            </a:r>
            <a:endParaRPr strike="noStrike"/>
          </a:p>
        </p:txBody>
      </p:sp>
    </p:spTree>
    <p:extLst>
      <p:ext uri="{BB962C8B-B14F-4D97-AF65-F5344CB8AC3E}">
        <p14:creationId xmlns:p14="http://schemas.microsoft.com/office/powerpoint/2010/main" val="3147095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5:notes"/>
          <p:cNvSpPr>
            <a:spLocks noGrp="1" noRot="1" noChangeAspect="1"/>
          </p:cNvSpPr>
          <p:nvPr>
            <p:ph type="sldImg" idx="2"/>
          </p:nvPr>
        </p:nvSpPr>
        <p:spPr>
          <a:xfrm>
            <a:off x="455613" y="719138"/>
            <a:ext cx="6403975" cy="36020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2" name="Google Shape;382;p15:notes"/>
          <p:cNvSpPr txBox="1">
            <a:spLocks noGrp="1"/>
          </p:cNvSpPr>
          <p:nvPr>
            <p:ph type="body" idx="1"/>
          </p:nvPr>
        </p:nvSpPr>
        <p:spPr>
          <a:xfrm>
            <a:off x="975363" y="4560572"/>
            <a:ext cx="5364479" cy="4320540"/>
          </a:xfrm>
          <a:prstGeom prst="rect">
            <a:avLst/>
          </a:prstGeom>
          <a:noFill/>
          <a:ln>
            <a:noFill/>
          </a:ln>
        </p:spPr>
        <p:txBody>
          <a:bodyPr spcFirstLastPara="1" wrap="square" lIns="95534" tIns="47753" rIns="95534" bIns="47753" anchor="t" anchorCtr="0">
            <a:noAutofit/>
          </a:bodyPr>
          <a:lstStyle/>
          <a:p>
            <a:r>
              <a:rPr lang="it-IT"/>
              <a:t>Ok </a:t>
            </a:r>
            <a:r>
              <a:rPr lang="it-IT" err="1"/>
              <a:t>fs</a:t>
            </a:r>
            <a:endParaRPr/>
          </a:p>
        </p:txBody>
      </p:sp>
    </p:spTree>
    <p:extLst>
      <p:ext uri="{BB962C8B-B14F-4D97-AF65-F5344CB8AC3E}">
        <p14:creationId xmlns:p14="http://schemas.microsoft.com/office/powerpoint/2010/main" val="1909634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5:notes"/>
          <p:cNvSpPr>
            <a:spLocks noGrp="1" noRot="1" noChangeAspect="1"/>
          </p:cNvSpPr>
          <p:nvPr>
            <p:ph type="sldImg" idx="2"/>
          </p:nvPr>
        </p:nvSpPr>
        <p:spPr>
          <a:xfrm>
            <a:off x="455613" y="719138"/>
            <a:ext cx="6403975" cy="36020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2" name="Google Shape;382;p15:notes"/>
          <p:cNvSpPr txBox="1">
            <a:spLocks noGrp="1"/>
          </p:cNvSpPr>
          <p:nvPr>
            <p:ph type="body" idx="1"/>
          </p:nvPr>
        </p:nvSpPr>
        <p:spPr>
          <a:xfrm>
            <a:off x="975363" y="4560572"/>
            <a:ext cx="5364479" cy="4320540"/>
          </a:xfrm>
          <a:prstGeom prst="rect">
            <a:avLst/>
          </a:prstGeom>
          <a:noFill/>
          <a:ln>
            <a:noFill/>
          </a:ln>
        </p:spPr>
        <p:txBody>
          <a:bodyPr spcFirstLastPara="1" wrap="square" lIns="95534" tIns="47753" rIns="95534" bIns="47753" anchor="t" anchorCtr="0">
            <a:noAutofit/>
          </a:bodyPr>
          <a:lstStyle/>
          <a:p>
            <a:r>
              <a:rPr lang="it-IT" strike="sngStrike"/>
              <a:t>COSA ì IL 19 sopra il disegnino??? </a:t>
            </a:r>
          </a:p>
          <a:p>
            <a:endParaRPr/>
          </a:p>
        </p:txBody>
      </p:sp>
    </p:spTree>
    <p:extLst>
      <p:ext uri="{BB962C8B-B14F-4D97-AF65-F5344CB8AC3E}">
        <p14:creationId xmlns:p14="http://schemas.microsoft.com/office/powerpoint/2010/main" val="2713120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7" name="Google Shape;347;p1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a:p>
        </p:txBody>
      </p:sp>
    </p:spTree>
    <p:extLst>
      <p:ext uri="{BB962C8B-B14F-4D97-AF65-F5344CB8AC3E}">
        <p14:creationId xmlns:p14="http://schemas.microsoft.com/office/powerpoint/2010/main" val="448808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7" name="Google Shape;347;p1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lang="it-IT"/>
          </a:p>
          <a:p>
            <a:pPr marL="0" indent="0"/>
            <a:r>
              <a:rPr lang="it-IT"/>
              <a:t>INSERIRE «SETTORE» PHARMA</a:t>
            </a:r>
            <a:endParaRPr/>
          </a:p>
        </p:txBody>
      </p:sp>
    </p:spTree>
    <p:extLst>
      <p:ext uri="{BB962C8B-B14F-4D97-AF65-F5344CB8AC3E}">
        <p14:creationId xmlns:p14="http://schemas.microsoft.com/office/powerpoint/2010/main" val="424029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7" name="Google Shape;347;p1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a:p>
        </p:txBody>
      </p:sp>
    </p:spTree>
    <p:extLst>
      <p:ext uri="{BB962C8B-B14F-4D97-AF65-F5344CB8AC3E}">
        <p14:creationId xmlns:p14="http://schemas.microsoft.com/office/powerpoint/2010/main" val="166645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9: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5" name="Google Shape;505;p19: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en-US"/>
              <a:t>ok fs</a:t>
            </a:r>
          </a:p>
          <a:p>
            <a:pPr marL="0" indent="0"/>
            <a:r>
              <a:rPr lang="en-US"/>
              <a:t>NUOVO TESTO:</a:t>
            </a:r>
          </a:p>
          <a:p>
            <a:pPr marL="0" indent="0"/>
            <a:r>
              <a:rPr lang="en-US"/>
              <a:t>The number of Italian tourists in Lazio in 2022 reached approximately 9.3 million (4.4 million in 2021), foreigners </a:t>
            </a:r>
            <a:r>
              <a:rPr lang="en-US" err="1"/>
              <a:t>totalled</a:t>
            </a:r>
            <a:r>
              <a:rPr lang="en-US"/>
              <a:t> 15.3 million (2.3 million in 2021). In the first four months of 2023, tourist presences further intensified. </a:t>
            </a:r>
          </a:p>
          <a:p>
            <a:pPr marL="0" indent="0"/>
            <a:r>
              <a:rPr lang="en-US"/>
              <a:t>Dati da </a:t>
            </a:r>
            <a:r>
              <a:rPr lang="en-US" err="1"/>
              <a:t>aggiornare</a:t>
            </a:r>
            <a:r>
              <a:rPr lang="en-US"/>
              <a:t>!!</a:t>
            </a:r>
            <a:endParaRPr/>
          </a:p>
        </p:txBody>
      </p:sp>
    </p:spTree>
    <p:extLst>
      <p:ext uri="{BB962C8B-B14F-4D97-AF65-F5344CB8AC3E}">
        <p14:creationId xmlns:p14="http://schemas.microsoft.com/office/powerpoint/2010/main" val="1288654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6: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1" name="Google Shape;421;p16: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a:p>
        </p:txBody>
      </p:sp>
    </p:spTree>
    <p:extLst>
      <p:ext uri="{BB962C8B-B14F-4D97-AF65-F5344CB8AC3E}">
        <p14:creationId xmlns:p14="http://schemas.microsoft.com/office/powerpoint/2010/main" val="3589070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Ok </a:t>
            </a:r>
            <a:r>
              <a:rPr lang="it-IT" err="1"/>
              <a:t>fs</a:t>
            </a:r>
            <a:endParaRPr lang="it-IT"/>
          </a:p>
        </p:txBody>
      </p:sp>
    </p:spTree>
    <p:extLst>
      <p:ext uri="{BB962C8B-B14F-4D97-AF65-F5344CB8AC3E}">
        <p14:creationId xmlns:p14="http://schemas.microsoft.com/office/powerpoint/2010/main" val="1887496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Ok </a:t>
            </a:r>
            <a:r>
              <a:rPr lang="it-IT" err="1"/>
              <a:t>fs</a:t>
            </a:r>
            <a:endParaRPr lang="it-IT"/>
          </a:p>
        </p:txBody>
      </p:sp>
    </p:spTree>
    <p:extLst>
      <p:ext uri="{BB962C8B-B14F-4D97-AF65-F5344CB8AC3E}">
        <p14:creationId xmlns:p14="http://schemas.microsoft.com/office/powerpoint/2010/main" val="4232761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Ok </a:t>
            </a:r>
            <a:r>
              <a:rPr lang="it-IT" err="1"/>
              <a:t>fs</a:t>
            </a:r>
            <a:endParaRPr lang="it-IT"/>
          </a:p>
        </p:txBody>
      </p:sp>
    </p:spTree>
    <p:extLst>
      <p:ext uri="{BB962C8B-B14F-4D97-AF65-F5344CB8AC3E}">
        <p14:creationId xmlns:p14="http://schemas.microsoft.com/office/powerpoint/2010/main" val="1122169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Ok </a:t>
            </a:r>
            <a:r>
              <a:rPr lang="it-IT" err="1"/>
              <a:t>fs</a:t>
            </a:r>
            <a:endParaRPr lang="it-IT"/>
          </a:p>
        </p:txBody>
      </p:sp>
    </p:spTree>
    <p:extLst>
      <p:ext uri="{BB962C8B-B14F-4D97-AF65-F5344CB8AC3E}">
        <p14:creationId xmlns:p14="http://schemas.microsoft.com/office/powerpoint/2010/main" val="3275946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Ok </a:t>
            </a:r>
            <a:r>
              <a:rPr lang="it-IT" err="1"/>
              <a:t>fs</a:t>
            </a:r>
            <a:endParaRPr lang="it-IT"/>
          </a:p>
        </p:txBody>
      </p:sp>
    </p:spTree>
    <p:extLst>
      <p:ext uri="{BB962C8B-B14F-4D97-AF65-F5344CB8AC3E}">
        <p14:creationId xmlns:p14="http://schemas.microsoft.com/office/powerpoint/2010/main" val="361588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trike="sngStrike"/>
              <a:t>Ok </a:t>
            </a:r>
            <a:r>
              <a:rPr lang="it-IT" strike="sngStrike" err="1"/>
              <a:t>fs</a:t>
            </a:r>
            <a:r>
              <a:rPr lang="it-IT" strike="sngStrike"/>
              <a:t> – apportato piccole modifiche grafiche per rendere la mappa con i comuni del mare leggibile</a:t>
            </a:r>
          </a:p>
          <a:p>
            <a:r>
              <a:rPr lang="it-IT"/>
              <a:t>Da DA RIVEDERE INFOGRAPH</a:t>
            </a:r>
          </a:p>
        </p:txBody>
      </p:sp>
    </p:spTree>
    <p:extLst>
      <p:ext uri="{BB962C8B-B14F-4D97-AF65-F5344CB8AC3E}">
        <p14:creationId xmlns:p14="http://schemas.microsoft.com/office/powerpoint/2010/main" val="3946380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22: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7" name="Google Shape;587;p22: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r>
              <a:rPr lang="it-IT"/>
              <a:t> </a:t>
            </a:r>
          </a:p>
          <a:p>
            <a:pPr marL="0" indent="0"/>
            <a:r>
              <a:rPr lang="it-IT"/>
              <a:t>Controlla aziende tecnopolo se rimaste invariate</a:t>
            </a:r>
          </a:p>
          <a:p>
            <a:pPr marL="0" indent="0"/>
            <a:endParaRPr lang="it-IT"/>
          </a:p>
          <a:p>
            <a:pPr algn="l"/>
            <a:r>
              <a:rPr lang="it-IT" b="0" i="0" u="none" strike="noStrike">
                <a:solidFill>
                  <a:srgbClr val="000000"/>
                </a:solidFill>
                <a:effectLst/>
                <a:latin typeface="Inter"/>
                <a:hlinkClick r:id="rId3"/>
              </a:rPr>
              <a:t>ACMECUBO S.r.l.</a:t>
            </a:r>
            <a:endParaRPr lang="it-IT" b="0" i="0">
              <a:solidFill>
                <a:srgbClr val="000000"/>
              </a:solidFill>
              <a:effectLst/>
              <a:latin typeface="Inter"/>
            </a:endParaRPr>
          </a:p>
          <a:p>
            <a:pPr algn="l"/>
            <a:r>
              <a:rPr lang="it-IT" b="0" i="0">
                <a:solidFill>
                  <a:srgbClr val="000000"/>
                </a:solidFill>
                <a:effectLst/>
                <a:latin typeface="Inter"/>
              </a:rPr>
              <a:t>Settore: Aerospazio e Space Economy - ICT, Elettronica e Telecomunicazioni - Innovazione, Ricerca e Trasferimento Tecnologico</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4"/>
              </a:rPr>
              <a:t>ADPM DRONES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5"/>
              </a:rPr>
              <a:t>ATEN IS S.r.l. – RETE DI IMPRESE</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6"/>
              </a:rPr>
              <a:t>BLUE THREAD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7"/>
              </a:rPr>
              <a:t>DEFENCE TECH HOLDING</a:t>
            </a:r>
            <a:endParaRPr lang="it-IT" b="0" i="0">
              <a:solidFill>
                <a:srgbClr val="000000"/>
              </a:solidFill>
              <a:effectLst/>
              <a:latin typeface="Inter"/>
            </a:endParaRPr>
          </a:p>
          <a:p>
            <a:pPr algn="l"/>
            <a:r>
              <a:rPr lang="it-IT" b="0" i="0">
                <a:solidFill>
                  <a:srgbClr val="000000"/>
                </a:solidFill>
                <a:effectLst/>
                <a:latin typeface="Inter"/>
              </a:rPr>
              <a:t>Settore: Aerospazio e Space Economy - ICT, Elettronica e Telecomunicazioni</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8"/>
              </a:rPr>
              <a:t>Delta Space </a:t>
            </a:r>
            <a:r>
              <a:rPr lang="it-IT" b="0" i="0" u="none" strike="noStrike" err="1">
                <a:solidFill>
                  <a:srgbClr val="000000"/>
                </a:solidFill>
                <a:effectLst/>
                <a:latin typeface="Inter"/>
                <a:hlinkClick r:id="rId8"/>
              </a:rPr>
              <a:t>Leonis</a:t>
            </a:r>
            <a:r>
              <a:rPr lang="it-IT" b="0" i="0" u="none" strike="noStrike">
                <a:solidFill>
                  <a:srgbClr val="000000"/>
                </a:solidFill>
                <a:effectLst/>
                <a:latin typeface="Inter"/>
                <a:hlinkClick r:id="rId8"/>
              </a:rPr>
              <a:t>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9"/>
              </a:rPr>
              <a:t>GEMAC ENTERPRISE NETWORK</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0"/>
              </a:rPr>
              <a:t>HTT – HIGH TECHNOLOGY TRANSFORMERS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1"/>
              </a:rPr>
              <a:t>IN QUATTRO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2"/>
              </a:rPr>
              <a:t>INTECH MICROWAVES S.r.l. (IMW)</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3"/>
              </a:rPr>
              <a:t>IRS Italian Remote Sensing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err="1">
                <a:solidFill>
                  <a:srgbClr val="000000"/>
                </a:solidFill>
                <a:effectLst/>
                <a:latin typeface="Inter"/>
                <a:hlinkClick r:id="rId14"/>
              </a:rPr>
              <a:t>Miprons</a:t>
            </a:r>
            <a:r>
              <a:rPr lang="it-IT" b="0" i="0" u="none" strike="noStrike">
                <a:solidFill>
                  <a:srgbClr val="000000"/>
                </a:solidFill>
                <a:effectLst/>
                <a:latin typeface="Inter"/>
                <a:hlinkClick r:id="rId14"/>
              </a:rPr>
              <a:t>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5"/>
              </a:rPr>
              <a:t>NG DETECTORS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6"/>
              </a:rPr>
              <a:t>PROSER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7"/>
              </a:rPr>
              <a:t>PSI PROGETTI SPECIALI ITALIANI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8"/>
              </a:rPr>
              <a:t>SDS Systems Development &amp; Support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9"/>
              </a:rPr>
              <a:t>SIGMA CONSULTING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20"/>
              </a:rPr>
              <a:t>SPACE EXE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21"/>
              </a:rPr>
              <a:t>WAVE ADVANCED TECHNOLOGY APPLICATIONS S.r.l.</a:t>
            </a:r>
            <a:endParaRPr lang="it-IT" b="0" i="0">
              <a:solidFill>
                <a:srgbClr val="000000"/>
              </a:solidFill>
              <a:effectLst/>
              <a:latin typeface="Inter"/>
            </a:endParaRPr>
          </a:p>
          <a:p>
            <a:pPr algn="l"/>
            <a:r>
              <a:rPr lang="it-IT" b="0" i="0">
                <a:solidFill>
                  <a:srgbClr val="000000"/>
                </a:solidFill>
                <a:effectLst/>
                <a:latin typeface="Inter"/>
              </a:rPr>
              <a:t>Settore: Aerospazio e Space Economy</a:t>
            </a:r>
          </a:p>
          <a:p>
            <a:pPr marL="0" indent="0"/>
            <a:endParaRPr/>
          </a:p>
        </p:txBody>
      </p:sp>
    </p:spTree>
    <p:extLst>
      <p:ext uri="{BB962C8B-B14F-4D97-AF65-F5344CB8AC3E}">
        <p14:creationId xmlns:p14="http://schemas.microsoft.com/office/powerpoint/2010/main" val="2856384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23: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3" name="Google Shape;603;p23: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a:t>Ok </a:t>
            </a:r>
            <a:r>
              <a:rPr lang="it-IT" err="1"/>
              <a:t>fs</a:t>
            </a:r>
            <a:endParaRPr lang="it-IT"/>
          </a:p>
          <a:p>
            <a:pPr marL="0" indent="0"/>
            <a:r>
              <a:rPr lang="it-IT" b="0" i="0">
                <a:solidFill>
                  <a:srgbClr val="000000"/>
                </a:solidFill>
                <a:effectLst/>
                <a:latin typeface="Inter"/>
              </a:rPr>
              <a:t> </a:t>
            </a:r>
            <a:endParaRPr lang="it-IT"/>
          </a:p>
          <a:p>
            <a:pPr marL="0" indent="0"/>
            <a:r>
              <a:rPr lang="en-US" err="1"/>
              <a:t>Tecnopolo</a:t>
            </a:r>
            <a:r>
              <a:rPr lang="en-US"/>
              <a:t> Roma Castel Romano constitutes one of the engines of Italian research applied to industry; a place to open and develop the dialogue between scientific and business culture. More than 300 people including technicians, researchers and professionals carry out their activities within an area that is increasingly qualifying nationally and internationally as a reference pole of the fields of Health, Biotechnology and Life Sciences, Innovation, Research and Technology Transfer, New Materials and Advanced Manufacturing and Environment and Green Economy, through the presence of important companies, laboratories and research centers.</a:t>
            </a:r>
            <a:endParaRPr lang="it-IT"/>
          </a:p>
          <a:p>
            <a:pPr marL="0" indent="0"/>
            <a:endParaRPr lang="it-IT"/>
          </a:p>
          <a:p>
            <a:pPr marL="0" indent="0"/>
            <a:endParaRPr lang="it-IT"/>
          </a:p>
          <a:p>
            <a:pPr marL="0" indent="0"/>
            <a:endParaRPr lang="it-IT"/>
          </a:p>
          <a:p>
            <a:pPr marL="0" indent="0"/>
            <a:endParaRPr lang="it-IT"/>
          </a:p>
          <a:p>
            <a:pPr marL="0" indent="0"/>
            <a:endParaRPr lang="it-IT"/>
          </a:p>
          <a:p>
            <a:pPr marL="0" marR="0" lvl="0" indent="0" algn="l" defTabSz="1371600" rtl="0" eaLnBrk="1" fontAlgn="auto" latinLnBrk="0" hangingPunct="1">
              <a:lnSpc>
                <a:spcPct val="100000"/>
              </a:lnSpc>
              <a:spcBef>
                <a:spcPts val="0"/>
              </a:spcBef>
              <a:spcAft>
                <a:spcPts val="0"/>
              </a:spcAft>
              <a:buClrTx/>
              <a:buSzTx/>
              <a:buFontTx/>
              <a:buNone/>
              <a:tabLst/>
              <a:defRPr/>
            </a:pPr>
            <a:r>
              <a:rPr lang="it-IT"/>
              <a:t>Controlla aziende tecnopolo se rimaste invariate</a:t>
            </a:r>
          </a:p>
          <a:p>
            <a:pPr algn="l"/>
            <a:r>
              <a:rPr lang="it-IT" b="0" i="0" u="none" strike="noStrike">
                <a:solidFill>
                  <a:srgbClr val="000000"/>
                </a:solidFill>
                <a:effectLst/>
                <a:latin typeface="Inter"/>
                <a:hlinkClick r:id="rId3"/>
              </a:rPr>
              <a:t>ALMASEARCH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4"/>
              </a:rPr>
              <a:t>EVVIVAX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5"/>
              </a:rPr>
              <a:t>EXIRIS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6"/>
              </a:rPr>
              <a:t>GRUPPO MC VEICOLI SPECIALI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 - Meccanica e Impiantistica</a:t>
            </a:r>
          </a:p>
          <a:p>
            <a:pPr algn="l"/>
            <a:r>
              <a:rPr lang="it-IT" b="0" i="0">
                <a:solidFill>
                  <a:srgbClr val="000000"/>
                </a:solidFill>
                <a:effectLst/>
                <a:latin typeface="Inter"/>
              </a:rPr>
              <a:t> </a:t>
            </a:r>
            <a:r>
              <a:rPr lang="it-IT" b="0" i="0" u="none" strike="noStrike">
                <a:solidFill>
                  <a:srgbClr val="000000"/>
                </a:solidFill>
                <a:effectLst/>
                <a:latin typeface="Inter"/>
                <a:hlinkClick r:id="rId7"/>
              </a:rPr>
              <a:t>MBS S.r.l.- MICRO BIOLOGICAL SURVEY</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8"/>
              </a:rPr>
              <a:t>MEDLOGIX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9"/>
              </a:rPr>
              <a:t>NEOMATRIX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0"/>
              </a:rPr>
              <a:t>NV LAB S.r.l. – Gruppo Grezzo </a:t>
            </a:r>
            <a:r>
              <a:rPr lang="it-IT" b="0" i="0" u="none" strike="noStrike" err="1">
                <a:solidFill>
                  <a:srgbClr val="000000"/>
                </a:solidFill>
                <a:effectLst/>
                <a:latin typeface="Inter"/>
                <a:hlinkClick r:id="rId10"/>
              </a:rPr>
              <a:t>Raw</a:t>
            </a:r>
            <a:r>
              <a:rPr lang="it-IT" b="0" i="0" u="none" strike="noStrike">
                <a:solidFill>
                  <a:srgbClr val="000000"/>
                </a:solidFill>
                <a:effectLst/>
                <a:latin typeface="Inter"/>
                <a:hlinkClick r:id="rId10"/>
              </a:rPr>
              <a:t> </a:t>
            </a:r>
            <a:r>
              <a:rPr lang="it-IT" b="0" i="0" u="none" strike="noStrike" err="1">
                <a:solidFill>
                  <a:srgbClr val="000000"/>
                </a:solidFill>
                <a:effectLst/>
                <a:latin typeface="Inter"/>
                <a:hlinkClick r:id="rId10"/>
              </a:rPr>
              <a:t>Chocolate</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11"/>
              </a:rPr>
              <a:t>PLAISANT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12"/>
              </a:rPr>
              <a:t>REITHERA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 - Innovazione, Ricerca e Trasferimento Tecnologico</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3"/>
              </a:rPr>
              <a:t>RIGEL S.p.A.</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 - Servizi alle Imprese</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4"/>
              </a:rPr>
              <a:t>T.F.I. SYSTEM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ctr"/>
            <a:r>
              <a:rPr lang="it-IT" b="1" i="0" u="none" strike="noStrike">
                <a:solidFill>
                  <a:srgbClr val="FFFFFF"/>
                </a:solidFill>
                <a:effectLst/>
                <a:latin typeface="Inter"/>
                <a:hlinkClick r:id="rId14"/>
              </a:rPr>
              <a:t>Scopri di più</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15"/>
              </a:rPr>
              <a:t>TAKIS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ctr"/>
            <a:r>
              <a:rPr lang="it-IT" b="1" i="0" u="none" strike="noStrike">
                <a:solidFill>
                  <a:srgbClr val="FFFFFF"/>
                </a:solidFill>
                <a:effectLst/>
                <a:latin typeface="Inter"/>
                <a:hlinkClick r:id="rId15"/>
              </a:rPr>
              <a:t>Scopri di più</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16"/>
              </a:rPr>
              <a:t>TESTING POINT 5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ctr"/>
            <a:r>
              <a:rPr lang="it-IT" b="1" i="0" u="none" strike="noStrike">
                <a:solidFill>
                  <a:srgbClr val="FFFFFF"/>
                </a:solidFill>
                <a:effectLst/>
                <a:latin typeface="Inter"/>
                <a:hlinkClick r:id="rId16"/>
              </a:rPr>
              <a:t>Scopri di più</a:t>
            </a:r>
          </a:p>
          <a:p>
            <a:pPr algn="l"/>
            <a:r>
              <a:rPr lang="it-IT" b="0" i="0">
                <a:solidFill>
                  <a:srgbClr val="000000"/>
                </a:solidFill>
                <a:effectLst/>
                <a:latin typeface="Inter"/>
              </a:rPr>
              <a:t>Castel Romano</a:t>
            </a:r>
          </a:p>
          <a:p>
            <a:pPr algn="l"/>
            <a:r>
              <a:rPr lang="it-IT" b="0" i="0">
                <a:solidFill>
                  <a:srgbClr val="000000"/>
                </a:solidFill>
                <a:effectLst/>
                <a:latin typeface="Inter"/>
              </a:rPr>
              <a:t> </a:t>
            </a:r>
            <a:r>
              <a:rPr lang="it-IT" b="0" i="0" u="none" strike="noStrike">
                <a:solidFill>
                  <a:srgbClr val="000000"/>
                </a:solidFill>
                <a:effectLst/>
                <a:latin typeface="Inter"/>
                <a:hlinkClick r:id="rId17"/>
              </a:rPr>
              <a:t>VITARES – APS</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algn="ctr"/>
            <a:r>
              <a:rPr lang="it-IT" b="1" i="0" u="none" strike="noStrike">
                <a:solidFill>
                  <a:srgbClr val="FFFFFF"/>
                </a:solidFill>
                <a:effectLst/>
                <a:latin typeface="Inter"/>
                <a:hlinkClick r:id="rId17"/>
              </a:rPr>
              <a:t>Scopri di più</a:t>
            </a:r>
          </a:p>
          <a:p>
            <a:pPr algn="l"/>
            <a:r>
              <a:rPr lang="it-IT" b="0" i="0">
                <a:solidFill>
                  <a:srgbClr val="000000"/>
                </a:solidFill>
                <a:effectLst/>
                <a:latin typeface="Inter"/>
              </a:rPr>
              <a:t>Tiburtino</a:t>
            </a:r>
          </a:p>
          <a:p>
            <a:pPr algn="l"/>
            <a:r>
              <a:rPr lang="it-IT" b="0" i="0">
                <a:solidFill>
                  <a:srgbClr val="000000"/>
                </a:solidFill>
                <a:effectLst/>
                <a:latin typeface="Inter"/>
              </a:rPr>
              <a:t> </a:t>
            </a:r>
            <a:r>
              <a:rPr lang="it-IT" b="0" i="0" u="none" strike="noStrike">
                <a:solidFill>
                  <a:srgbClr val="000000"/>
                </a:solidFill>
                <a:effectLst/>
                <a:latin typeface="Inter"/>
                <a:hlinkClick r:id="rId18"/>
              </a:rPr>
              <a:t>VIVITA </a:t>
            </a:r>
            <a:r>
              <a:rPr lang="it-IT" b="0" i="0" u="none" strike="noStrike" err="1">
                <a:solidFill>
                  <a:srgbClr val="000000"/>
                </a:solidFill>
                <a:effectLst/>
                <a:latin typeface="Inter"/>
                <a:hlinkClick r:id="rId18"/>
              </a:rPr>
              <a:t>pharma</a:t>
            </a:r>
            <a:r>
              <a:rPr lang="it-IT" b="0" i="0" u="none" strike="noStrike">
                <a:solidFill>
                  <a:srgbClr val="000000"/>
                </a:solidFill>
                <a:effectLst/>
                <a:latin typeface="Inter"/>
                <a:hlinkClick r:id="rId18"/>
              </a:rPr>
              <a:t> S.r.l.</a:t>
            </a:r>
            <a:endParaRPr lang="it-IT" b="0" i="0">
              <a:solidFill>
                <a:srgbClr val="000000"/>
              </a:solidFill>
              <a:effectLst/>
              <a:latin typeface="Inter"/>
            </a:endParaRPr>
          </a:p>
          <a:p>
            <a:pPr algn="l"/>
            <a:r>
              <a:rPr lang="it-IT" b="0" i="0">
                <a:solidFill>
                  <a:srgbClr val="000000"/>
                </a:solidFill>
                <a:effectLst/>
                <a:latin typeface="Inter"/>
              </a:rPr>
              <a:t>Settore: Health, Biotecnologie e Scienze della Vita</a:t>
            </a:r>
          </a:p>
          <a:p>
            <a:pPr marL="0" indent="0"/>
            <a:endParaRPr/>
          </a:p>
        </p:txBody>
      </p:sp>
    </p:spTree>
    <p:extLst>
      <p:ext uri="{BB962C8B-B14F-4D97-AF65-F5344CB8AC3E}">
        <p14:creationId xmlns:p14="http://schemas.microsoft.com/office/powerpoint/2010/main" val="2671506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2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1" name="Google Shape;621;p2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r>
              <a:rPr lang="it-IT" dirty="0"/>
              <a:t>Ok </a:t>
            </a:r>
            <a:r>
              <a:rPr lang="it-IT" dirty="0" err="1"/>
              <a:t>fs</a:t>
            </a:r>
            <a:endParaRPr dirty="0"/>
          </a:p>
        </p:txBody>
      </p:sp>
    </p:spTree>
    <p:extLst>
      <p:ext uri="{BB962C8B-B14F-4D97-AF65-F5344CB8AC3E}">
        <p14:creationId xmlns:p14="http://schemas.microsoft.com/office/powerpoint/2010/main" val="22925598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24: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1" name="Google Shape;621;p24: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endParaRPr strike="noStrike" dirty="0"/>
          </a:p>
        </p:txBody>
      </p:sp>
    </p:spTree>
    <p:extLst>
      <p:ext uri="{BB962C8B-B14F-4D97-AF65-F5344CB8AC3E}">
        <p14:creationId xmlns:p14="http://schemas.microsoft.com/office/powerpoint/2010/main" val="656830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AGGIUNTO PAGINA CON WHO E HOW</a:t>
            </a:r>
          </a:p>
        </p:txBody>
      </p:sp>
      <p:sp>
        <p:nvSpPr>
          <p:cNvPr id="4" name="Segnaposto numero diapositiva 3"/>
          <p:cNvSpPr>
            <a:spLocks noGrp="1"/>
          </p:cNvSpPr>
          <p:nvPr>
            <p:ph type="sldNum" sz="quarter" idx="5"/>
          </p:nvPr>
        </p:nvSpPr>
        <p:spPr/>
        <p:txBody>
          <a:bodyPr/>
          <a:lstStyle/>
          <a:p>
            <a:fld id="{5E284C95-AC36-47D7-BA46-D13F2CF6C509}" type="slidenum">
              <a:rPr lang="ru-RU" smtClean="0"/>
              <a:t>28</a:t>
            </a:fld>
            <a:endParaRPr lang="ru-RU"/>
          </a:p>
        </p:txBody>
      </p:sp>
    </p:spTree>
    <p:extLst>
      <p:ext uri="{BB962C8B-B14F-4D97-AF65-F5344CB8AC3E}">
        <p14:creationId xmlns:p14="http://schemas.microsoft.com/office/powerpoint/2010/main" val="2708033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35:notes"/>
          <p:cNvSpPr txBox="1">
            <a:spLocks noGrp="1"/>
          </p:cNvSpPr>
          <p:nvPr>
            <p:ph type="body" idx="1"/>
          </p:nvPr>
        </p:nvSpPr>
        <p:spPr>
          <a:xfrm>
            <a:off x="1019325" y="4702064"/>
            <a:ext cx="5606270" cy="4454585"/>
          </a:xfrm>
          <a:prstGeom prst="rect">
            <a:avLst/>
          </a:prstGeom>
          <a:noFill/>
          <a:ln>
            <a:noFill/>
          </a:ln>
        </p:spPr>
        <p:txBody>
          <a:bodyPr spcFirstLastPara="1" wrap="square" lIns="99050" tIns="49511" rIns="99050" bIns="49511" anchor="t" anchorCtr="0">
            <a:noAutofit/>
          </a:bodyPr>
          <a:lstStyle/>
          <a:p>
            <a:pPr marL="0" indent="0"/>
            <a:endParaRPr dirty="0"/>
          </a:p>
        </p:txBody>
      </p:sp>
      <p:sp>
        <p:nvSpPr>
          <p:cNvPr id="791" name="Google Shape;791;p35:notes"/>
          <p:cNvSpPr>
            <a:spLocks noGrp="1" noRot="1" noChangeAspect="1"/>
          </p:cNvSpPr>
          <p:nvPr>
            <p:ph type="sldImg" idx="2"/>
          </p:nvPr>
        </p:nvSpPr>
        <p:spPr>
          <a:xfrm>
            <a:off x="522288" y="741363"/>
            <a:ext cx="6600825" cy="37131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73217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10">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19146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10"/>
        <p:cNvGrpSpPr/>
        <p:nvPr/>
      </p:nvGrpSpPr>
      <p:grpSpPr>
        <a:xfrm>
          <a:off x="0" y="0"/>
          <a:ext cx="0" cy="0"/>
          <a:chOff x="0" y="0"/>
          <a:chExt cx="0" cy="0"/>
        </a:xfrm>
      </p:grpSpPr>
      <p:sp>
        <p:nvSpPr>
          <p:cNvPr id="11" name="Google Shape;11;p37"/>
          <p:cNvSpPr txBox="1">
            <a:spLocks noGrp="1"/>
          </p:cNvSpPr>
          <p:nvPr>
            <p:ph type="title"/>
          </p:nvPr>
        </p:nvSpPr>
        <p:spPr>
          <a:xfrm>
            <a:off x="3625453" y="1727894"/>
            <a:ext cx="11037095" cy="3482579"/>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12" name="Google Shape;12;p37"/>
          <p:cNvSpPr txBox="1">
            <a:spLocks noGrp="1"/>
          </p:cNvSpPr>
          <p:nvPr>
            <p:ph type="body" idx="1"/>
          </p:nvPr>
        </p:nvSpPr>
        <p:spPr>
          <a:xfrm>
            <a:off x="3625453" y="5304929"/>
            <a:ext cx="11037095" cy="1192115"/>
          </a:xfrm>
          <a:prstGeom prst="rect">
            <a:avLst/>
          </a:prstGeom>
          <a:noFill/>
          <a:ln>
            <a:noFill/>
          </a:ln>
        </p:spPr>
        <p:txBody>
          <a:bodyPr spcFirstLastPara="1" wrap="square" lIns="71425" tIns="71425" rIns="71425" bIns="71425" anchor="t" anchorCtr="0">
            <a:normAutofit/>
          </a:bodyPr>
          <a:lstStyle>
            <a:lvl1pPr marL="342900" lvl="0" indent="-171450" algn="l">
              <a:lnSpc>
                <a:spcPct val="100000"/>
              </a:lnSpc>
              <a:spcBef>
                <a:spcPts val="0"/>
              </a:spcBef>
              <a:spcAft>
                <a:spcPts val="0"/>
              </a:spcAft>
              <a:buClr>
                <a:srgbClr val="000000"/>
              </a:buClr>
              <a:buSzPts val="5200"/>
              <a:buFont typeface="Helvetica Neue"/>
              <a:buNone/>
              <a:defRPr sz="3900"/>
            </a:lvl1pPr>
            <a:lvl2pPr marL="685800" lvl="1" indent="-171450" algn="l">
              <a:lnSpc>
                <a:spcPct val="100000"/>
              </a:lnSpc>
              <a:spcBef>
                <a:spcPts val="0"/>
              </a:spcBef>
              <a:spcAft>
                <a:spcPts val="0"/>
              </a:spcAft>
              <a:buClr>
                <a:srgbClr val="000000"/>
              </a:buClr>
              <a:buSzPts val="5200"/>
              <a:buFont typeface="Helvetica Neue"/>
              <a:buNone/>
              <a:defRPr sz="3900"/>
            </a:lvl2pPr>
            <a:lvl3pPr marL="1028700" lvl="2" indent="-171450" algn="l">
              <a:lnSpc>
                <a:spcPct val="100000"/>
              </a:lnSpc>
              <a:spcBef>
                <a:spcPts val="0"/>
              </a:spcBef>
              <a:spcAft>
                <a:spcPts val="0"/>
              </a:spcAft>
              <a:buClr>
                <a:srgbClr val="000000"/>
              </a:buClr>
              <a:buSzPts val="5200"/>
              <a:buFont typeface="Helvetica Neue"/>
              <a:buNone/>
              <a:defRPr sz="3900"/>
            </a:lvl3pPr>
            <a:lvl4pPr marL="1371600" lvl="3" indent="-171450" algn="l">
              <a:lnSpc>
                <a:spcPct val="100000"/>
              </a:lnSpc>
              <a:spcBef>
                <a:spcPts val="0"/>
              </a:spcBef>
              <a:spcAft>
                <a:spcPts val="0"/>
              </a:spcAft>
              <a:buClr>
                <a:srgbClr val="000000"/>
              </a:buClr>
              <a:buSzPts val="5200"/>
              <a:buFont typeface="Helvetica Neue"/>
              <a:buNone/>
              <a:defRPr sz="3900"/>
            </a:lvl4pPr>
            <a:lvl5pPr marL="1714500" lvl="4" indent="-171450" algn="l">
              <a:lnSpc>
                <a:spcPct val="100000"/>
              </a:lnSpc>
              <a:spcBef>
                <a:spcPts val="0"/>
              </a:spcBef>
              <a:spcAft>
                <a:spcPts val="0"/>
              </a:spcAft>
              <a:buClr>
                <a:srgbClr val="000000"/>
              </a:buClr>
              <a:buSzPts val="5200"/>
              <a:buFont typeface="Helvetica Neue"/>
              <a:buNone/>
              <a:defRPr sz="3900"/>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13" name="Google Shape;13;p37"/>
          <p:cNvSpPr txBox="1">
            <a:spLocks noGrp="1"/>
          </p:cNvSpPr>
          <p:nvPr>
            <p:ph type="sldNum" idx="12"/>
          </p:nvPr>
        </p:nvSpPr>
        <p:spPr>
          <a:xfrm>
            <a:off x="17766851" y="8643938"/>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345339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ster 3">
  <p:cSld name="1_Master 3">
    <p:spTree>
      <p:nvGrpSpPr>
        <p:cNvPr id="1" name="Shape 17"/>
        <p:cNvGrpSpPr/>
        <p:nvPr/>
      </p:nvGrpSpPr>
      <p:grpSpPr>
        <a:xfrm>
          <a:off x="0" y="0"/>
          <a:ext cx="0" cy="0"/>
          <a:chOff x="0" y="0"/>
          <a:chExt cx="0" cy="0"/>
        </a:xfrm>
      </p:grpSpPr>
      <p:sp>
        <p:nvSpPr>
          <p:cNvPr id="18" name="Google Shape;18;p39"/>
          <p:cNvSpPr txBox="1">
            <a:spLocks noGrp="1"/>
          </p:cNvSpPr>
          <p:nvPr>
            <p:ph type="sldNum" idx="12"/>
          </p:nvPr>
        </p:nvSpPr>
        <p:spPr>
          <a:xfrm>
            <a:off x="10972800" y="9534525"/>
            <a:ext cx="4267200" cy="398161"/>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32779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10"/>
        <p:cNvGrpSpPr/>
        <p:nvPr/>
      </p:nvGrpSpPr>
      <p:grpSpPr>
        <a:xfrm>
          <a:off x="0" y="0"/>
          <a:ext cx="0" cy="0"/>
          <a:chOff x="0" y="0"/>
          <a:chExt cx="0" cy="0"/>
        </a:xfrm>
      </p:grpSpPr>
      <p:sp>
        <p:nvSpPr>
          <p:cNvPr id="11" name="Google Shape;11;p37"/>
          <p:cNvSpPr txBox="1">
            <a:spLocks noGrp="1"/>
          </p:cNvSpPr>
          <p:nvPr>
            <p:ph type="title"/>
          </p:nvPr>
        </p:nvSpPr>
        <p:spPr>
          <a:xfrm>
            <a:off x="3625453" y="1727894"/>
            <a:ext cx="11037095" cy="3482579"/>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12" name="Google Shape;12;p37"/>
          <p:cNvSpPr txBox="1">
            <a:spLocks noGrp="1"/>
          </p:cNvSpPr>
          <p:nvPr>
            <p:ph type="body" idx="1"/>
          </p:nvPr>
        </p:nvSpPr>
        <p:spPr>
          <a:xfrm>
            <a:off x="3625453" y="5304929"/>
            <a:ext cx="11037095" cy="1192115"/>
          </a:xfrm>
          <a:prstGeom prst="rect">
            <a:avLst/>
          </a:prstGeom>
          <a:noFill/>
          <a:ln>
            <a:noFill/>
          </a:ln>
        </p:spPr>
        <p:txBody>
          <a:bodyPr spcFirstLastPara="1" wrap="square" lIns="71425" tIns="71425" rIns="71425" bIns="71425" anchor="t" anchorCtr="0">
            <a:normAutofit/>
          </a:bodyPr>
          <a:lstStyle>
            <a:lvl1pPr marL="342900" lvl="0" indent="-171450" algn="l">
              <a:lnSpc>
                <a:spcPct val="100000"/>
              </a:lnSpc>
              <a:spcBef>
                <a:spcPts val="0"/>
              </a:spcBef>
              <a:spcAft>
                <a:spcPts val="0"/>
              </a:spcAft>
              <a:buClr>
                <a:srgbClr val="000000"/>
              </a:buClr>
              <a:buSzPts val="5200"/>
              <a:buFont typeface="Helvetica Neue"/>
              <a:buNone/>
              <a:defRPr sz="3900"/>
            </a:lvl1pPr>
            <a:lvl2pPr marL="685800" lvl="1" indent="-171450" algn="l">
              <a:lnSpc>
                <a:spcPct val="100000"/>
              </a:lnSpc>
              <a:spcBef>
                <a:spcPts val="0"/>
              </a:spcBef>
              <a:spcAft>
                <a:spcPts val="0"/>
              </a:spcAft>
              <a:buClr>
                <a:srgbClr val="000000"/>
              </a:buClr>
              <a:buSzPts val="5200"/>
              <a:buFont typeface="Helvetica Neue"/>
              <a:buNone/>
              <a:defRPr sz="3900"/>
            </a:lvl2pPr>
            <a:lvl3pPr marL="1028700" lvl="2" indent="-171450" algn="l">
              <a:lnSpc>
                <a:spcPct val="100000"/>
              </a:lnSpc>
              <a:spcBef>
                <a:spcPts val="0"/>
              </a:spcBef>
              <a:spcAft>
                <a:spcPts val="0"/>
              </a:spcAft>
              <a:buClr>
                <a:srgbClr val="000000"/>
              </a:buClr>
              <a:buSzPts val="5200"/>
              <a:buFont typeface="Helvetica Neue"/>
              <a:buNone/>
              <a:defRPr sz="3900"/>
            </a:lvl3pPr>
            <a:lvl4pPr marL="1371600" lvl="3" indent="-171450" algn="l">
              <a:lnSpc>
                <a:spcPct val="100000"/>
              </a:lnSpc>
              <a:spcBef>
                <a:spcPts val="0"/>
              </a:spcBef>
              <a:spcAft>
                <a:spcPts val="0"/>
              </a:spcAft>
              <a:buClr>
                <a:srgbClr val="000000"/>
              </a:buClr>
              <a:buSzPts val="5200"/>
              <a:buFont typeface="Helvetica Neue"/>
              <a:buNone/>
              <a:defRPr sz="3900"/>
            </a:lvl4pPr>
            <a:lvl5pPr marL="1714500" lvl="4" indent="-171450" algn="l">
              <a:lnSpc>
                <a:spcPct val="100000"/>
              </a:lnSpc>
              <a:spcBef>
                <a:spcPts val="0"/>
              </a:spcBef>
              <a:spcAft>
                <a:spcPts val="0"/>
              </a:spcAft>
              <a:buClr>
                <a:srgbClr val="000000"/>
              </a:buClr>
              <a:buSzPts val="5200"/>
              <a:buFont typeface="Helvetica Neue"/>
              <a:buNone/>
              <a:defRPr sz="3900"/>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13" name="Google Shape;13;p37"/>
          <p:cNvSpPr txBox="1">
            <a:spLocks noGrp="1"/>
          </p:cNvSpPr>
          <p:nvPr>
            <p:ph type="sldNum" idx="12"/>
          </p:nvPr>
        </p:nvSpPr>
        <p:spPr>
          <a:xfrm>
            <a:off x="17766851" y="8643938"/>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81042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Center" type="tx">
  <p:cSld name="Title - Center">
    <p:spTree>
      <p:nvGrpSpPr>
        <p:cNvPr id="1" name="Shape 14"/>
        <p:cNvGrpSpPr/>
        <p:nvPr/>
      </p:nvGrpSpPr>
      <p:grpSpPr>
        <a:xfrm>
          <a:off x="0" y="0"/>
          <a:ext cx="0" cy="0"/>
          <a:chOff x="0" y="0"/>
          <a:chExt cx="0" cy="0"/>
        </a:xfrm>
      </p:grpSpPr>
      <p:sp>
        <p:nvSpPr>
          <p:cNvPr id="15" name="Google Shape;15;p38"/>
          <p:cNvSpPr txBox="1">
            <a:spLocks noGrp="1"/>
          </p:cNvSpPr>
          <p:nvPr>
            <p:ph type="title"/>
          </p:nvPr>
        </p:nvSpPr>
        <p:spPr>
          <a:xfrm>
            <a:off x="3625453" y="3402211"/>
            <a:ext cx="11037095" cy="3482579"/>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16" name="Google Shape;16;p38"/>
          <p:cNvSpPr txBox="1">
            <a:spLocks noGrp="1"/>
          </p:cNvSpPr>
          <p:nvPr>
            <p:ph type="sldNum" idx="12"/>
          </p:nvPr>
        </p:nvSpPr>
        <p:spPr>
          <a:xfrm>
            <a:off x="17763278" y="8652271"/>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438518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19"/>
        <p:cNvGrpSpPr/>
        <p:nvPr/>
      </p:nvGrpSpPr>
      <p:grpSpPr>
        <a:xfrm>
          <a:off x="0" y="0"/>
          <a:ext cx="0" cy="0"/>
          <a:chOff x="0" y="0"/>
          <a:chExt cx="0" cy="0"/>
        </a:xfrm>
      </p:grpSpPr>
      <p:pic>
        <p:nvPicPr>
          <p:cNvPr id="20" name="Google Shape;20;p40"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21" name="Google Shape;21;p40"/>
          <p:cNvSpPr>
            <a:spLocks noGrp="1"/>
          </p:cNvSpPr>
          <p:nvPr>
            <p:ph type="pic" idx="2"/>
          </p:nvPr>
        </p:nvSpPr>
        <p:spPr>
          <a:xfrm>
            <a:off x="9371707" y="-16074"/>
            <a:ext cx="8940404" cy="92504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22" name="Google Shape;22;p40"/>
          <p:cNvSpPr txBox="1">
            <a:spLocks noGrp="1"/>
          </p:cNvSpPr>
          <p:nvPr>
            <p:ph type="title"/>
          </p:nvPr>
        </p:nvSpPr>
        <p:spPr>
          <a:xfrm>
            <a:off x="2719090" y="669725"/>
            <a:ext cx="5625704" cy="420588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8400"/>
              <a:buFont typeface="Helvetica Neue"/>
              <a:buNone/>
              <a:defRPr sz="630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3" name="Google Shape;23;p40"/>
          <p:cNvSpPr txBox="1">
            <a:spLocks noGrp="1"/>
          </p:cNvSpPr>
          <p:nvPr>
            <p:ph type="body" idx="1"/>
          </p:nvPr>
        </p:nvSpPr>
        <p:spPr>
          <a:xfrm>
            <a:off x="2719090" y="4982765"/>
            <a:ext cx="5625704" cy="4339829"/>
          </a:xfrm>
          <a:prstGeom prst="rect">
            <a:avLst/>
          </a:prstGeom>
          <a:noFill/>
          <a:ln>
            <a:noFill/>
          </a:ln>
        </p:spPr>
        <p:txBody>
          <a:bodyPr spcFirstLastPara="1" wrap="square" lIns="71425" tIns="71425" rIns="71425" bIns="71425" anchor="t" anchorCtr="0">
            <a:normAutofit/>
          </a:bodyPr>
          <a:lstStyle>
            <a:lvl1pPr marL="342900" lvl="0" indent="-171450" algn="l">
              <a:lnSpc>
                <a:spcPct val="100000"/>
              </a:lnSpc>
              <a:spcBef>
                <a:spcPts val="0"/>
              </a:spcBef>
              <a:spcAft>
                <a:spcPts val="0"/>
              </a:spcAft>
              <a:buClr>
                <a:srgbClr val="000000"/>
              </a:buClr>
              <a:buSzPts val="5200"/>
              <a:buFont typeface="Helvetica Neue"/>
              <a:buNone/>
              <a:defRPr sz="3900"/>
            </a:lvl1pPr>
            <a:lvl2pPr marL="685800" lvl="1" indent="-171450" algn="l">
              <a:lnSpc>
                <a:spcPct val="100000"/>
              </a:lnSpc>
              <a:spcBef>
                <a:spcPts val="0"/>
              </a:spcBef>
              <a:spcAft>
                <a:spcPts val="0"/>
              </a:spcAft>
              <a:buClr>
                <a:srgbClr val="000000"/>
              </a:buClr>
              <a:buSzPts val="5200"/>
              <a:buFont typeface="Helvetica Neue"/>
              <a:buNone/>
              <a:defRPr sz="3900"/>
            </a:lvl2pPr>
            <a:lvl3pPr marL="1028700" lvl="2" indent="-171450" algn="l">
              <a:lnSpc>
                <a:spcPct val="100000"/>
              </a:lnSpc>
              <a:spcBef>
                <a:spcPts val="0"/>
              </a:spcBef>
              <a:spcAft>
                <a:spcPts val="0"/>
              </a:spcAft>
              <a:buClr>
                <a:srgbClr val="000000"/>
              </a:buClr>
              <a:buSzPts val="5200"/>
              <a:buFont typeface="Helvetica Neue"/>
              <a:buNone/>
              <a:defRPr sz="3900"/>
            </a:lvl3pPr>
            <a:lvl4pPr marL="1371600" lvl="3" indent="-171450" algn="l">
              <a:lnSpc>
                <a:spcPct val="100000"/>
              </a:lnSpc>
              <a:spcBef>
                <a:spcPts val="0"/>
              </a:spcBef>
              <a:spcAft>
                <a:spcPts val="0"/>
              </a:spcAft>
              <a:buClr>
                <a:srgbClr val="000000"/>
              </a:buClr>
              <a:buSzPts val="5200"/>
              <a:buFont typeface="Helvetica Neue"/>
              <a:buNone/>
              <a:defRPr sz="3900"/>
            </a:lvl4pPr>
            <a:lvl5pPr marL="1714500" lvl="4" indent="-171450" algn="l">
              <a:lnSpc>
                <a:spcPct val="100000"/>
              </a:lnSpc>
              <a:spcBef>
                <a:spcPts val="0"/>
              </a:spcBef>
              <a:spcAft>
                <a:spcPts val="0"/>
              </a:spcAft>
              <a:buClr>
                <a:srgbClr val="000000"/>
              </a:buClr>
              <a:buSzPts val="5200"/>
              <a:buFont typeface="Helvetica Neue"/>
              <a:buNone/>
              <a:defRPr sz="3900"/>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24" name="Google Shape;24;p40"/>
          <p:cNvSpPr txBox="1">
            <a:spLocks noGrp="1"/>
          </p:cNvSpPr>
          <p:nvPr>
            <p:ph type="sldNum" idx="12"/>
          </p:nvPr>
        </p:nvSpPr>
        <p:spPr>
          <a:xfrm>
            <a:off x="17763278" y="8652271"/>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09119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5"/>
        <p:cNvGrpSpPr/>
        <p:nvPr/>
      </p:nvGrpSpPr>
      <p:grpSpPr>
        <a:xfrm>
          <a:off x="0" y="0"/>
          <a:ext cx="0" cy="0"/>
          <a:chOff x="0" y="0"/>
          <a:chExt cx="0" cy="0"/>
        </a:xfrm>
      </p:grpSpPr>
      <p:pic>
        <p:nvPicPr>
          <p:cNvPr id="26" name="Google Shape;26;p41"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27" name="Google Shape;27;p41"/>
          <p:cNvSpPr txBox="1">
            <a:spLocks noGrp="1"/>
          </p:cNvSpPr>
          <p:nvPr>
            <p:ph type="title"/>
          </p:nvPr>
        </p:nvSpPr>
        <p:spPr>
          <a:xfrm>
            <a:off x="3290590" y="267889"/>
            <a:ext cx="11706821" cy="2277072"/>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8" name="Google Shape;28;p41"/>
          <p:cNvSpPr txBox="1">
            <a:spLocks noGrp="1"/>
          </p:cNvSpPr>
          <p:nvPr>
            <p:ph type="sldNum" idx="12"/>
          </p:nvPr>
        </p:nvSpPr>
        <p:spPr>
          <a:xfrm>
            <a:off x="17766679" y="8652271"/>
            <a:ext cx="349700" cy="905992"/>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ct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70208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pic>
        <p:nvPicPr>
          <p:cNvPr id="30" name="Google Shape;30;p42"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31" name="Google Shape;31;p42"/>
          <p:cNvSpPr txBox="1">
            <a:spLocks noGrp="1"/>
          </p:cNvSpPr>
          <p:nvPr>
            <p:ph type="title"/>
          </p:nvPr>
        </p:nvSpPr>
        <p:spPr>
          <a:xfrm>
            <a:off x="3290590" y="267889"/>
            <a:ext cx="11706821" cy="2277072"/>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32" name="Google Shape;32;p42"/>
          <p:cNvSpPr txBox="1">
            <a:spLocks noGrp="1"/>
          </p:cNvSpPr>
          <p:nvPr>
            <p:ph type="body" idx="1"/>
          </p:nvPr>
        </p:nvSpPr>
        <p:spPr>
          <a:xfrm>
            <a:off x="3671590" y="2732484"/>
            <a:ext cx="11884622" cy="6274695"/>
          </a:xfrm>
          <a:prstGeom prst="rect">
            <a:avLst/>
          </a:prstGeom>
          <a:noFill/>
          <a:ln>
            <a:noFill/>
          </a:ln>
        </p:spPr>
        <p:txBody>
          <a:bodyPr spcFirstLastPara="1" wrap="square" lIns="71425" tIns="71425" rIns="71425" bIns="71425" anchor="ctr" anchorCtr="0">
            <a:normAutofit/>
          </a:bodyPr>
          <a:lstStyle>
            <a:lvl1pPr marL="342900" lvl="0" indent="-257175" algn="l">
              <a:lnSpc>
                <a:spcPct val="100000"/>
              </a:lnSpc>
              <a:spcBef>
                <a:spcPts val="4425"/>
              </a:spcBef>
              <a:spcAft>
                <a:spcPts val="0"/>
              </a:spcAft>
              <a:buClr>
                <a:srgbClr val="000000"/>
              </a:buClr>
              <a:buSzPts val="1800"/>
              <a:buChar char="•"/>
              <a:defRPr/>
            </a:lvl1pPr>
            <a:lvl2pPr marL="685800" lvl="1" indent="-257175" algn="l">
              <a:lnSpc>
                <a:spcPct val="100000"/>
              </a:lnSpc>
              <a:spcBef>
                <a:spcPts val="4425"/>
              </a:spcBef>
              <a:spcAft>
                <a:spcPts val="0"/>
              </a:spcAft>
              <a:buClr>
                <a:srgbClr val="000000"/>
              </a:buClr>
              <a:buSzPts val="1800"/>
              <a:buChar char="•"/>
              <a:defRPr/>
            </a:lvl2pPr>
            <a:lvl3pPr marL="1028700" lvl="2" indent="-257175" algn="l">
              <a:lnSpc>
                <a:spcPct val="100000"/>
              </a:lnSpc>
              <a:spcBef>
                <a:spcPts val="4425"/>
              </a:spcBef>
              <a:spcAft>
                <a:spcPts val="0"/>
              </a:spcAft>
              <a:buClr>
                <a:srgbClr val="000000"/>
              </a:buClr>
              <a:buSzPts val="1800"/>
              <a:buChar char="•"/>
              <a:defRPr/>
            </a:lvl3pPr>
            <a:lvl4pPr marL="1371600" lvl="3" indent="-257175" algn="l">
              <a:lnSpc>
                <a:spcPct val="100000"/>
              </a:lnSpc>
              <a:spcBef>
                <a:spcPts val="4425"/>
              </a:spcBef>
              <a:spcAft>
                <a:spcPts val="0"/>
              </a:spcAft>
              <a:buClr>
                <a:srgbClr val="000000"/>
              </a:buClr>
              <a:buSzPts val="1800"/>
              <a:buChar char="•"/>
              <a:defRPr/>
            </a:lvl4pPr>
            <a:lvl5pPr marL="1714500" lvl="4" indent="-257175" algn="l">
              <a:lnSpc>
                <a:spcPct val="100000"/>
              </a:lnSpc>
              <a:spcBef>
                <a:spcPts val="4425"/>
              </a:spcBef>
              <a:spcAft>
                <a:spcPts val="0"/>
              </a:spcAft>
              <a:buClr>
                <a:srgbClr val="000000"/>
              </a:buClr>
              <a:buSzPts val="1800"/>
              <a:buChar char="•"/>
              <a:defRPr/>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33" name="Google Shape;33;p42"/>
          <p:cNvSpPr txBox="1">
            <a:spLocks noGrp="1"/>
          </p:cNvSpPr>
          <p:nvPr>
            <p:ph type="sldNum" idx="12"/>
          </p:nvPr>
        </p:nvSpPr>
        <p:spPr>
          <a:xfrm>
            <a:off x="17765193" y="8652271"/>
            <a:ext cx="349700"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37244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4"/>
        <p:cNvGrpSpPr/>
        <p:nvPr/>
      </p:nvGrpSpPr>
      <p:grpSpPr>
        <a:xfrm>
          <a:off x="0" y="0"/>
          <a:ext cx="0" cy="0"/>
          <a:chOff x="0" y="0"/>
          <a:chExt cx="0" cy="0"/>
        </a:xfrm>
      </p:grpSpPr>
      <p:pic>
        <p:nvPicPr>
          <p:cNvPr id="35" name="Google Shape;35;p43"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36" name="Google Shape;36;p43"/>
          <p:cNvSpPr>
            <a:spLocks noGrp="1"/>
          </p:cNvSpPr>
          <p:nvPr>
            <p:ph type="pic" idx="2"/>
          </p:nvPr>
        </p:nvSpPr>
        <p:spPr>
          <a:xfrm>
            <a:off x="9371707" y="14684"/>
            <a:ext cx="8902305" cy="929729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37" name="Google Shape;37;p43"/>
          <p:cNvSpPr txBox="1">
            <a:spLocks noGrp="1"/>
          </p:cNvSpPr>
          <p:nvPr>
            <p:ph type="title"/>
          </p:nvPr>
        </p:nvSpPr>
        <p:spPr>
          <a:xfrm>
            <a:off x="3684289" y="267889"/>
            <a:ext cx="11313122" cy="2277072"/>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38" name="Google Shape;38;p43"/>
          <p:cNvSpPr txBox="1">
            <a:spLocks noGrp="1"/>
          </p:cNvSpPr>
          <p:nvPr>
            <p:ph type="body" idx="1"/>
          </p:nvPr>
        </p:nvSpPr>
        <p:spPr>
          <a:xfrm>
            <a:off x="3684289" y="2732484"/>
            <a:ext cx="5232005" cy="6274695"/>
          </a:xfrm>
          <a:prstGeom prst="rect">
            <a:avLst/>
          </a:prstGeom>
          <a:noFill/>
          <a:ln>
            <a:noFill/>
          </a:ln>
        </p:spPr>
        <p:txBody>
          <a:bodyPr spcFirstLastPara="1" wrap="square" lIns="71425" tIns="71425" rIns="71425" bIns="71425" anchor="ctr" anchorCtr="0">
            <a:normAutofit/>
          </a:bodyPr>
          <a:lstStyle>
            <a:lvl1pPr marL="342900" lvl="0" indent="-352425" algn="l">
              <a:lnSpc>
                <a:spcPct val="100000"/>
              </a:lnSpc>
              <a:spcBef>
                <a:spcPts val="3375"/>
              </a:spcBef>
              <a:spcAft>
                <a:spcPts val="0"/>
              </a:spcAft>
              <a:buClr>
                <a:srgbClr val="000000"/>
              </a:buClr>
              <a:buSzPts val="3800"/>
              <a:buFont typeface="Helvetica Neue"/>
              <a:buChar char="•"/>
              <a:defRPr sz="2850"/>
            </a:lvl1pPr>
            <a:lvl2pPr marL="685800" lvl="1" indent="-352425" algn="l">
              <a:lnSpc>
                <a:spcPct val="100000"/>
              </a:lnSpc>
              <a:spcBef>
                <a:spcPts val="3375"/>
              </a:spcBef>
              <a:spcAft>
                <a:spcPts val="0"/>
              </a:spcAft>
              <a:buClr>
                <a:srgbClr val="000000"/>
              </a:buClr>
              <a:buSzPts val="3800"/>
              <a:buFont typeface="Helvetica Neue"/>
              <a:buChar char="•"/>
              <a:defRPr sz="2850"/>
            </a:lvl2pPr>
            <a:lvl3pPr marL="1028700" lvl="2" indent="-352425" algn="l">
              <a:lnSpc>
                <a:spcPct val="100000"/>
              </a:lnSpc>
              <a:spcBef>
                <a:spcPts val="3375"/>
              </a:spcBef>
              <a:spcAft>
                <a:spcPts val="0"/>
              </a:spcAft>
              <a:buClr>
                <a:srgbClr val="000000"/>
              </a:buClr>
              <a:buSzPts val="3800"/>
              <a:buFont typeface="Helvetica Neue"/>
              <a:buChar char="•"/>
              <a:defRPr sz="2850"/>
            </a:lvl3pPr>
            <a:lvl4pPr marL="1371600" lvl="3" indent="-352425" algn="l">
              <a:lnSpc>
                <a:spcPct val="100000"/>
              </a:lnSpc>
              <a:spcBef>
                <a:spcPts val="3375"/>
              </a:spcBef>
              <a:spcAft>
                <a:spcPts val="0"/>
              </a:spcAft>
              <a:buClr>
                <a:srgbClr val="000000"/>
              </a:buClr>
              <a:buSzPts val="3800"/>
              <a:buFont typeface="Helvetica Neue"/>
              <a:buChar char="•"/>
              <a:defRPr sz="2850"/>
            </a:lvl4pPr>
            <a:lvl5pPr marL="1714500" lvl="4" indent="-352425" algn="l">
              <a:lnSpc>
                <a:spcPct val="100000"/>
              </a:lnSpc>
              <a:spcBef>
                <a:spcPts val="3375"/>
              </a:spcBef>
              <a:spcAft>
                <a:spcPts val="0"/>
              </a:spcAft>
              <a:buClr>
                <a:srgbClr val="000000"/>
              </a:buClr>
              <a:buSzPts val="3800"/>
              <a:buFont typeface="Helvetica Neue"/>
              <a:buChar char="•"/>
              <a:defRPr sz="2850"/>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39" name="Google Shape;39;p43"/>
          <p:cNvSpPr txBox="1">
            <a:spLocks noGrp="1"/>
          </p:cNvSpPr>
          <p:nvPr>
            <p:ph type="sldNum" idx="12"/>
          </p:nvPr>
        </p:nvSpPr>
        <p:spPr>
          <a:xfrm>
            <a:off x="17763278" y="8661796"/>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782199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40"/>
        <p:cNvGrpSpPr/>
        <p:nvPr/>
      </p:nvGrpSpPr>
      <p:grpSpPr>
        <a:xfrm>
          <a:off x="0" y="0"/>
          <a:ext cx="0" cy="0"/>
          <a:chOff x="0" y="0"/>
          <a:chExt cx="0" cy="0"/>
        </a:xfrm>
      </p:grpSpPr>
      <p:pic>
        <p:nvPicPr>
          <p:cNvPr id="41" name="Google Shape;41;p44"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42" name="Google Shape;42;p44"/>
          <p:cNvSpPr txBox="1">
            <a:spLocks noGrp="1"/>
          </p:cNvSpPr>
          <p:nvPr>
            <p:ph type="body" idx="1"/>
          </p:nvPr>
        </p:nvSpPr>
        <p:spPr>
          <a:xfrm>
            <a:off x="3696991" y="1441053"/>
            <a:ext cx="11313122" cy="7608095"/>
          </a:xfrm>
          <a:prstGeom prst="rect">
            <a:avLst/>
          </a:prstGeom>
          <a:noFill/>
          <a:ln>
            <a:noFill/>
          </a:ln>
        </p:spPr>
        <p:txBody>
          <a:bodyPr spcFirstLastPara="1" wrap="square" lIns="71425" tIns="71425" rIns="71425" bIns="71425" anchor="ctr" anchorCtr="0">
            <a:normAutofit/>
          </a:bodyPr>
          <a:lstStyle>
            <a:lvl1pPr marL="342900" lvl="0" indent="-257175" algn="l">
              <a:lnSpc>
                <a:spcPct val="100000"/>
              </a:lnSpc>
              <a:spcBef>
                <a:spcPts val="4425"/>
              </a:spcBef>
              <a:spcAft>
                <a:spcPts val="0"/>
              </a:spcAft>
              <a:buClr>
                <a:srgbClr val="000000"/>
              </a:buClr>
              <a:buSzPts val="1800"/>
              <a:buChar char="•"/>
              <a:defRPr/>
            </a:lvl1pPr>
            <a:lvl2pPr marL="685800" lvl="1" indent="-257175" algn="l">
              <a:lnSpc>
                <a:spcPct val="100000"/>
              </a:lnSpc>
              <a:spcBef>
                <a:spcPts val="4425"/>
              </a:spcBef>
              <a:spcAft>
                <a:spcPts val="0"/>
              </a:spcAft>
              <a:buClr>
                <a:srgbClr val="000000"/>
              </a:buClr>
              <a:buSzPts val="1800"/>
              <a:buChar char="•"/>
              <a:defRPr/>
            </a:lvl2pPr>
            <a:lvl3pPr marL="1028700" lvl="2" indent="-257175" algn="l">
              <a:lnSpc>
                <a:spcPct val="100000"/>
              </a:lnSpc>
              <a:spcBef>
                <a:spcPts val="4425"/>
              </a:spcBef>
              <a:spcAft>
                <a:spcPts val="0"/>
              </a:spcAft>
              <a:buClr>
                <a:srgbClr val="000000"/>
              </a:buClr>
              <a:buSzPts val="1800"/>
              <a:buChar char="•"/>
              <a:defRPr/>
            </a:lvl3pPr>
            <a:lvl4pPr marL="1371600" lvl="3" indent="-257175" algn="l">
              <a:lnSpc>
                <a:spcPct val="100000"/>
              </a:lnSpc>
              <a:spcBef>
                <a:spcPts val="4425"/>
              </a:spcBef>
              <a:spcAft>
                <a:spcPts val="0"/>
              </a:spcAft>
              <a:buClr>
                <a:srgbClr val="000000"/>
              </a:buClr>
              <a:buSzPts val="1800"/>
              <a:buChar char="•"/>
              <a:defRPr/>
            </a:lvl4pPr>
            <a:lvl5pPr marL="1714500" lvl="4" indent="-257175" algn="l">
              <a:lnSpc>
                <a:spcPct val="100000"/>
              </a:lnSpc>
              <a:spcBef>
                <a:spcPts val="4425"/>
              </a:spcBef>
              <a:spcAft>
                <a:spcPts val="0"/>
              </a:spcAft>
              <a:buClr>
                <a:srgbClr val="000000"/>
              </a:buClr>
              <a:buSzPts val="1800"/>
              <a:buChar char="•"/>
              <a:defRPr/>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43" name="Google Shape;43;p44"/>
          <p:cNvSpPr txBox="1">
            <a:spLocks noGrp="1"/>
          </p:cNvSpPr>
          <p:nvPr>
            <p:ph type="sldNum" idx="12"/>
          </p:nvPr>
        </p:nvSpPr>
        <p:spPr>
          <a:xfrm>
            <a:off x="17763278" y="8652271"/>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0949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4"/>
        <p:cNvGrpSpPr/>
        <p:nvPr/>
      </p:nvGrpSpPr>
      <p:grpSpPr>
        <a:xfrm>
          <a:off x="0" y="0"/>
          <a:ext cx="0" cy="0"/>
          <a:chOff x="0" y="0"/>
          <a:chExt cx="0" cy="0"/>
        </a:xfrm>
      </p:grpSpPr>
      <p:pic>
        <p:nvPicPr>
          <p:cNvPr id="45" name="Google Shape;45;p45"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46" name="Google Shape;46;p45"/>
          <p:cNvSpPr>
            <a:spLocks noGrp="1"/>
          </p:cNvSpPr>
          <p:nvPr>
            <p:ph type="pic" idx="2"/>
          </p:nvPr>
        </p:nvSpPr>
        <p:spPr>
          <a:xfrm>
            <a:off x="9371707" y="5256907"/>
            <a:ext cx="8915005" cy="399087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47" name="Google Shape;47;p45"/>
          <p:cNvSpPr>
            <a:spLocks noGrp="1"/>
          </p:cNvSpPr>
          <p:nvPr>
            <p:ph type="pic" idx="3"/>
          </p:nvPr>
        </p:nvSpPr>
        <p:spPr>
          <a:xfrm>
            <a:off x="9371707" y="-2183"/>
            <a:ext cx="8940404" cy="523547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48" name="Google Shape;48;p45"/>
          <p:cNvSpPr>
            <a:spLocks noGrp="1"/>
          </p:cNvSpPr>
          <p:nvPr>
            <p:ph type="pic" idx="4"/>
          </p:nvPr>
        </p:nvSpPr>
        <p:spPr>
          <a:xfrm>
            <a:off x="-11411" y="10517"/>
            <a:ext cx="9384905" cy="92499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49" name="Google Shape;49;p45"/>
          <p:cNvSpPr txBox="1">
            <a:spLocks noGrp="1"/>
          </p:cNvSpPr>
          <p:nvPr>
            <p:ph type="sldNum" idx="12"/>
          </p:nvPr>
        </p:nvSpPr>
        <p:spPr>
          <a:xfrm>
            <a:off x="17765193" y="8652271"/>
            <a:ext cx="349700"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5051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0"/>
        <p:cNvGrpSpPr/>
        <p:nvPr/>
      </p:nvGrpSpPr>
      <p:grpSpPr>
        <a:xfrm>
          <a:off x="0" y="0"/>
          <a:ext cx="0" cy="0"/>
          <a:chOff x="0" y="0"/>
          <a:chExt cx="0" cy="0"/>
        </a:xfrm>
      </p:grpSpPr>
      <p:pic>
        <p:nvPicPr>
          <p:cNvPr id="51" name="Google Shape;51;p46"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52" name="Google Shape;52;p46"/>
          <p:cNvSpPr txBox="1">
            <a:spLocks noGrp="1"/>
          </p:cNvSpPr>
          <p:nvPr>
            <p:ph type="body" idx="1"/>
          </p:nvPr>
        </p:nvSpPr>
        <p:spPr>
          <a:xfrm>
            <a:off x="2672953" y="6710660"/>
            <a:ext cx="12942095" cy="297658"/>
          </a:xfrm>
          <a:prstGeom prst="rect">
            <a:avLst/>
          </a:prstGeom>
          <a:noFill/>
          <a:ln>
            <a:noFill/>
          </a:ln>
        </p:spPr>
        <p:txBody>
          <a:bodyPr spcFirstLastPara="1" wrap="square" lIns="71425" tIns="71425" rIns="71425" bIns="71425" anchor="t" anchorCtr="0">
            <a:normAutofit/>
          </a:bodyPr>
          <a:lstStyle>
            <a:lvl1pPr marL="342900" lvl="0" indent="-171450" algn="ctr">
              <a:lnSpc>
                <a:spcPct val="100000"/>
              </a:lnSpc>
              <a:spcBef>
                <a:spcPts val="0"/>
              </a:spcBef>
              <a:spcAft>
                <a:spcPts val="0"/>
              </a:spcAft>
              <a:buClr>
                <a:srgbClr val="000000"/>
              </a:buClr>
              <a:buSzPts val="2000"/>
              <a:buFont typeface="Helvetica Neue"/>
              <a:buNone/>
              <a:defRPr sz="1500" i="1"/>
            </a:lvl1pPr>
            <a:lvl2pPr marL="685800" lvl="1" indent="-309563" algn="ctr">
              <a:lnSpc>
                <a:spcPct val="100000"/>
              </a:lnSpc>
              <a:spcBef>
                <a:spcPts val="0"/>
              </a:spcBef>
              <a:spcAft>
                <a:spcPts val="0"/>
              </a:spcAft>
              <a:buClr>
                <a:srgbClr val="000000"/>
              </a:buClr>
              <a:buSzPts val="2900"/>
              <a:buFont typeface="Helvetica Neue"/>
              <a:buChar char="•"/>
              <a:defRPr sz="1500" i="1"/>
            </a:lvl2pPr>
            <a:lvl3pPr marL="1028700" lvl="2" indent="-309563" algn="ctr">
              <a:lnSpc>
                <a:spcPct val="100000"/>
              </a:lnSpc>
              <a:spcBef>
                <a:spcPts val="0"/>
              </a:spcBef>
              <a:spcAft>
                <a:spcPts val="0"/>
              </a:spcAft>
              <a:buClr>
                <a:srgbClr val="000000"/>
              </a:buClr>
              <a:buSzPts val="2900"/>
              <a:buFont typeface="Helvetica Neue"/>
              <a:buChar char="•"/>
              <a:defRPr sz="1500" i="1"/>
            </a:lvl3pPr>
            <a:lvl4pPr marL="1371600" lvl="3" indent="-309563" algn="ctr">
              <a:lnSpc>
                <a:spcPct val="100000"/>
              </a:lnSpc>
              <a:spcBef>
                <a:spcPts val="0"/>
              </a:spcBef>
              <a:spcAft>
                <a:spcPts val="0"/>
              </a:spcAft>
              <a:buClr>
                <a:srgbClr val="000000"/>
              </a:buClr>
              <a:buSzPts val="2900"/>
              <a:buFont typeface="Helvetica Neue"/>
              <a:buChar char="•"/>
              <a:defRPr sz="1500" i="1"/>
            </a:lvl4pPr>
            <a:lvl5pPr marL="1714500" lvl="4" indent="-309563" algn="ctr">
              <a:lnSpc>
                <a:spcPct val="100000"/>
              </a:lnSpc>
              <a:spcBef>
                <a:spcPts val="0"/>
              </a:spcBef>
              <a:spcAft>
                <a:spcPts val="0"/>
              </a:spcAft>
              <a:buClr>
                <a:srgbClr val="000000"/>
              </a:buClr>
              <a:buSzPts val="2900"/>
              <a:buFont typeface="Helvetica Neue"/>
              <a:buChar char="•"/>
              <a:defRPr sz="1500" i="1"/>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53" name="Google Shape;53;p46"/>
          <p:cNvSpPr txBox="1">
            <a:spLocks noGrp="1"/>
          </p:cNvSpPr>
          <p:nvPr>
            <p:ph type="body" idx="2"/>
          </p:nvPr>
        </p:nvSpPr>
        <p:spPr>
          <a:xfrm>
            <a:off x="2672952" y="4550331"/>
            <a:ext cx="12942096" cy="543403"/>
          </a:xfrm>
          <a:prstGeom prst="rect">
            <a:avLst/>
          </a:prstGeom>
          <a:noFill/>
          <a:ln>
            <a:noFill/>
          </a:ln>
        </p:spPr>
        <p:txBody>
          <a:bodyPr spcFirstLastPara="1" wrap="square" lIns="71425" tIns="71425" rIns="71425" bIns="71425" anchor="ctr" anchorCtr="0">
            <a:normAutofit/>
          </a:bodyPr>
          <a:lstStyle>
            <a:lvl1pPr marL="342900" lvl="0" indent="-295751" algn="l">
              <a:lnSpc>
                <a:spcPct val="100000"/>
              </a:lnSpc>
              <a:spcBef>
                <a:spcPts val="4425"/>
              </a:spcBef>
              <a:spcAft>
                <a:spcPts val="0"/>
              </a:spcAft>
              <a:buClr>
                <a:srgbClr val="000000"/>
              </a:buClr>
              <a:buSzPts val="2610"/>
              <a:buChar char="•"/>
              <a:defRPr/>
            </a:lvl1pPr>
            <a:lvl2pPr marL="685800" lvl="1" indent="-295751" algn="l">
              <a:lnSpc>
                <a:spcPct val="100000"/>
              </a:lnSpc>
              <a:spcBef>
                <a:spcPts val="4425"/>
              </a:spcBef>
              <a:spcAft>
                <a:spcPts val="0"/>
              </a:spcAft>
              <a:buClr>
                <a:srgbClr val="000000"/>
              </a:buClr>
              <a:buSzPts val="2610"/>
              <a:buChar char="•"/>
              <a:defRPr/>
            </a:lvl2pPr>
            <a:lvl3pPr marL="1028700" lvl="2" indent="-295751" algn="l">
              <a:lnSpc>
                <a:spcPct val="100000"/>
              </a:lnSpc>
              <a:spcBef>
                <a:spcPts val="4425"/>
              </a:spcBef>
              <a:spcAft>
                <a:spcPts val="0"/>
              </a:spcAft>
              <a:buClr>
                <a:srgbClr val="000000"/>
              </a:buClr>
              <a:buSzPts val="2610"/>
              <a:buChar char="•"/>
              <a:defRPr/>
            </a:lvl3pPr>
            <a:lvl4pPr marL="1371600" lvl="3" indent="-295751" algn="l">
              <a:lnSpc>
                <a:spcPct val="100000"/>
              </a:lnSpc>
              <a:spcBef>
                <a:spcPts val="4425"/>
              </a:spcBef>
              <a:spcAft>
                <a:spcPts val="0"/>
              </a:spcAft>
              <a:buClr>
                <a:srgbClr val="000000"/>
              </a:buClr>
              <a:buSzPts val="2610"/>
              <a:buChar char="•"/>
              <a:defRPr/>
            </a:lvl4pPr>
            <a:lvl5pPr marL="1714500" lvl="4" indent="-295751" algn="l">
              <a:lnSpc>
                <a:spcPct val="100000"/>
              </a:lnSpc>
              <a:spcBef>
                <a:spcPts val="4425"/>
              </a:spcBef>
              <a:spcAft>
                <a:spcPts val="0"/>
              </a:spcAft>
              <a:buClr>
                <a:srgbClr val="000000"/>
              </a:buClr>
              <a:buSzPts val="2610"/>
              <a:buChar char="•"/>
              <a:defRPr/>
            </a:lvl5pPr>
            <a:lvl6pPr marL="2057400" lvl="5" indent="-295751" algn="l">
              <a:lnSpc>
                <a:spcPct val="100000"/>
              </a:lnSpc>
              <a:spcBef>
                <a:spcPts val="4425"/>
              </a:spcBef>
              <a:spcAft>
                <a:spcPts val="0"/>
              </a:spcAft>
              <a:buClr>
                <a:srgbClr val="000000"/>
              </a:buClr>
              <a:buSzPts val="2610"/>
              <a:buChar char="•"/>
              <a:defRPr/>
            </a:lvl6pPr>
            <a:lvl7pPr marL="2400300" lvl="6" indent="-295751" algn="l">
              <a:lnSpc>
                <a:spcPct val="100000"/>
              </a:lnSpc>
              <a:spcBef>
                <a:spcPts val="4425"/>
              </a:spcBef>
              <a:spcAft>
                <a:spcPts val="0"/>
              </a:spcAft>
              <a:buClr>
                <a:srgbClr val="000000"/>
              </a:buClr>
              <a:buSzPts val="2610"/>
              <a:buChar char="•"/>
              <a:defRPr/>
            </a:lvl7pPr>
            <a:lvl8pPr marL="2743200" lvl="7" indent="-295751" algn="l">
              <a:lnSpc>
                <a:spcPct val="100000"/>
              </a:lnSpc>
              <a:spcBef>
                <a:spcPts val="4425"/>
              </a:spcBef>
              <a:spcAft>
                <a:spcPts val="0"/>
              </a:spcAft>
              <a:buClr>
                <a:srgbClr val="000000"/>
              </a:buClr>
              <a:buSzPts val="2610"/>
              <a:buChar char="•"/>
              <a:defRPr/>
            </a:lvl8pPr>
            <a:lvl9pPr marL="3086100" lvl="8" indent="-295751" algn="l">
              <a:lnSpc>
                <a:spcPct val="100000"/>
              </a:lnSpc>
              <a:spcBef>
                <a:spcPts val="4425"/>
              </a:spcBef>
              <a:spcAft>
                <a:spcPts val="0"/>
              </a:spcAft>
              <a:buClr>
                <a:srgbClr val="000000"/>
              </a:buClr>
              <a:buSzPts val="2610"/>
              <a:buChar char="•"/>
              <a:defRPr/>
            </a:lvl9pPr>
          </a:lstStyle>
          <a:p>
            <a:endParaRPr/>
          </a:p>
        </p:txBody>
      </p:sp>
      <p:sp>
        <p:nvSpPr>
          <p:cNvPr id="54" name="Google Shape;54;p46"/>
          <p:cNvSpPr txBox="1">
            <a:spLocks noGrp="1"/>
          </p:cNvSpPr>
          <p:nvPr>
            <p:ph type="sldNum" idx="12"/>
          </p:nvPr>
        </p:nvSpPr>
        <p:spPr>
          <a:xfrm>
            <a:off x="17782328" y="8661796"/>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135929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5"/>
        <p:cNvGrpSpPr/>
        <p:nvPr/>
      </p:nvGrpSpPr>
      <p:grpSpPr>
        <a:xfrm>
          <a:off x="0" y="0"/>
          <a:ext cx="0" cy="0"/>
          <a:chOff x="0" y="0"/>
          <a:chExt cx="0" cy="0"/>
        </a:xfrm>
      </p:grpSpPr>
      <p:pic>
        <p:nvPicPr>
          <p:cNvPr id="56" name="Google Shape;56;p47"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57" name="Google Shape;57;p47"/>
          <p:cNvSpPr>
            <a:spLocks noGrp="1"/>
          </p:cNvSpPr>
          <p:nvPr>
            <p:ph type="pic" idx="2"/>
          </p:nvPr>
        </p:nvSpPr>
        <p:spPr>
          <a:xfrm>
            <a:off x="-25401" y="-1"/>
            <a:ext cx="18338801" cy="923290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4425"/>
              </a:spcBef>
              <a:spcAft>
                <a:spcPts val="0"/>
              </a:spcAft>
              <a:buClr>
                <a:srgbClr val="000000"/>
              </a:buClr>
              <a:buSzPts val="6380"/>
              <a:buFont typeface="Helvetica Neue"/>
              <a:buChar char="•"/>
              <a:defRPr sz="3300" b="0" i="0" u="none" strike="noStrike" cap="none">
                <a:solidFill>
                  <a:srgbClr val="000000"/>
                </a:solidFill>
                <a:latin typeface="Helvetica Neue"/>
                <a:ea typeface="Helvetica Neue"/>
                <a:cs typeface="Helvetica Neue"/>
                <a:sym typeface="Helvetica Neue"/>
              </a:defRPr>
            </a:lvl9pPr>
          </a:lstStyle>
          <a:p>
            <a:endParaRPr/>
          </a:p>
        </p:txBody>
      </p:sp>
      <p:sp>
        <p:nvSpPr>
          <p:cNvPr id="58" name="Google Shape;58;p47"/>
          <p:cNvSpPr txBox="1">
            <a:spLocks noGrp="1"/>
          </p:cNvSpPr>
          <p:nvPr>
            <p:ph type="sldNum" idx="12"/>
          </p:nvPr>
        </p:nvSpPr>
        <p:spPr>
          <a:xfrm>
            <a:off x="17763278" y="8652271"/>
            <a:ext cx="349701"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70960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9"/>
        <p:cNvGrpSpPr/>
        <p:nvPr/>
      </p:nvGrpSpPr>
      <p:grpSpPr>
        <a:xfrm>
          <a:off x="0" y="0"/>
          <a:ext cx="0" cy="0"/>
          <a:chOff x="0" y="0"/>
          <a:chExt cx="0" cy="0"/>
        </a:xfrm>
      </p:grpSpPr>
      <p:pic>
        <p:nvPicPr>
          <p:cNvPr id="60" name="Google Shape;60;p48" descr="RG+LI+Footer+Blue.jpg"/>
          <p:cNvPicPr preferRelativeResize="0"/>
          <p:nvPr/>
        </p:nvPicPr>
        <p:blipFill rotWithShape="1">
          <a:blip r:embed="rId2">
            <a:alphaModFix/>
          </a:blip>
          <a:srcRect/>
          <a:stretch/>
        </p:blipFill>
        <p:spPr>
          <a:xfrm>
            <a:off x="-1" y="9077325"/>
            <a:ext cx="18288002" cy="1219200"/>
          </a:xfrm>
          <a:prstGeom prst="rect">
            <a:avLst/>
          </a:prstGeom>
          <a:noFill/>
          <a:ln>
            <a:noFill/>
          </a:ln>
        </p:spPr>
      </p:pic>
      <p:sp>
        <p:nvSpPr>
          <p:cNvPr id="61" name="Google Shape;61;p48"/>
          <p:cNvSpPr txBox="1">
            <a:spLocks noGrp="1"/>
          </p:cNvSpPr>
          <p:nvPr>
            <p:ph type="sldNum" idx="12"/>
          </p:nvPr>
        </p:nvSpPr>
        <p:spPr>
          <a:xfrm>
            <a:off x="17765193" y="8655446"/>
            <a:ext cx="349700" cy="905992"/>
          </a:xfrm>
          <a:prstGeom prst="rect">
            <a:avLst/>
          </a:prstGeom>
          <a:noFill/>
          <a:ln>
            <a:noFill/>
          </a:ln>
        </p:spPr>
        <p:txBody>
          <a:bodyPr spcFirstLastPara="1" wrap="square" lIns="71425" tIns="71425" rIns="71425" bIns="71425" anchor="t" anchorCtr="0">
            <a:spAutoFit/>
          </a:bodyPr>
          <a:lstStyle>
            <a:lvl1pPr marL="0" marR="0" lvl="0"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192661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0263E"/>
          </a:solidFill>
          <a:ln/>
        </p:spPr>
        <p:txBody>
          <a:bodyPr/>
          <a:lstStyle/>
          <a:p>
            <a:endParaRPr lang="it-IT"/>
          </a:p>
        </p:txBody>
      </p:sp>
      <p:sp>
        <p:nvSpPr>
          <p:cNvPr id="3" name="Shape 1"/>
          <p:cNvSpPr/>
          <p:nvPr/>
        </p:nvSpPr>
        <p:spPr>
          <a:xfrm>
            <a:off x="0" y="0"/>
            <a:ext cx="18288000" cy="10287000"/>
          </a:xfrm>
          <a:prstGeom prst="rect">
            <a:avLst/>
          </a:prstGeom>
          <a:solidFill>
            <a:srgbClr val="004571"/>
          </a:solidFill>
          <a:ln/>
        </p:spPr>
        <p:txBody>
          <a:bodyPr/>
          <a:lstStyle/>
          <a:p>
            <a:endParaRPr lang="it-IT"/>
          </a:p>
        </p:txBody>
      </p:sp>
      <p:pic>
        <p:nvPicPr>
          <p:cNvPr id="4" name="Image 0" descr="preencoded.png">
            <a:hlinkClick r:id="rId2"/>
          </p:cNvPr>
          <p:cNvPicPr>
            <a:picLocks noChangeAspect="1"/>
          </p:cNvPicPr>
          <p:nvPr/>
        </p:nvPicPr>
        <p:blipFill>
          <a:blip r:embed="rId3"/>
          <a:stretch>
            <a:fillRect/>
          </a:stretch>
        </p:blipFill>
        <p:spPr>
          <a:xfrm>
            <a:off x="16049020" y="9686925"/>
            <a:ext cx="2153256" cy="514350"/>
          </a:xfrm>
          <a:prstGeom prst="rect">
            <a:avLst/>
          </a:prstGeom>
        </p:spPr>
      </p:pic>
    </p:spTree>
    <p:extLst>
      <p:ext uri="{BB962C8B-B14F-4D97-AF65-F5344CB8AC3E}">
        <p14:creationId xmlns:p14="http://schemas.microsoft.com/office/powerpoint/2010/main" val="1604299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34237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7" r:id="rId3"/>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ru-RU"/>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36" descr="RG+LI+Footer+Blue.jpg"/>
          <p:cNvPicPr preferRelativeResize="0"/>
          <p:nvPr/>
        </p:nvPicPr>
        <p:blipFill rotWithShape="1">
          <a:blip r:embed="rId14">
            <a:alphaModFix/>
          </a:blip>
          <a:srcRect/>
          <a:stretch/>
        </p:blipFill>
        <p:spPr>
          <a:xfrm>
            <a:off x="-1" y="9077325"/>
            <a:ext cx="18288002" cy="1219200"/>
          </a:xfrm>
          <a:prstGeom prst="rect">
            <a:avLst/>
          </a:prstGeom>
          <a:noFill/>
          <a:ln>
            <a:noFill/>
          </a:ln>
        </p:spPr>
      </p:pic>
      <p:sp>
        <p:nvSpPr>
          <p:cNvPr id="7" name="Google Shape;7;p36"/>
          <p:cNvSpPr txBox="1">
            <a:spLocks noGrp="1"/>
          </p:cNvSpPr>
          <p:nvPr>
            <p:ph type="title"/>
          </p:nvPr>
        </p:nvSpPr>
        <p:spPr>
          <a:xfrm>
            <a:off x="914400" y="337232"/>
            <a:ext cx="16459200" cy="18639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9pPr>
          </a:lstStyle>
          <a:p>
            <a:endParaRPr/>
          </a:p>
        </p:txBody>
      </p:sp>
      <p:sp>
        <p:nvSpPr>
          <p:cNvPr id="8" name="Google Shape;8;p36"/>
          <p:cNvSpPr txBox="1">
            <a:spLocks noGrp="1"/>
          </p:cNvSpPr>
          <p:nvPr>
            <p:ph type="body" idx="1"/>
          </p:nvPr>
        </p:nvSpPr>
        <p:spPr>
          <a:xfrm>
            <a:off x="914400" y="2201180"/>
            <a:ext cx="16459200" cy="7187185"/>
          </a:xfrm>
          <a:prstGeom prst="rect">
            <a:avLst/>
          </a:prstGeom>
          <a:noFill/>
          <a:ln>
            <a:noFill/>
          </a:ln>
        </p:spPr>
        <p:txBody>
          <a:bodyPr spcFirstLastPara="1" wrap="square" lIns="71425" tIns="71425" rIns="71425" bIns="71425" anchor="ctr" anchorCtr="0">
            <a:normAutofit/>
          </a:bodyPr>
          <a:lstStyle>
            <a:lvl1pPr marL="457200" marR="0" lvl="0"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5pPr>
            <a:lvl6pPr marL="2743200" marR="0" lvl="5"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6pPr>
            <a:lvl7pPr marL="3200400" marR="0" lvl="6"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7pPr>
            <a:lvl8pPr marL="3657600" marR="0" lvl="7"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8pPr>
            <a:lvl9pPr marL="4114800" marR="0" lvl="8"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9pPr>
          </a:lstStyle>
          <a:p>
            <a:endParaRPr/>
          </a:p>
        </p:txBody>
      </p:sp>
      <p:sp>
        <p:nvSpPr>
          <p:cNvPr id="9" name="Google Shape;9;p36"/>
          <p:cNvSpPr txBox="1">
            <a:spLocks noGrp="1"/>
          </p:cNvSpPr>
          <p:nvPr>
            <p:ph type="sldNum" idx="12"/>
          </p:nvPr>
        </p:nvSpPr>
        <p:spPr>
          <a:xfrm>
            <a:off x="10972800" y="9534525"/>
            <a:ext cx="4267200" cy="398161"/>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ct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‹N›</a:t>
            </a:fld>
            <a:endParaRPr lang="en-US" sz="1050">
              <a:latin typeface="Arial"/>
              <a:ea typeface="Arial"/>
              <a:cs typeface="Arial"/>
              <a:sym typeface="Arial"/>
            </a:endParaRPr>
          </a:p>
        </p:txBody>
      </p:sp>
    </p:spTree>
    <p:extLst>
      <p:ext uri="{BB962C8B-B14F-4D97-AF65-F5344CB8AC3E}">
        <p14:creationId xmlns:p14="http://schemas.microsoft.com/office/powerpoint/2010/main" val="1150228814"/>
      </p:ext>
    </p:extLst>
  </p:cSld>
  <p:clrMap bg1="lt1" tx1="dk1" bg2="dk2" tx2="lt2" accent1="accent1" accent2="accent2" accent3="accent3" accent4="accent4" accent5="accent5" accent6="accent6" hlink="hlink" folHlink="folHlink"/>
  <p:sldLayoutIdLst>
    <p:sldLayoutId id="2147483849" r:id="rId1"/>
    <p:sldLayoutId id="2147483850"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publicdomainpictures.net/en/view-image.php?image=276178&amp;picture=the-colosseum"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1.emf"/></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3.png"/><Relationship Id="rId11" Type="http://schemas.microsoft.com/office/2007/relationships/hdphoto" Target="../media/hdphoto1.wdp"/><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12"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png"/><Relationship Id="rId10" Type="http://schemas.openxmlformats.org/officeDocument/2006/relationships/image" Target="../media/image21.emf"/><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jpe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jpe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5.jpeg"/><Relationship Id="rId7" Type="http://schemas.openxmlformats.org/officeDocument/2006/relationships/image" Target="../media/image50.png"/><Relationship Id="rId12"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6.png"/><Relationship Id="rId5" Type="http://schemas.openxmlformats.org/officeDocument/2006/relationships/image" Target="../media/image47.png"/><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49.png"/><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3" Type="http://schemas.openxmlformats.org/officeDocument/2006/relationships/image" Target="../media/image60.jpeg"/><Relationship Id="rId7" Type="http://schemas.openxmlformats.org/officeDocument/2006/relationships/image" Target="../media/image64.png"/><Relationship Id="rId12"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0.png"/></Relationships>
</file>

<file path=ppt/slides/_rels/slide12.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png"/><Relationship Id="rId3" Type="http://schemas.openxmlformats.org/officeDocument/2006/relationships/image" Target="../media/image60.jpeg"/><Relationship Id="rId7" Type="http://schemas.openxmlformats.org/officeDocument/2006/relationships/image" Target="../media/image73.jpeg"/><Relationship Id="rId12"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72.jpe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jpeg"/><Relationship Id="rId4" Type="http://schemas.openxmlformats.org/officeDocument/2006/relationships/image" Target="../media/image6.png"/><Relationship Id="rId9" Type="http://schemas.openxmlformats.org/officeDocument/2006/relationships/image" Target="../media/image75.jpeg"/><Relationship Id="rId14" Type="http://schemas.openxmlformats.org/officeDocument/2006/relationships/image" Target="../media/image80.png"/></Relationships>
</file>

<file path=ppt/slides/_rels/slide13.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88.png"/><Relationship Id="rId3" Type="http://schemas.openxmlformats.org/officeDocument/2006/relationships/image" Target="../media/image60.jpeg"/><Relationship Id="rId7" Type="http://schemas.openxmlformats.org/officeDocument/2006/relationships/image" Target="../media/image84.png"/><Relationship Id="rId12"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83.png"/><Relationship Id="rId11" Type="http://schemas.openxmlformats.org/officeDocument/2006/relationships/image" Target="../media/image87.png"/><Relationship Id="rId5" Type="http://schemas.openxmlformats.org/officeDocument/2006/relationships/image" Target="../media/image82.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21.emf"/><Relationship Id="rId14" Type="http://schemas.openxmlformats.org/officeDocument/2006/relationships/image" Target="../media/image89.png"/></Relationships>
</file>

<file path=ppt/slides/_rels/slide1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60.jpeg"/><Relationship Id="rId7"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6.png"/><Relationship Id="rId4" Type="http://schemas.openxmlformats.org/officeDocument/2006/relationships/image" Target="../media/image81.png"/><Relationship Id="rId9" Type="http://schemas.openxmlformats.org/officeDocument/2006/relationships/image" Target="../media/image82.png"/></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jpeg"/><Relationship Id="rId18" Type="http://schemas.openxmlformats.org/officeDocument/2006/relationships/image" Target="../media/image105.jpeg"/><Relationship Id="rId3" Type="http://schemas.openxmlformats.org/officeDocument/2006/relationships/image" Target="../media/image60.jpeg"/><Relationship Id="rId21" Type="http://schemas.openxmlformats.org/officeDocument/2006/relationships/image" Target="../media/image108.png"/><Relationship Id="rId7" Type="http://schemas.openxmlformats.org/officeDocument/2006/relationships/image" Target="../media/image94.jpeg"/><Relationship Id="rId12" Type="http://schemas.openxmlformats.org/officeDocument/2006/relationships/image" Target="../media/image99.png"/><Relationship Id="rId17" Type="http://schemas.openxmlformats.org/officeDocument/2006/relationships/image" Target="../media/image104.png"/><Relationship Id="rId2" Type="http://schemas.openxmlformats.org/officeDocument/2006/relationships/notesSlide" Target="../notesSlides/notesSlide15.xml"/><Relationship Id="rId16" Type="http://schemas.openxmlformats.org/officeDocument/2006/relationships/image" Target="../media/image103.png"/><Relationship Id="rId20" Type="http://schemas.openxmlformats.org/officeDocument/2006/relationships/image" Target="../media/image107.png"/><Relationship Id="rId1" Type="http://schemas.openxmlformats.org/officeDocument/2006/relationships/slideLayout" Target="../slideLayouts/slideLayout4.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6.png"/><Relationship Id="rId15" Type="http://schemas.openxmlformats.org/officeDocument/2006/relationships/image" Target="../media/image102.png"/><Relationship Id="rId10" Type="http://schemas.openxmlformats.org/officeDocument/2006/relationships/image" Target="../media/image97.jpeg"/><Relationship Id="rId19" Type="http://schemas.openxmlformats.org/officeDocument/2006/relationships/image" Target="../media/image106.png"/><Relationship Id="rId4" Type="http://schemas.openxmlformats.org/officeDocument/2006/relationships/image" Target="../media/image21.emf"/><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s>
</file>

<file path=ppt/slides/_rels/slide1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10.jpeg"/><Relationship Id="rId7" Type="http://schemas.openxmlformats.org/officeDocument/2006/relationships/image" Target="../media/image1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png"/><Relationship Id="rId5" Type="http://schemas.openxmlformats.org/officeDocument/2006/relationships/hyperlink" Target="https://www.visitlazio.com/web/en/" TargetMode="External"/><Relationship Id="rId10" Type="http://schemas.openxmlformats.org/officeDocument/2006/relationships/image" Target="../media/image115.png"/><Relationship Id="rId4" Type="http://schemas.openxmlformats.org/officeDocument/2006/relationships/image" Target="../media/image111.png"/><Relationship Id="rId9" Type="http://schemas.openxmlformats.org/officeDocument/2006/relationships/image" Target="../media/image114.png"/></Relationships>
</file>

<file path=ppt/slides/_rels/slide17.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60.jpeg"/><Relationship Id="rId7" Type="http://schemas.openxmlformats.org/officeDocument/2006/relationships/image" Target="../media/image11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18.png"/><Relationship Id="rId5" Type="http://schemas.openxmlformats.org/officeDocument/2006/relationships/image" Target="../media/image56.png"/><Relationship Id="rId10" Type="http://schemas.openxmlformats.org/officeDocument/2006/relationships/image" Target="../media/image6.png"/><Relationship Id="rId4" Type="http://schemas.openxmlformats.org/officeDocument/2006/relationships/image" Target="../media/image62.png"/><Relationship Id="rId9" Type="http://schemas.openxmlformats.org/officeDocument/2006/relationships/image" Target="../media/image117.png"/></Relationships>
</file>

<file path=ppt/slides/_rels/slide18.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60.jpeg"/><Relationship Id="rId7" Type="http://schemas.openxmlformats.org/officeDocument/2006/relationships/image" Target="../media/image12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10" Type="http://schemas.openxmlformats.org/officeDocument/2006/relationships/image" Target="../media/image124.png"/><Relationship Id="rId4" Type="http://schemas.openxmlformats.org/officeDocument/2006/relationships/image" Target="../media/image119.png"/><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jpeg"/><Relationship Id="rId7" Type="http://schemas.openxmlformats.org/officeDocument/2006/relationships/image" Target="../media/image56.png"/><Relationship Id="rId12" Type="http://schemas.openxmlformats.org/officeDocument/2006/relationships/image" Target="../media/image12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26.jpeg"/><Relationship Id="rId5" Type="http://schemas.openxmlformats.org/officeDocument/2006/relationships/image" Target="../media/image111.png"/><Relationship Id="rId10" Type="http://schemas.openxmlformats.org/officeDocument/2006/relationships/image" Target="../media/image125.png"/><Relationship Id="rId4" Type="http://schemas.openxmlformats.org/officeDocument/2006/relationships/image" Target="../media/image6.png"/><Relationship Id="rId9" Type="http://schemas.openxmlformats.org/officeDocument/2006/relationships/image" Target="../media/image113.png"/></Relationships>
</file>

<file path=ppt/slides/_rels/slide20.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60.jpeg"/><Relationship Id="rId7" Type="http://schemas.openxmlformats.org/officeDocument/2006/relationships/image" Target="../media/image12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11.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60.jpeg"/><Relationship Id="rId7" Type="http://schemas.openxmlformats.org/officeDocument/2006/relationships/image" Target="../media/image1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6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60.jpeg"/><Relationship Id="rId7" Type="http://schemas.openxmlformats.org/officeDocument/2006/relationships/image" Target="../media/image13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32.png"/><Relationship Id="rId10" Type="http://schemas.openxmlformats.org/officeDocument/2006/relationships/image" Target="../media/image64.png"/><Relationship Id="rId4" Type="http://schemas.openxmlformats.org/officeDocument/2006/relationships/image" Target="../media/image6.png"/><Relationship Id="rId9" Type="http://schemas.openxmlformats.org/officeDocument/2006/relationships/image" Target="../media/image136.png"/></Relationships>
</file>

<file path=ppt/slides/_rels/slide23.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60.jpeg"/><Relationship Id="rId7"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32.png"/><Relationship Id="rId10" Type="http://schemas.openxmlformats.org/officeDocument/2006/relationships/image" Target="../media/image139.png"/><Relationship Id="rId4" Type="http://schemas.openxmlformats.org/officeDocument/2006/relationships/image" Target="../media/image6.png"/><Relationship Id="rId9" Type="http://schemas.openxmlformats.org/officeDocument/2006/relationships/image" Target="../media/image138.png"/></Relationships>
</file>

<file path=ppt/slides/_rels/slide24.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140.jpeg"/><Relationship Id="rId5" Type="http://schemas.openxmlformats.org/officeDocument/2006/relationships/image" Target="../media/image11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41.jpeg"/><Relationship Id="rId5" Type="http://schemas.openxmlformats.org/officeDocument/2006/relationships/image" Target="../media/image11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42.pn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hyperlink" Target="https://xanateach.blogspot.com/2018/07/top-articulos-de-julio.html"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144.jpeg"/><Relationship Id="rId5" Type="http://schemas.openxmlformats.org/officeDocument/2006/relationships/image" Target="../media/image143.sv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45.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147.svg"/><Relationship Id="rId4" Type="http://schemas.openxmlformats.org/officeDocument/2006/relationships/image" Target="../media/image146.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7" name="Google Shape;67;p1" descr="Back_01.jpg"/>
          <p:cNvPicPr preferRelativeResize="0"/>
          <p:nvPr/>
        </p:nvPicPr>
        <p:blipFill rotWithShape="1">
          <a:blip r:embed="rId3">
            <a:alphaModFix/>
          </a:blip>
          <a:srcRect b="35750"/>
          <a:stretch/>
        </p:blipFill>
        <p:spPr>
          <a:xfrm>
            <a:off x="-18927" y="0"/>
            <a:ext cx="18306927" cy="10287000"/>
          </a:xfrm>
          <a:prstGeom prst="rect">
            <a:avLst/>
          </a:prstGeom>
          <a:noFill/>
          <a:ln>
            <a:noFill/>
          </a:ln>
        </p:spPr>
      </p:pic>
      <p:sp>
        <p:nvSpPr>
          <p:cNvPr id="66" name="Google Shape;66;p1"/>
          <p:cNvSpPr txBox="1">
            <a:spLocks noGrp="1"/>
          </p:cNvSpPr>
          <p:nvPr>
            <p:ph type="sldNum" idx="12"/>
          </p:nvPr>
        </p:nvSpPr>
        <p:spPr>
          <a:xfrm>
            <a:off x="17883361" y="8643938"/>
            <a:ext cx="233191" cy="869931"/>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1</a:t>
            </a:fld>
            <a:endParaRPr/>
          </a:p>
        </p:txBody>
      </p:sp>
      <p:pic>
        <p:nvPicPr>
          <p:cNvPr id="6" name="Picture 2">
            <a:extLst>
              <a:ext uri="{FF2B5EF4-FFF2-40B4-BE49-F238E27FC236}">
                <a16:creationId xmlns:a16="http://schemas.microsoft.com/office/drawing/2014/main" id="{A1851349-62EF-AA43-5E38-0DF4A393D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9786" y="0"/>
            <a:ext cx="5976766" cy="3745807"/>
          </a:xfrm>
          <a:prstGeom prst="rect">
            <a:avLst/>
          </a:prstGeom>
        </p:spPr>
      </p:pic>
      <p:pic>
        <p:nvPicPr>
          <p:cNvPr id="7" name="Immagine 6" descr="Immagine che contiene edificio, cielo, aria aperta, stadio&#10;&#10;Descrizione generata automaticamente">
            <a:extLst>
              <a:ext uri="{FF2B5EF4-FFF2-40B4-BE49-F238E27FC236}">
                <a16:creationId xmlns:a16="http://schemas.microsoft.com/office/drawing/2014/main" id="{2EF09863-B480-8A28-828A-8194D6174017}"/>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6388" b="2767"/>
          <a:stretch/>
        </p:blipFill>
        <p:spPr>
          <a:xfrm>
            <a:off x="7483152" y="0"/>
            <a:ext cx="10850568" cy="7827007"/>
          </a:xfrm>
          <a:prstGeom prst="rect">
            <a:avLst/>
          </a:prstGeom>
        </p:spPr>
      </p:pic>
      <p:sp>
        <p:nvSpPr>
          <p:cNvPr id="68" name="Google Shape;68;p1"/>
          <p:cNvSpPr txBox="1">
            <a:spLocks noGrp="1"/>
          </p:cNvSpPr>
          <p:nvPr>
            <p:ph type="ctrTitle" idx="4294967295"/>
          </p:nvPr>
        </p:nvSpPr>
        <p:spPr>
          <a:xfrm>
            <a:off x="404735" y="395882"/>
            <a:ext cx="8981862" cy="6527432"/>
          </a:xfrm>
          <a:prstGeom prst="rect">
            <a:avLst/>
          </a:prstGeom>
          <a:noFill/>
          <a:ln>
            <a:noFill/>
          </a:ln>
        </p:spPr>
        <p:txBody>
          <a:bodyPr spcFirstLastPara="1" wrap="square" lIns="53569" tIns="53569" rIns="53569" bIns="53569" anchor="ctr" anchorCtr="0">
            <a:normAutofit/>
          </a:bodyPr>
          <a:lstStyle/>
          <a:p>
            <a:pPr>
              <a:lnSpc>
                <a:spcPct val="100000"/>
              </a:lnSpc>
              <a:spcBef>
                <a:spcPts val="0"/>
              </a:spcBef>
              <a:buClr>
                <a:srgbClr val="FFFFFF"/>
              </a:buClr>
              <a:buSzPts val="11700"/>
            </a:pPr>
            <a:r>
              <a:rPr lang="en-US" sz="16700" b="1">
                <a:solidFill>
                  <a:schemeClr val="accent4"/>
                </a:solidFill>
                <a:latin typeface="HelveticaNeue"/>
                <a:ea typeface="HelveticaNeue"/>
                <a:cs typeface="HelveticaNeue"/>
                <a:sym typeface="Helvetica Neue"/>
              </a:rPr>
              <a:t>LAZIO</a:t>
            </a:r>
            <a:br>
              <a:rPr lang="en-US" sz="8775" b="1">
                <a:solidFill>
                  <a:srgbClr val="FFFFFF"/>
                </a:solidFill>
                <a:latin typeface="HelveticaNeue"/>
                <a:ea typeface="HelveticaNeue"/>
                <a:cs typeface="HelveticaNeue"/>
                <a:sym typeface="Helvetica Neue"/>
              </a:rPr>
            </a:br>
            <a:r>
              <a:rPr lang="en-US" sz="4400" b="1">
                <a:solidFill>
                  <a:srgbClr val="FFFFFF"/>
                </a:solidFill>
                <a:latin typeface="HelveticaNeue"/>
                <a:ea typeface="HelveticaNeue"/>
                <a:cs typeface="HelveticaNeue"/>
                <a:sym typeface="Helvetica Neue"/>
              </a:rPr>
              <a:t>INVEST IN LAZIO</a:t>
            </a:r>
            <a:br>
              <a:rPr lang="en-US" sz="4400" b="1">
                <a:solidFill>
                  <a:srgbClr val="FFFFFF"/>
                </a:solidFill>
                <a:latin typeface="HelveticaNeue"/>
                <a:ea typeface="HelveticaNeue"/>
                <a:cs typeface="HelveticaNeue"/>
                <a:sym typeface="Helvetica Neue"/>
              </a:rPr>
            </a:br>
            <a:r>
              <a:rPr lang="en-US" sz="4400" b="1">
                <a:solidFill>
                  <a:srgbClr val="FFFFFF"/>
                </a:solidFill>
                <a:latin typeface="HelveticaNeue"/>
                <a:ea typeface="HelveticaNeue"/>
                <a:cs typeface="HelveticaNeue"/>
                <a:sym typeface="Helvetica Neue"/>
              </a:rPr>
              <a:t>CHOOSE THE REGION OF ROME</a:t>
            </a:r>
            <a:br>
              <a:rPr lang="en-US" sz="4400" b="1">
                <a:solidFill>
                  <a:srgbClr val="FFFFFF"/>
                </a:solidFill>
                <a:latin typeface="HelveticaNeue"/>
                <a:ea typeface="HelveticaNeue"/>
                <a:cs typeface="HelveticaNeue"/>
                <a:sym typeface="Helvetica Neue"/>
              </a:rPr>
            </a:br>
            <a:r>
              <a:rPr lang="en-US" sz="3200" b="1">
                <a:solidFill>
                  <a:schemeClr val="bg1"/>
                </a:solidFill>
                <a:latin typeface="HelveticaNeue"/>
                <a:ea typeface="HelveticaNeue"/>
                <a:cs typeface="HelveticaNeue"/>
                <a:sym typeface="Helvetica Neue"/>
              </a:rPr>
              <a:t>A Region of Beauty and Innovation</a:t>
            </a:r>
            <a:endParaRPr sz="4400">
              <a:solidFill>
                <a:srgbClr val="000000"/>
              </a:solidFill>
              <a:latin typeface="Helvetica Neue"/>
              <a:ea typeface="Helvetica Neue"/>
              <a:cs typeface="Helvetica Neue"/>
              <a:sym typeface="Helvetica Neue"/>
            </a:endParaRPr>
          </a:p>
        </p:txBody>
      </p:sp>
      <p:pic>
        <p:nvPicPr>
          <p:cNvPr id="11" name="Immagine 10">
            <a:extLst>
              <a:ext uri="{FF2B5EF4-FFF2-40B4-BE49-F238E27FC236}">
                <a16:creationId xmlns:a16="http://schemas.microsoft.com/office/drawing/2014/main" id="{E00CED8B-DA10-706C-EE03-48B0463203B4}"/>
              </a:ext>
            </a:extLst>
          </p:cNvPr>
          <p:cNvPicPr>
            <a:picLocks noChangeAspect="1"/>
          </p:cNvPicPr>
          <p:nvPr/>
        </p:nvPicPr>
        <p:blipFill>
          <a:blip r:embed="rId7"/>
          <a:stretch>
            <a:fillRect/>
          </a:stretch>
        </p:blipFill>
        <p:spPr>
          <a:xfrm>
            <a:off x="3933" y="7827007"/>
            <a:ext cx="18306927" cy="2459993"/>
          </a:xfrm>
          <a:prstGeom prst="rect">
            <a:avLst/>
          </a:prstGeom>
        </p:spPr>
      </p:pic>
    </p:spTree>
    <p:extLst>
      <p:ext uri="{BB962C8B-B14F-4D97-AF65-F5344CB8AC3E}">
        <p14:creationId xmlns:p14="http://schemas.microsoft.com/office/powerpoint/2010/main" val="2794205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3" descr="Back_04.jpg"/>
          <p:cNvPicPr preferRelativeResize="0"/>
          <p:nvPr/>
        </p:nvPicPr>
        <p:blipFill rotWithShape="1">
          <a:blip r:embed="rId3">
            <a:alphaModFix/>
          </a:blip>
          <a:srcRect t="30357"/>
          <a:stretch/>
        </p:blipFill>
        <p:spPr>
          <a:xfrm rot="10800000">
            <a:off x="-1" y="-30604"/>
            <a:ext cx="18288001" cy="9090107"/>
          </a:xfrm>
          <a:prstGeom prst="rect">
            <a:avLst/>
          </a:prstGeom>
          <a:noFill/>
          <a:ln>
            <a:noFill/>
          </a:ln>
        </p:spPr>
      </p:pic>
      <p:sp>
        <p:nvSpPr>
          <p:cNvPr id="83" name="Google Shape;83;p3"/>
          <p:cNvSpPr txBox="1">
            <a:spLocks noGrp="1"/>
          </p:cNvSpPr>
          <p:nvPr>
            <p:ph type="sldNum" idx="12"/>
          </p:nvPr>
        </p:nvSpPr>
        <p:spPr>
          <a:xfrm>
            <a:off x="17883361" y="8643938"/>
            <a:ext cx="233191" cy="362100"/>
          </a:xfrm>
          <a:prstGeom prst="rect">
            <a:avLst/>
          </a:prstGeom>
          <a:noFill/>
          <a:ln>
            <a:noFill/>
          </a:ln>
        </p:spPr>
        <p:txBody>
          <a:bodyPr spcFirstLastPara="1" wrap="square" lIns="53569" tIns="53569" rIns="53569" bIns="53569" anchor="t" anchorCtr="0">
            <a:spAutoFit/>
          </a:bodyPr>
          <a:lstStyle/>
          <a:p>
            <a:pPr>
              <a:buClr>
                <a:srgbClr val="FFFFFF"/>
              </a:buClr>
            </a:pPr>
            <a:fld id="{00000000-1234-1234-1234-123412341234}" type="slidenum">
              <a:rPr lang="en-US">
                <a:solidFill>
                  <a:srgbClr val="FFFFFF"/>
                </a:solidFill>
              </a:rPr>
              <a:pPr>
                <a:buClr>
                  <a:srgbClr val="FFFFFF"/>
                </a:buClr>
              </a:pPr>
              <a:t>2</a:t>
            </a:fld>
            <a:endParaRPr/>
          </a:p>
        </p:txBody>
      </p:sp>
      <p:sp>
        <p:nvSpPr>
          <p:cNvPr id="84" name="Google Shape;84;p3"/>
          <p:cNvSpPr txBox="1"/>
          <p:nvPr/>
        </p:nvSpPr>
        <p:spPr>
          <a:xfrm>
            <a:off x="816872" y="948180"/>
            <a:ext cx="9382281" cy="1031514"/>
          </a:xfrm>
          <a:prstGeom prst="rect">
            <a:avLst/>
          </a:prstGeom>
          <a:noFill/>
          <a:ln>
            <a:noFill/>
          </a:ln>
        </p:spPr>
        <p:txBody>
          <a:bodyPr spcFirstLastPara="1" wrap="square" lIns="53569" tIns="53569" rIns="53569" bIns="53569" anchor="ctr" anchorCtr="0">
            <a:spAutoFit/>
          </a:bodyPr>
          <a:lstStyle/>
          <a:p>
            <a:pPr>
              <a:buClr>
                <a:srgbClr val="FFFFFF"/>
              </a:buClr>
              <a:buSzPts val="8000"/>
            </a:pPr>
            <a:r>
              <a:rPr lang="en-US" sz="6000" b="1">
                <a:solidFill>
                  <a:srgbClr val="FFFFFF"/>
                </a:solidFill>
                <a:latin typeface="HelveticaNeue"/>
                <a:ea typeface="HelveticaNeue"/>
                <a:cs typeface="HelveticaNeue"/>
                <a:sym typeface="Helvetica Neue"/>
              </a:rPr>
              <a:t>WELCOME TO LAZIO</a:t>
            </a:r>
            <a:endParaRPr sz="1050">
              <a:latin typeface="Arial"/>
              <a:ea typeface="Arial"/>
              <a:cs typeface="Arial"/>
              <a:sym typeface="Arial"/>
            </a:endParaRPr>
          </a:p>
        </p:txBody>
      </p:sp>
      <p:sp>
        <p:nvSpPr>
          <p:cNvPr id="85" name="Google Shape;85;p3"/>
          <p:cNvSpPr txBox="1"/>
          <p:nvPr/>
        </p:nvSpPr>
        <p:spPr>
          <a:xfrm>
            <a:off x="869772" y="1425465"/>
            <a:ext cx="8915870" cy="1831733"/>
          </a:xfrm>
          <a:prstGeom prst="rect">
            <a:avLst/>
          </a:prstGeom>
          <a:noFill/>
          <a:ln>
            <a:noFill/>
          </a:ln>
        </p:spPr>
        <p:txBody>
          <a:bodyPr spcFirstLastPara="1" wrap="square" lIns="53569" tIns="53569" rIns="53569" bIns="53569" anchor="ctr" anchorCtr="0">
            <a:spAutoFit/>
          </a:bodyPr>
          <a:lstStyle/>
          <a:p>
            <a:pPr>
              <a:buClr>
                <a:srgbClr val="FFFFFF"/>
              </a:buClr>
              <a:buSzPts val="3600"/>
            </a:pPr>
            <a:endPar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endParaRPr>
          </a:p>
          <a:p>
            <a:pPr>
              <a:buClr>
                <a:srgbClr val="FFFFFF"/>
              </a:buClr>
              <a:buSzPts val="3600"/>
            </a:pP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REGION OF </a:t>
            </a:r>
            <a:r>
              <a:rPr lang="en-US" sz="32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ROME</a:t>
            </a: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 HEART OF </a:t>
            </a:r>
            <a:r>
              <a:rPr lang="en-US" sz="32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EUROPE</a:t>
            </a: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 </a:t>
            </a:r>
            <a:endParaRPr sz="2775">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a:buClr>
                <a:srgbClr val="FFFFFF"/>
              </a:buClr>
              <a:buSzPts val="3600"/>
            </a:pP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AND CENTR</a:t>
            </a: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rPr>
              <a:t>E</a:t>
            </a: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 OF THE </a:t>
            </a:r>
            <a:r>
              <a:rPr lang="en-US" sz="3200" b="1">
                <a:solidFill>
                  <a:srgbClr val="FFFFFF"/>
                </a:solidFill>
                <a:latin typeface="HelveticaNeue" panose="02000503000000020004" pitchFamily="2" charset="0"/>
                <a:sym typeface="Arial"/>
              </a:rPr>
              <a:t>MEDITERRANEAN</a:t>
            </a:r>
            <a:r>
              <a:rPr lang="en-US"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 AREA</a:t>
            </a:r>
          </a:p>
          <a:p>
            <a:pPr>
              <a:buClr>
                <a:srgbClr val="FFFFFF"/>
              </a:buClr>
              <a:buSzPts val="3600"/>
            </a:pPr>
            <a:endParaRPr lang="en-US" sz="105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endParaRPr>
          </a:p>
          <a:p>
            <a:pPr>
              <a:buClr>
                <a:srgbClr val="FFFFFF"/>
              </a:buClr>
              <a:buSzPts val="3600"/>
            </a:pPr>
            <a:endParaRPr lang="en-US" sz="105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endParaRPr>
          </a:p>
        </p:txBody>
      </p:sp>
      <p:sp>
        <p:nvSpPr>
          <p:cNvPr id="86" name="Google Shape;86;p3"/>
          <p:cNvSpPr txBox="1"/>
          <p:nvPr/>
        </p:nvSpPr>
        <p:spPr>
          <a:xfrm>
            <a:off x="779800" y="3218726"/>
            <a:ext cx="9056544" cy="4870534"/>
          </a:xfrm>
          <a:prstGeom prst="rect">
            <a:avLst/>
          </a:prstGeom>
          <a:noFill/>
          <a:ln>
            <a:noFill/>
          </a:ln>
        </p:spPr>
        <p:txBody>
          <a:bodyPr spcFirstLastPara="1" wrap="square" lIns="34275" tIns="34275" rIns="34275" bIns="34275" anchor="t" anchorCtr="0">
            <a:spAutoFit/>
          </a:bodyPr>
          <a:lstStyle/>
          <a:p>
            <a:pPr>
              <a:buClr>
                <a:srgbClr val="FFFFFF"/>
              </a:buClr>
              <a:buSzPts val="1120"/>
            </a:pPr>
            <a:r>
              <a:rPr lang="en-US" sz="3200" b="1" dirty="0">
                <a:solidFill>
                  <a:schemeClr val="accent4"/>
                </a:solidFill>
                <a:latin typeface="HelveticaNeue" panose="02000503000000020004" pitchFamily="2" charset="0"/>
                <a:ea typeface="HelveticaNeue" panose="02000503000000020004" pitchFamily="2" charset="0"/>
                <a:cs typeface="HelveticaNeue" panose="02000503000000020004" pitchFamily="2" charset="0"/>
                <a:sym typeface="Helvetica Neue"/>
              </a:rPr>
              <a:t>WHY LAZIO</a:t>
            </a:r>
          </a:p>
          <a:p>
            <a:pPr>
              <a:buClr>
                <a:srgbClr val="FFFFFF"/>
              </a:buClr>
              <a:buSzPts val="1120"/>
            </a:pPr>
            <a:endParaRPr lang="en-US" sz="2800" b="1" dirty="0">
              <a:solidFill>
                <a:schemeClr val="accent4"/>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1120"/>
            </a:pPr>
            <a:r>
              <a:rPr lang="en-US" sz="2100" b="1" dirty="0">
                <a:solidFill>
                  <a:schemeClr val="bg1"/>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boasts a geopolitical position of global importance</a:t>
            </a:r>
            <a:r>
              <a:rPr lang="en-US" sz="21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a:t>
            </a:r>
          </a:p>
          <a:p>
            <a:pPr>
              <a:buClr>
                <a:srgbClr val="FFFFFF"/>
              </a:buClr>
              <a:buSzPts val="1120"/>
            </a:pPr>
            <a:r>
              <a:rPr lang="en-US" sz="21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 the heart of Europe and at the center of the Mediterranean region,</a:t>
            </a:r>
          </a:p>
          <a:p>
            <a:pPr>
              <a:buClr>
                <a:srgbClr val="FFFFFF"/>
              </a:buClr>
              <a:buSzPts val="1120"/>
            </a:pPr>
            <a:r>
              <a:rPr lang="en-US" sz="21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rPr>
              <a:t>a crossroad towards the Middle East and South-East Asia.</a:t>
            </a:r>
          </a:p>
          <a:p>
            <a:pPr>
              <a:buClr>
                <a:srgbClr val="FFFFFF"/>
              </a:buClr>
              <a:buSzPts val="1120"/>
            </a:pPr>
            <a:endParaRPr lang="en-US" sz="21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lvl="1">
              <a:buClr>
                <a:srgbClr val="002060"/>
              </a:buClr>
              <a:buSzPts val="2600"/>
            </a:pPr>
            <a:r>
              <a:rPr lang="en-US" sz="2100" b="1" dirty="0">
                <a:solidFill>
                  <a:srgbClr val="FFC000"/>
                </a:solidFill>
                <a:latin typeface="HelveticaNeue"/>
                <a:ea typeface="HelveticaNeue" panose="02000503000000020004" pitchFamily="2" charset="0"/>
                <a:cs typeface="HelveticaNeue" panose="02000503000000020004" pitchFamily="2" charset="0"/>
                <a:sym typeface="Helvetica Neue"/>
              </a:rPr>
              <a:t>Lazio is the 2nd Italian Region for Gross Domestic Product (GDP) with 239 Bn euros</a:t>
            </a:r>
            <a:r>
              <a:rPr lang="en-US" sz="2100" dirty="0">
                <a:solidFill>
                  <a:srgbClr val="FFC000"/>
                </a:solidFill>
                <a:latin typeface="Helvetica Neue"/>
                <a:ea typeface="Helvetica Neue" panose="02000503000000020004" pitchFamily="2" charset="0"/>
                <a:cs typeface="Helvetica Neue" panose="02000503000000020004" pitchFamily="2" charset="0"/>
                <a:sym typeface="Helvetica Neue"/>
              </a:rPr>
              <a:t>, contributing to 11% of Italian national GDP. </a:t>
            </a:r>
            <a:endParaRPr lang="en-US" sz="2100" dirty="0">
              <a:solidFill>
                <a:srgbClr val="FFC000"/>
              </a:solidFill>
              <a:latin typeface="Helvetica Neue"/>
              <a:ea typeface="Helvetica Neue" panose="02000503000000020004" pitchFamily="2" charset="0"/>
              <a:cs typeface="Helvetica Neue" panose="02000503000000020004" pitchFamily="2" charset="0"/>
            </a:endParaRPr>
          </a:p>
          <a:p>
            <a:pPr marL="0" lvl="1">
              <a:buClr>
                <a:srgbClr val="002060"/>
              </a:buClr>
              <a:buSzPts val="2600"/>
            </a:pPr>
            <a:endParaRPr lang="en-US" sz="2100" b="1" dirty="0">
              <a:solidFill>
                <a:schemeClr val="bg1"/>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0" lvl="1">
              <a:buClr>
                <a:srgbClr val="002060"/>
              </a:buClr>
              <a:buSzPts val="2600"/>
            </a:pPr>
            <a:r>
              <a:rPr lang="en-GB" sz="2100" b="1" dirty="0">
                <a:solidFill>
                  <a:schemeClr val="bg1"/>
                </a:solidFill>
                <a:latin typeface="HelveticaNeue" panose="02000503000000020004" pitchFamily="2" charset="0"/>
                <a:ea typeface="HelveticaNeue" panose="02000503000000020004" pitchFamily="2" charset="0"/>
                <a:cs typeface="HelveticaNeue" panose="02000503000000020004" pitchFamily="2" charset="0"/>
              </a:rPr>
              <a:t>Lazio is the Italian Region with the highest level of specialization in manufacturing and in high-tech knowledge intensive sectors.</a:t>
            </a:r>
          </a:p>
          <a:p>
            <a:pPr marL="0" lvl="1">
              <a:buClr>
                <a:srgbClr val="002060"/>
              </a:buClr>
              <a:buSzPts val="2600"/>
            </a:pPr>
            <a:endParaRPr lang="en-GB" sz="2100" b="1" dirty="0">
              <a:solidFill>
                <a:schemeClr val="accent4">
                  <a:lumMod val="75000"/>
                </a:schemeClr>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0" lvl="1">
              <a:buClr>
                <a:srgbClr val="002060"/>
              </a:buClr>
              <a:buSzPts val="2600"/>
            </a:pPr>
            <a:r>
              <a:rPr lang="en-US" sz="2100" b="1" dirty="0">
                <a:solidFill>
                  <a:srgbClr val="FFC00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Lazio’s share of exports in global leading sectors is twice the national average (in percentage terms 72% vs 32%). </a:t>
            </a:r>
            <a:endParaRPr sz="2100" dirty="0">
              <a:solidFill>
                <a:srgbClr val="FFC00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pic>
        <p:nvPicPr>
          <p:cNvPr id="87" name="Google Shape;87;p3" descr="Artboard 44@300x.png"/>
          <p:cNvPicPr preferRelativeResize="0"/>
          <p:nvPr/>
        </p:nvPicPr>
        <p:blipFill rotWithShape="1">
          <a:blip r:embed="rId4">
            <a:alphaModFix/>
          </a:blip>
          <a:srcRect/>
          <a:stretch/>
        </p:blipFill>
        <p:spPr>
          <a:xfrm>
            <a:off x="10010091" y="305831"/>
            <a:ext cx="8451656" cy="8517233"/>
          </a:xfrm>
          <a:prstGeom prst="rect">
            <a:avLst/>
          </a:prstGeom>
          <a:noFill/>
          <a:ln>
            <a:noFill/>
          </a:ln>
        </p:spPr>
      </p:pic>
      <p:pic>
        <p:nvPicPr>
          <p:cNvPr id="8" name="Immagine 7">
            <a:extLst>
              <a:ext uri="{FF2B5EF4-FFF2-40B4-BE49-F238E27FC236}">
                <a16:creationId xmlns:a16="http://schemas.microsoft.com/office/drawing/2014/main" id="{A1C4E7A1-ADA4-598E-67E1-937C41EEE80B}"/>
              </a:ext>
            </a:extLst>
          </p:cNvPr>
          <p:cNvPicPr>
            <a:picLocks noChangeAspect="1"/>
          </p:cNvPicPr>
          <p:nvPr/>
        </p:nvPicPr>
        <p:blipFill rotWithShape="1">
          <a:blip r:embed="rId5"/>
          <a:srcRect t="32889" r="103"/>
          <a:stretch/>
        </p:blipFill>
        <p:spPr>
          <a:xfrm>
            <a:off x="0" y="8619263"/>
            <a:ext cx="18288000" cy="16509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4" descr="Back_012.jpg"/>
          <p:cNvPicPr preferRelativeResize="0"/>
          <p:nvPr/>
        </p:nvPicPr>
        <p:blipFill rotWithShape="1">
          <a:blip r:embed="rId3">
            <a:alphaModFix/>
          </a:blip>
          <a:srcRect l="46262" t="467" r="144" b="25652"/>
          <a:stretch/>
        </p:blipFill>
        <p:spPr>
          <a:xfrm rot="10800000" flipH="1">
            <a:off x="9207904" y="-1672"/>
            <a:ext cx="9080096" cy="9100384"/>
          </a:xfrm>
          <a:prstGeom prst="rect">
            <a:avLst/>
          </a:prstGeom>
          <a:noFill/>
          <a:ln>
            <a:noFill/>
          </a:ln>
        </p:spPr>
      </p:pic>
      <p:sp>
        <p:nvSpPr>
          <p:cNvPr id="93" name="Google Shape;93;p4"/>
          <p:cNvSpPr txBox="1"/>
          <p:nvPr/>
        </p:nvSpPr>
        <p:spPr>
          <a:xfrm>
            <a:off x="426516" y="374074"/>
            <a:ext cx="11186542" cy="1954844"/>
          </a:xfrm>
          <a:prstGeom prst="rect">
            <a:avLst/>
          </a:prstGeom>
          <a:noFill/>
          <a:ln>
            <a:noFill/>
          </a:ln>
        </p:spPr>
        <p:txBody>
          <a:bodyPr spcFirstLastPara="1" wrap="square" lIns="53569" tIns="53569" rIns="53569" bIns="53569" anchor="ctr" anchorCtr="0">
            <a:spAutoFit/>
          </a:bodyPr>
          <a:lstStyle/>
          <a:p>
            <a:pPr>
              <a:buClr>
                <a:srgbClr val="0C2060"/>
              </a:buClr>
              <a:buSzPts val="8000"/>
            </a:pPr>
            <a:r>
              <a:rPr lang="en-US" sz="6000" b="1">
                <a:solidFill>
                  <a:srgbClr val="0C2060"/>
                </a:solidFill>
                <a:latin typeface="HelveticaNeue"/>
                <a:ea typeface="HelveticaNeue"/>
                <a:cs typeface="HelveticaNeue"/>
                <a:sym typeface="Helvetica Neue"/>
              </a:rPr>
              <a:t>LAZIO,</a:t>
            </a:r>
          </a:p>
          <a:p>
            <a:pPr>
              <a:buClr>
                <a:srgbClr val="0C2060"/>
              </a:buClr>
              <a:buSzPts val="8000"/>
            </a:pPr>
            <a:r>
              <a:rPr lang="en-US" sz="6000" b="1">
                <a:solidFill>
                  <a:srgbClr val="0C2060"/>
                </a:solidFill>
                <a:latin typeface="HelveticaNeue"/>
                <a:ea typeface="HelveticaNeue"/>
                <a:cs typeface="HelveticaNeue"/>
                <a:sym typeface="Helvetica Neue"/>
              </a:rPr>
              <a:t>A CONNECTED REGION</a:t>
            </a:r>
            <a:endParaRPr sz="1050">
              <a:solidFill>
                <a:srgbClr val="000000"/>
              </a:solidFill>
              <a:latin typeface="Arial"/>
              <a:ea typeface="Arial"/>
              <a:cs typeface="Arial"/>
              <a:sym typeface="Arial"/>
            </a:endParaRPr>
          </a:p>
        </p:txBody>
      </p:sp>
      <p:sp>
        <p:nvSpPr>
          <p:cNvPr id="94" name="Google Shape;94;p4"/>
          <p:cNvSpPr txBox="1"/>
          <p:nvPr/>
        </p:nvSpPr>
        <p:spPr>
          <a:xfrm>
            <a:off x="1197361" y="3502123"/>
            <a:ext cx="3803947" cy="2169794"/>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2 International Airports </a:t>
            </a:r>
            <a:r>
              <a:rPr lang="en-US" sz="19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(Fiumicino and </a:t>
            </a:r>
            <a:r>
              <a:rPr lang="en-US" sz="195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Ciampino</a:t>
            </a:r>
            <a:r>
              <a:rPr lang="en-US" sz="19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over 50 million passengers per year). Fiumicino Leonardo Da Vinci Airport is the first stopover in Italy and the first European airport in terms of traveler satisfaction.</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grpSp>
        <p:nvGrpSpPr>
          <p:cNvPr id="95" name="Google Shape;95;p4"/>
          <p:cNvGrpSpPr/>
          <p:nvPr/>
        </p:nvGrpSpPr>
        <p:grpSpPr>
          <a:xfrm>
            <a:off x="224725" y="3473553"/>
            <a:ext cx="791486" cy="864002"/>
            <a:chOff x="0" y="0"/>
            <a:chExt cx="1035131" cy="1152001"/>
          </a:xfrm>
        </p:grpSpPr>
        <p:sp>
          <p:nvSpPr>
            <p:cNvPr id="96" name="Google Shape;96;p4"/>
            <p:cNvSpPr/>
            <p:nvPr/>
          </p:nvSpPr>
          <p:spPr>
            <a:xfrm>
              <a:off x="0" y="0"/>
              <a:ext cx="1035131" cy="1152001"/>
            </a:xfrm>
            <a:prstGeom prst="rect">
              <a:avLst/>
            </a:prstGeom>
            <a:solidFill>
              <a:srgbClr val="002060"/>
            </a:solidFill>
            <a:ln>
              <a:noFill/>
            </a:ln>
          </p:spPr>
          <p:txBody>
            <a:bodyPr spcFirstLastPara="1" wrap="square" lIns="53569" tIns="53569" rIns="53569" bIns="53569" anchor="ctr" anchorCtr="0">
              <a:noAutofit/>
            </a:bodyPr>
            <a:lstStyle/>
            <a:p>
              <a:pPr algn="ctr">
                <a:buClr>
                  <a:srgbClr val="000000"/>
                </a:buClr>
                <a:buSzPts val="3200"/>
              </a:pPr>
              <a:endParaRPr sz="2400" b="1">
                <a:solidFill>
                  <a:srgbClr val="000000"/>
                </a:solidFill>
                <a:latin typeface="HelveticaNeue"/>
                <a:ea typeface="HelveticaNeue"/>
                <a:cs typeface="HelveticaNeue"/>
                <a:sym typeface="Helvetica Neue"/>
              </a:endParaRPr>
            </a:p>
          </p:txBody>
        </p:sp>
        <p:pic>
          <p:nvPicPr>
            <p:cNvPr id="97" name="Google Shape;97;p4" descr="image7.tif"/>
            <p:cNvPicPr preferRelativeResize="0"/>
            <p:nvPr/>
          </p:nvPicPr>
          <p:blipFill rotWithShape="1">
            <a:blip r:embed="rId4">
              <a:alphaModFix/>
            </a:blip>
            <a:srcRect/>
            <a:stretch/>
          </p:blipFill>
          <p:spPr>
            <a:xfrm>
              <a:off x="0" y="0"/>
              <a:ext cx="1035131" cy="1152001"/>
            </a:xfrm>
            <a:prstGeom prst="rect">
              <a:avLst/>
            </a:prstGeom>
            <a:noFill/>
            <a:ln>
              <a:noFill/>
            </a:ln>
          </p:spPr>
        </p:pic>
      </p:grpSp>
      <p:grpSp>
        <p:nvGrpSpPr>
          <p:cNvPr id="98" name="Google Shape;98;p4"/>
          <p:cNvGrpSpPr/>
          <p:nvPr/>
        </p:nvGrpSpPr>
        <p:grpSpPr>
          <a:xfrm>
            <a:off x="5001308" y="3473553"/>
            <a:ext cx="1018479" cy="999002"/>
            <a:chOff x="0" y="0"/>
            <a:chExt cx="1332000" cy="1332000"/>
          </a:xfrm>
        </p:grpSpPr>
        <p:sp>
          <p:nvSpPr>
            <p:cNvPr id="99" name="Google Shape;99;p4"/>
            <p:cNvSpPr/>
            <p:nvPr/>
          </p:nvSpPr>
          <p:spPr>
            <a:xfrm>
              <a:off x="0" y="0"/>
              <a:ext cx="1332000" cy="1332000"/>
            </a:xfrm>
            <a:prstGeom prst="rect">
              <a:avLst/>
            </a:prstGeom>
            <a:solidFill>
              <a:srgbClr val="002060"/>
            </a:solidFill>
            <a:ln>
              <a:noFill/>
            </a:ln>
          </p:spPr>
          <p:txBody>
            <a:bodyPr spcFirstLastPara="1" wrap="square" lIns="53569" tIns="53569" rIns="53569" bIns="53569" anchor="ctr" anchorCtr="0">
              <a:noAutofit/>
            </a:bodyPr>
            <a:lstStyle/>
            <a:p>
              <a:pPr algn="ctr">
                <a:buClr>
                  <a:srgbClr val="000000"/>
                </a:buClr>
                <a:buSzPts val="3200"/>
              </a:pPr>
              <a:endParaRPr sz="2400" b="1">
                <a:solidFill>
                  <a:srgbClr val="000000"/>
                </a:solidFill>
                <a:latin typeface="HelveticaNeue"/>
                <a:ea typeface="HelveticaNeue"/>
                <a:cs typeface="HelveticaNeue"/>
                <a:sym typeface="Helvetica Neue"/>
              </a:endParaRPr>
            </a:p>
          </p:txBody>
        </p:sp>
        <p:pic>
          <p:nvPicPr>
            <p:cNvPr id="100" name="Google Shape;100;p4" descr="image8.tif"/>
            <p:cNvPicPr preferRelativeResize="0"/>
            <p:nvPr/>
          </p:nvPicPr>
          <p:blipFill rotWithShape="1">
            <a:blip r:embed="rId5">
              <a:alphaModFix/>
            </a:blip>
            <a:srcRect/>
            <a:stretch/>
          </p:blipFill>
          <p:spPr>
            <a:xfrm>
              <a:off x="0" y="0"/>
              <a:ext cx="1332000" cy="1332000"/>
            </a:xfrm>
            <a:prstGeom prst="rect">
              <a:avLst/>
            </a:prstGeom>
            <a:noFill/>
            <a:ln>
              <a:noFill/>
            </a:ln>
          </p:spPr>
        </p:pic>
      </p:grpSp>
      <p:sp>
        <p:nvSpPr>
          <p:cNvPr id="101" name="Google Shape;101;p4"/>
          <p:cNvSpPr txBox="1"/>
          <p:nvPr/>
        </p:nvSpPr>
        <p:spPr>
          <a:xfrm>
            <a:off x="381911" y="2306886"/>
            <a:ext cx="9238793" cy="669384"/>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b="1">
                <a:solidFill>
                  <a:srgbClr val="002060"/>
                </a:solidFill>
                <a:latin typeface="Arial"/>
                <a:cs typeface="Arial"/>
                <a:sym typeface="Arial"/>
              </a:rPr>
              <a:t>LAZIO REGION</a:t>
            </a:r>
            <a:r>
              <a:rPr lang="en-US" sz="1950" b="1">
                <a:solidFill>
                  <a:srgbClr val="002060"/>
                </a:solidFill>
                <a:latin typeface="Arial"/>
                <a:ea typeface="Arial"/>
                <a:cs typeface="Arial"/>
                <a:sym typeface="Arial"/>
              </a:rPr>
              <a:t> IS A STRATEGIC LOGISTICAL PLATFORM IN ITALY AND EUROPE</a:t>
            </a:r>
            <a:endParaRPr sz="1050">
              <a:solidFill>
                <a:srgbClr val="000000"/>
              </a:solidFill>
              <a:latin typeface="Arial"/>
              <a:ea typeface="Arial"/>
              <a:cs typeface="Arial"/>
              <a:sym typeface="Arial"/>
            </a:endParaRPr>
          </a:p>
        </p:txBody>
      </p:sp>
      <p:grpSp>
        <p:nvGrpSpPr>
          <p:cNvPr id="102" name="Google Shape;102;p4"/>
          <p:cNvGrpSpPr/>
          <p:nvPr/>
        </p:nvGrpSpPr>
        <p:grpSpPr>
          <a:xfrm>
            <a:off x="5001308" y="6204307"/>
            <a:ext cx="941114" cy="810002"/>
            <a:chOff x="0" y="0"/>
            <a:chExt cx="1080000" cy="1080000"/>
          </a:xfrm>
        </p:grpSpPr>
        <p:sp>
          <p:nvSpPr>
            <p:cNvPr id="103" name="Google Shape;103;p4"/>
            <p:cNvSpPr/>
            <p:nvPr/>
          </p:nvSpPr>
          <p:spPr>
            <a:xfrm>
              <a:off x="0" y="0"/>
              <a:ext cx="1080000" cy="1080000"/>
            </a:xfrm>
            <a:prstGeom prst="rect">
              <a:avLst/>
            </a:prstGeom>
            <a:solidFill>
              <a:srgbClr val="FFFFFF"/>
            </a:solidFill>
            <a:ln>
              <a:noFill/>
            </a:ln>
          </p:spPr>
          <p:txBody>
            <a:bodyPr spcFirstLastPara="1" wrap="square" lIns="53569" tIns="53569" rIns="53569" bIns="53569" anchor="ctr" anchorCtr="0">
              <a:noAutofit/>
            </a:bodyPr>
            <a:lstStyle/>
            <a:p>
              <a:pPr algn="ctr">
                <a:buClr>
                  <a:srgbClr val="000000"/>
                </a:buClr>
                <a:buSzPts val="3200"/>
              </a:pPr>
              <a:endParaRPr sz="2400" b="1">
                <a:solidFill>
                  <a:srgbClr val="000000"/>
                </a:solidFill>
                <a:latin typeface="HelveticaNeue"/>
                <a:ea typeface="HelveticaNeue"/>
                <a:cs typeface="HelveticaNeue"/>
                <a:sym typeface="Helvetica Neue"/>
              </a:endParaRPr>
            </a:p>
          </p:txBody>
        </p:sp>
        <p:pic>
          <p:nvPicPr>
            <p:cNvPr id="104" name="Google Shape;104;p4" descr="image9.tif"/>
            <p:cNvPicPr preferRelativeResize="0"/>
            <p:nvPr/>
          </p:nvPicPr>
          <p:blipFill rotWithShape="1">
            <a:blip r:embed="rId6">
              <a:alphaModFix/>
            </a:blip>
            <a:srcRect/>
            <a:stretch/>
          </p:blipFill>
          <p:spPr>
            <a:xfrm>
              <a:off x="0" y="0"/>
              <a:ext cx="1080000" cy="1080000"/>
            </a:xfrm>
            <a:prstGeom prst="rect">
              <a:avLst/>
            </a:prstGeom>
            <a:noFill/>
            <a:ln>
              <a:noFill/>
            </a:ln>
          </p:spPr>
        </p:pic>
      </p:grpSp>
      <p:grpSp>
        <p:nvGrpSpPr>
          <p:cNvPr id="105" name="Google Shape;105;p4"/>
          <p:cNvGrpSpPr/>
          <p:nvPr/>
        </p:nvGrpSpPr>
        <p:grpSpPr>
          <a:xfrm>
            <a:off x="224725" y="6179355"/>
            <a:ext cx="811982" cy="729002"/>
            <a:chOff x="0" y="-1"/>
            <a:chExt cx="931811" cy="972001"/>
          </a:xfrm>
        </p:grpSpPr>
        <p:sp>
          <p:nvSpPr>
            <p:cNvPr id="106" name="Google Shape;106;p4"/>
            <p:cNvSpPr/>
            <p:nvPr/>
          </p:nvSpPr>
          <p:spPr>
            <a:xfrm>
              <a:off x="0" y="0"/>
              <a:ext cx="931811" cy="972000"/>
            </a:xfrm>
            <a:prstGeom prst="rect">
              <a:avLst/>
            </a:prstGeom>
            <a:solidFill>
              <a:srgbClr val="002060"/>
            </a:solidFill>
            <a:ln>
              <a:noFill/>
            </a:ln>
          </p:spPr>
          <p:txBody>
            <a:bodyPr spcFirstLastPara="1" wrap="square" lIns="53569" tIns="53569" rIns="53569" bIns="53569" anchor="ctr" anchorCtr="0">
              <a:noAutofit/>
            </a:bodyPr>
            <a:lstStyle/>
            <a:p>
              <a:pPr algn="ctr">
                <a:buClr>
                  <a:srgbClr val="000000"/>
                </a:buClr>
                <a:buSzPts val="3200"/>
              </a:pPr>
              <a:endParaRPr sz="2400" b="1">
                <a:solidFill>
                  <a:srgbClr val="000000"/>
                </a:solidFill>
                <a:latin typeface="HelveticaNeue"/>
                <a:ea typeface="HelveticaNeue"/>
                <a:cs typeface="HelveticaNeue"/>
                <a:sym typeface="Helvetica Neue"/>
              </a:endParaRPr>
            </a:p>
          </p:txBody>
        </p:sp>
        <p:pic>
          <p:nvPicPr>
            <p:cNvPr id="107" name="Google Shape;107;p4" descr="image10.tif"/>
            <p:cNvPicPr preferRelativeResize="0"/>
            <p:nvPr/>
          </p:nvPicPr>
          <p:blipFill rotWithShape="1">
            <a:blip r:embed="rId7">
              <a:alphaModFix/>
            </a:blip>
            <a:srcRect r="4917" b="20546"/>
            <a:stretch/>
          </p:blipFill>
          <p:spPr>
            <a:xfrm>
              <a:off x="0" y="-1"/>
              <a:ext cx="931811" cy="972001"/>
            </a:xfrm>
            <a:prstGeom prst="rect">
              <a:avLst/>
            </a:prstGeom>
            <a:noFill/>
            <a:ln>
              <a:noFill/>
            </a:ln>
          </p:spPr>
        </p:pic>
      </p:grpSp>
      <p:sp>
        <p:nvSpPr>
          <p:cNvPr id="108" name="Google Shape;108;p4"/>
          <p:cNvSpPr txBox="1">
            <a:spLocks noGrp="1"/>
          </p:cNvSpPr>
          <p:nvPr>
            <p:ph type="sldNum" idx="12"/>
          </p:nvPr>
        </p:nvSpPr>
        <p:spPr>
          <a:xfrm>
            <a:off x="17883361" y="8643938"/>
            <a:ext cx="233191" cy="362100"/>
          </a:xfrm>
          <a:prstGeom prst="rect">
            <a:avLst/>
          </a:prstGeom>
          <a:noFill/>
          <a:ln>
            <a:noFill/>
          </a:ln>
        </p:spPr>
        <p:txBody>
          <a:bodyPr spcFirstLastPara="1" wrap="square" lIns="53569" tIns="53569" rIns="53569" bIns="53569" anchor="t" anchorCtr="0">
            <a:spAutoFit/>
          </a:bodyPr>
          <a:lstStyle/>
          <a:p>
            <a:pPr>
              <a:buClr>
                <a:srgbClr val="FFFFFF"/>
              </a:buClr>
            </a:pPr>
            <a:fld id="{00000000-1234-1234-1234-123412341234}" type="slidenum">
              <a:rPr lang="en-US">
                <a:solidFill>
                  <a:srgbClr val="FFFFFF"/>
                </a:solidFill>
              </a:rPr>
              <a:pPr>
                <a:buClr>
                  <a:srgbClr val="FFFFFF"/>
                </a:buClr>
              </a:pPr>
              <a:t>3</a:t>
            </a:fld>
            <a:endParaRPr/>
          </a:p>
        </p:txBody>
      </p:sp>
      <p:sp>
        <p:nvSpPr>
          <p:cNvPr id="109" name="Google Shape;109;p4"/>
          <p:cNvSpPr txBox="1"/>
          <p:nvPr/>
        </p:nvSpPr>
        <p:spPr>
          <a:xfrm>
            <a:off x="6028841" y="3502119"/>
            <a:ext cx="3652866" cy="1869712"/>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b="1" dirty="0">
                <a:solidFill>
                  <a:srgbClr val="002060"/>
                </a:solidFill>
                <a:latin typeface="HelveticaNeue"/>
                <a:ea typeface="HelveticaNeue" panose="02000503000000020004" pitchFamily="2" charset="0"/>
                <a:cs typeface="HelveticaNeue" panose="02000503000000020004" pitchFamily="2" charset="0"/>
                <a:sym typeface="Helvetica Neue"/>
              </a:rPr>
              <a:t>Civitavecchia Port </a:t>
            </a:r>
            <a:r>
              <a:rPr lang="en-US" sz="1950" dirty="0">
                <a:solidFill>
                  <a:srgbClr val="002060"/>
                </a:solidFill>
                <a:latin typeface="Helvetica Neue"/>
                <a:ea typeface="Helvetica Neue" panose="02000503000000020004" pitchFamily="2" charset="0"/>
                <a:cs typeface="Helvetica Neue" panose="02000503000000020004" pitchFamily="2" charset="0"/>
                <a:sym typeface="Helvetica Neue"/>
              </a:rPr>
              <a:t>is the major Italian cruise port, the 2nd in Europe and 7th in the world for number of passengers (3 million per year). It boasts the handling 10 million tons of goods a year.</a:t>
            </a:r>
            <a:endParaRPr sz="1050" dirty="0">
              <a:solidFill>
                <a:srgbClr val="000000"/>
              </a:solidFill>
              <a:latin typeface="Helvetica Neue"/>
              <a:ea typeface="Helvetica Neue" panose="02000503000000020004" pitchFamily="2" charset="0"/>
              <a:cs typeface="Helvetica Neue" panose="02000503000000020004" pitchFamily="2" charset="0"/>
              <a:sym typeface="Arial"/>
            </a:endParaRPr>
          </a:p>
        </p:txBody>
      </p:sp>
      <p:sp>
        <p:nvSpPr>
          <p:cNvPr id="110" name="Google Shape;110;p4"/>
          <p:cNvSpPr txBox="1"/>
          <p:nvPr/>
        </p:nvSpPr>
        <p:spPr>
          <a:xfrm>
            <a:off x="1197361" y="6158147"/>
            <a:ext cx="3982040" cy="1869712"/>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2 main railway stations </a:t>
            </a:r>
            <a:r>
              <a:rPr lang="en-US" sz="19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(Termini and </a:t>
            </a:r>
            <a:r>
              <a:rPr lang="en-US" sz="195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Tiburtina</a:t>
            </a:r>
            <a:r>
              <a:rPr lang="en-US" sz="19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which guarantee high speed rail connections with all major Italian and European cities. Lazio is part of the Trans-European Networks - Transport (TEN-T). </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11" name="Google Shape;111;p4"/>
          <p:cNvSpPr txBox="1"/>
          <p:nvPr/>
        </p:nvSpPr>
        <p:spPr>
          <a:xfrm>
            <a:off x="6028840" y="6158150"/>
            <a:ext cx="4424861" cy="2169794"/>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Main Highways: </a:t>
            </a:r>
            <a:r>
              <a:rPr lang="en-US" sz="19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A1 Milano-Roma-Napoli,  A12 Roma-Civitavecchia, A24 Roma-L’Aquila. The extension of the road network in Lazio Region consists of approximately 10 thousand kilometers, of which 473 are motorways and 553 national roads. </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112" name="Google Shape;112;p4" descr="Artboard 46@300x.png"/>
          <p:cNvPicPr preferRelativeResize="0"/>
          <p:nvPr/>
        </p:nvPicPr>
        <p:blipFill rotWithShape="1">
          <a:blip r:embed="rId8">
            <a:alphaModFix/>
          </a:blip>
          <a:srcRect/>
          <a:stretch/>
        </p:blipFill>
        <p:spPr>
          <a:xfrm>
            <a:off x="10400773" y="957765"/>
            <a:ext cx="7968014" cy="5852818"/>
          </a:xfrm>
          <a:prstGeom prst="rect">
            <a:avLst/>
          </a:prstGeom>
          <a:noFill/>
          <a:ln>
            <a:noFill/>
          </a:ln>
        </p:spPr>
      </p:pic>
      <p:pic>
        <p:nvPicPr>
          <p:cNvPr id="23" name="Immagine 22">
            <a:extLst>
              <a:ext uri="{FF2B5EF4-FFF2-40B4-BE49-F238E27FC236}">
                <a16:creationId xmlns:a16="http://schemas.microsoft.com/office/drawing/2014/main" id="{57092A99-E372-A5BB-56CD-17B179042851}"/>
              </a:ext>
            </a:extLst>
          </p:cNvPr>
          <p:cNvPicPr>
            <a:picLocks noChangeAspect="1"/>
          </p:cNvPicPr>
          <p:nvPr/>
        </p:nvPicPr>
        <p:blipFill rotWithShape="1">
          <a:blip r:embed="rId9"/>
          <a:srcRect t="32889" r="103"/>
          <a:stretch/>
        </p:blipFill>
        <p:spPr>
          <a:xfrm>
            <a:off x="0" y="8619263"/>
            <a:ext cx="18288000" cy="16509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7" descr="Back_06.jpg"/>
          <p:cNvPicPr preferRelativeResize="0"/>
          <p:nvPr/>
        </p:nvPicPr>
        <p:blipFill rotWithShape="1">
          <a:blip r:embed="rId3">
            <a:alphaModFix/>
          </a:blip>
          <a:srcRect t="3778" b="56286"/>
          <a:stretch/>
        </p:blipFill>
        <p:spPr>
          <a:xfrm>
            <a:off x="-527" y="-17335"/>
            <a:ext cx="18306961" cy="4217262"/>
          </a:xfrm>
          <a:prstGeom prst="rect">
            <a:avLst/>
          </a:prstGeom>
          <a:noFill/>
          <a:ln>
            <a:noFill/>
          </a:ln>
        </p:spPr>
      </p:pic>
      <p:sp>
        <p:nvSpPr>
          <p:cNvPr id="182" name="Google Shape;182;p7"/>
          <p:cNvSpPr txBox="1"/>
          <p:nvPr/>
        </p:nvSpPr>
        <p:spPr>
          <a:xfrm>
            <a:off x="1710284" y="4637466"/>
            <a:ext cx="5643709" cy="996746"/>
          </a:xfrm>
          <a:prstGeom prst="rect">
            <a:avLst/>
          </a:prstGeom>
          <a:noFill/>
          <a:ln>
            <a:noFill/>
          </a:ln>
        </p:spPr>
        <p:txBody>
          <a:bodyPr spcFirstLastPara="1" wrap="square" lIns="53569" tIns="53569" rIns="53569" bIns="53569" anchor="t" anchorCtr="0">
            <a:normAutofit/>
          </a:bodyPr>
          <a:lstStyle/>
          <a:p>
            <a:pPr>
              <a:buClr>
                <a:srgbClr val="002060"/>
              </a:buClr>
              <a:buSzPts val="2500"/>
            </a:pP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Rome, with over </a:t>
            </a:r>
            <a:r>
              <a:rPr lang="en-US" sz="1875"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20 </a:t>
            </a: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million</a:t>
            </a:r>
            <a:r>
              <a:rPr lang="en-US" sz="1875"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tourists a year,</a:t>
            </a: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is the most visited city in Italy and one of the most visited in the world.</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83" name="Google Shape;183;p7"/>
          <p:cNvSpPr txBox="1"/>
          <p:nvPr/>
        </p:nvSpPr>
        <p:spPr>
          <a:xfrm>
            <a:off x="1710284" y="6941621"/>
            <a:ext cx="5860097" cy="1227722"/>
          </a:xfrm>
          <a:prstGeom prst="rect">
            <a:avLst/>
          </a:prstGeom>
          <a:noFill/>
          <a:ln>
            <a:noFill/>
          </a:ln>
        </p:spPr>
        <p:txBody>
          <a:bodyPr spcFirstLastPara="1" wrap="square" lIns="53569" tIns="53569" rIns="53569" bIns="53569" anchor="t" anchorCtr="0">
            <a:spAutoFit/>
          </a:bodyPr>
          <a:lstStyle/>
          <a:p>
            <a:pPr>
              <a:buClr>
                <a:srgbClr val="002060"/>
              </a:buClr>
              <a:buSzPts val="2400"/>
            </a:pPr>
            <a:r>
              <a:rPr lang="en-US" sz="18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Rome is home to the Vatican State</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with its own 85 </a:t>
            </a: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diplomatic</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representations of the main countries, </a:t>
            </a:r>
            <a:endParaRPr sz="24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2400"/>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residence of the Pope and home to the Basilica of </a:t>
            </a:r>
          </a:p>
          <a:p>
            <a:pPr>
              <a:buClr>
                <a:srgbClr val="002060"/>
              </a:buClr>
              <a:buSzPts val="2400"/>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 Peter, the Vatican Museums and the Sistine Chapel.</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84" name="Google Shape;184;p7"/>
          <p:cNvSpPr txBox="1"/>
          <p:nvPr/>
        </p:nvSpPr>
        <p:spPr>
          <a:xfrm>
            <a:off x="9410250" y="6088486"/>
            <a:ext cx="7986417" cy="1015414"/>
          </a:xfrm>
          <a:prstGeom prst="rect">
            <a:avLst/>
          </a:prstGeom>
          <a:noFill/>
          <a:ln>
            <a:noFill/>
          </a:ln>
        </p:spPr>
        <p:txBody>
          <a:bodyPr spcFirstLastPara="1" wrap="square" lIns="53569" tIns="53569" rIns="53569" bIns="53569" anchor="t" anchorCtr="0">
            <a:normAutofit/>
          </a:bodyPr>
          <a:lstStyle/>
          <a:p>
            <a:pPr>
              <a:buClr>
                <a:srgbClr val="002060"/>
              </a:buClr>
              <a:buSzPts val="2400"/>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2 </a:t>
            </a: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International airports: Fiumicino and </a:t>
            </a:r>
            <a:r>
              <a:rPr lang="en-US" sz="1875"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Ciampino</a:t>
            </a: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Fiumicino Airport is connected to Rome by the direct train "Leonardo Express". Travelling time: only 32 minutes, trains run every 15 min.</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85" name="Google Shape;185;p7"/>
          <p:cNvSpPr txBox="1"/>
          <p:nvPr/>
        </p:nvSpPr>
        <p:spPr>
          <a:xfrm>
            <a:off x="1710284" y="4139755"/>
            <a:ext cx="1641919" cy="438551"/>
          </a:xfrm>
          <a:prstGeom prst="rect">
            <a:avLst/>
          </a:prstGeom>
          <a:noFill/>
          <a:ln>
            <a:noFill/>
          </a:ln>
        </p:spPr>
        <p:txBody>
          <a:bodyPr spcFirstLastPara="1" wrap="square" lIns="34275" tIns="34275" rIns="34275" bIns="34275" anchor="t" anchorCtr="0">
            <a:spAutoFit/>
          </a:bodyPr>
          <a:lstStyle/>
          <a:p>
            <a:pPr>
              <a:buClr>
                <a:srgbClr val="002060"/>
              </a:buClr>
              <a:buSzPts val="3200"/>
            </a:pPr>
            <a:r>
              <a:rPr lang="en-US" sz="2400" b="1">
                <a:solidFill>
                  <a:srgbClr val="002060"/>
                </a:solidFill>
                <a:latin typeface="HelveticaNeue"/>
                <a:ea typeface="HelveticaNeue"/>
                <a:cs typeface="HelveticaNeue"/>
                <a:sym typeface="Helvetica Neue"/>
              </a:rPr>
              <a:t>TOURISM</a:t>
            </a:r>
            <a:endParaRPr sz="1050">
              <a:solidFill>
                <a:srgbClr val="000000"/>
              </a:solidFill>
              <a:latin typeface="Arial"/>
              <a:ea typeface="Arial"/>
              <a:cs typeface="Arial"/>
              <a:sym typeface="Arial"/>
            </a:endParaRPr>
          </a:p>
        </p:txBody>
      </p:sp>
      <p:sp>
        <p:nvSpPr>
          <p:cNvPr id="186" name="Google Shape;186;p7"/>
          <p:cNvSpPr txBox="1"/>
          <p:nvPr/>
        </p:nvSpPr>
        <p:spPr>
          <a:xfrm>
            <a:off x="1710284" y="6478634"/>
            <a:ext cx="3606085" cy="438551"/>
          </a:xfrm>
          <a:prstGeom prst="rect">
            <a:avLst/>
          </a:prstGeom>
          <a:noFill/>
          <a:ln>
            <a:noFill/>
          </a:ln>
        </p:spPr>
        <p:txBody>
          <a:bodyPr spcFirstLastPara="1" wrap="square" lIns="34275" tIns="34275" rIns="34275" bIns="34275" anchor="t" anchorCtr="0">
            <a:spAutoFit/>
          </a:bodyPr>
          <a:lstStyle/>
          <a:p>
            <a:pPr>
              <a:buClr>
                <a:srgbClr val="002060"/>
              </a:buClr>
              <a:buSzPts val="3200"/>
            </a:pPr>
            <a:r>
              <a:rPr lang="en-US" sz="2400" b="1">
                <a:solidFill>
                  <a:srgbClr val="002060"/>
                </a:solidFill>
                <a:latin typeface="HelveticaNeue"/>
                <a:ea typeface="HelveticaNeue"/>
                <a:cs typeface="HelveticaNeue"/>
                <a:sym typeface="Helvetica Neue"/>
              </a:rPr>
              <a:t>VATICAN STATE</a:t>
            </a:r>
            <a:endParaRPr sz="1050">
              <a:solidFill>
                <a:srgbClr val="000000"/>
              </a:solidFill>
              <a:latin typeface="Arial"/>
              <a:ea typeface="Arial"/>
              <a:cs typeface="Arial"/>
              <a:sym typeface="Arial"/>
            </a:endParaRPr>
          </a:p>
        </p:txBody>
      </p:sp>
      <p:sp>
        <p:nvSpPr>
          <p:cNvPr id="187" name="Google Shape;187;p7"/>
          <p:cNvSpPr txBox="1"/>
          <p:nvPr/>
        </p:nvSpPr>
        <p:spPr>
          <a:xfrm>
            <a:off x="9410251" y="5649935"/>
            <a:ext cx="5498445" cy="438551"/>
          </a:xfrm>
          <a:prstGeom prst="rect">
            <a:avLst/>
          </a:prstGeom>
          <a:noFill/>
          <a:ln>
            <a:noFill/>
          </a:ln>
        </p:spPr>
        <p:txBody>
          <a:bodyPr spcFirstLastPara="1" wrap="square" lIns="34275" tIns="34275" rIns="34275" bIns="34275" anchor="t" anchorCtr="0">
            <a:spAutoFit/>
          </a:bodyPr>
          <a:lstStyle/>
          <a:p>
            <a:pPr>
              <a:buClr>
                <a:srgbClr val="002060"/>
              </a:buClr>
              <a:buSzPts val="3200"/>
            </a:pPr>
            <a:r>
              <a:rPr lang="en-US" sz="2400" b="1">
                <a:solidFill>
                  <a:srgbClr val="002060"/>
                </a:solidFill>
                <a:latin typeface="HelveticaNeue"/>
                <a:ea typeface="HelveticaNeue"/>
                <a:cs typeface="HelveticaNeue"/>
                <a:sym typeface="Helvetica Neue"/>
              </a:rPr>
              <a:t>ROME AS A STRATEGIC HUB</a:t>
            </a:r>
            <a:endParaRPr sz="1050">
              <a:solidFill>
                <a:srgbClr val="000000"/>
              </a:solidFill>
              <a:latin typeface="Arial"/>
              <a:ea typeface="Arial"/>
              <a:cs typeface="Arial"/>
              <a:sym typeface="Arial"/>
            </a:endParaRPr>
          </a:p>
        </p:txBody>
      </p:sp>
      <p:sp>
        <p:nvSpPr>
          <p:cNvPr id="188" name="Google Shape;188;p7"/>
          <p:cNvSpPr txBox="1">
            <a:spLocks noGrp="1"/>
          </p:cNvSpPr>
          <p:nvPr>
            <p:ph type="sldNum" idx="12"/>
          </p:nvPr>
        </p:nvSpPr>
        <p:spPr>
          <a:xfrm>
            <a:off x="17883361" y="8643938"/>
            <a:ext cx="233191" cy="869931"/>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4</a:t>
            </a:fld>
            <a:endParaRPr/>
          </a:p>
        </p:txBody>
      </p:sp>
      <p:sp>
        <p:nvSpPr>
          <p:cNvPr id="189" name="Google Shape;189;p7"/>
          <p:cNvSpPr txBox="1"/>
          <p:nvPr/>
        </p:nvSpPr>
        <p:spPr>
          <a:xfrm>
            <a:off x="9410251" y="3817321"/>
            <a:ext cx="2119140" cy="438551"/>
          </a:xfrm>
          <a:prstGeom prst="rect">
            <a:avLst/>
          </a:prstGeom>
          <a:noFill/>
          <a:ln>
            <a:noFill/>
          </a:ln>
        </p:spPr>
        <p:txBody>
          <a:bodyPr spcFirstLastPara="1" wrap="square" lIns="34275" tIns="34275" rIns="34275" bIns="34275" anchor="t" anchorCtr="0">
            <a:spAutoFit/>
          </a:bodyPr>
          <a:lstStyle/>
          <a:p>
            <a:pPr>
              <a:buClr>
                <a:srgbClr val="002060"/>
              </a:buClr>
              <a:buSzPts val="3200"/>
            </a:pPr>
            <a:r>
              <a:rPr lang="en-US" sz="2400" b="1">
                <a:solidFill>
                  <a:srgbClr val="002060"/>
                </a:solidFill>
                <a:latin typeface="HelveticaNeue"/>
                <a:ea typeface="HelveticaNeue"/>
                <a:cs typeface="HelveticaNeue"/>
                <a:sym typeface="Helvetica Neue"/>
              </a:rPr>
              <a:t>DIPLOMACY</a:t>
            </a:r>
            <a:endParaRPr sz="1050">
              <a:solidFill>
                <a:srgbClr val="000000"/>
              </a:solidFill>
              <a:latin typeface="Arial"/>
              <a:ea typeface="Arial"/>
              <a:cs typeface="Arial"/>
              <a:sym typeface="Arial"/>
            </a:endParaRPr>
          </a:p>
        </p:txBody>
      </p:sp>
      <p:sp>
        <p:nvSpPr>
          <p:cNvPr id="190" name="Google Shape;190;p7"/>
          <p:cNvSpPr txBox="1"/>
          <p:nvPr/>
        </p:nvSpPr>
        <p:spPr>
          <a:xfrm>
            <a:off x="9410251" y="4315031"/>
            <a:ext cx="7234282" cy="973806"/>
          </a:xfrm>
          <a:prstGeom prst="rect">
            <a:avLst/>
          </a:prstGeom>
          <a:noFill/>
          <a:ln>
            <a:noFill/>
          </a:ln>
        </p:spPr>
        <p:txBody>
          <a:bodyPr spcFirstLastPara="1" wrap="square" lIns="53569" tIns="53569" rIns="53569" bIns="53569" anchor="t" anchorCtr="0">
            <a:spAutoFit/>
          </a:bodyPr>
          <a:lstStyle/>
          <a:p>
            <a:pPr>
              <a:buClr>
                <a:srgbClr val="002060"/>
              </a:buClr>
              <a:buSzPts val="2500"/>
            </a:pPr>
            <a:r>
              <a:rPr lang="en-US" sz="187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Rome hosts 209 diplomatic missions (embassies, consulates, permanent missions and other diplomatic representations) according to Global Diplomacy Index 2019</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91" name="Google Shape;191;p7"/>
          <p:cNvSpPr txBox="1"/>
          <p:nvPr/>
        </p:nvSpPr>
        <p:spPr>
          <a:xfrm>
            <a:off x="809576" y="561741"/>
            <a:ext cx="11577373" cy="1031514"/>
          </a:xfrm>
          <a:prstGeom prst="rect">
            <a:avLst/>
          </a:prstGeom>
          <a:noFill/>
          <a:ln>
            <a:noFill/>
          </a:ln>
        </p:spPr>
        <p:txBody>
          <a:bodyPr spcFirstLastPara="1" wrap="square" lIns="53569" tIns="53569" rIns="53569" bIns="53569" anchor="ctr" anchorCtr="0">
            <a:spAutoFit/>
          </a:bodyPr>
          <a:lstStyle/>
          <a:p>
            <a:pPr>
              <a:buClr>
                <a:srgbClr val="FFFFFF"/>
              </a:buClr>
              <a:buSzPts val="8000"/>
            </a:pPr>
            <a:r>
              <a:rPr lang="en-US" sz="6000" b="1">
                <a:solidFill>
                  <a:srgbClr val="FFFFFF"/>
                </a:solidFill>
                <a:latin typeface="HelveticaNeue"/>
                <a:ea typeface="HelveticaNeue"/>
                <a:cs typeface="HelveticaNeue"/>
                <a:sym typeface="Helvetica Neue"/>
              </a:rPr>
              <a:t>ALL ROADS</a:t>
            </a:r>
            <a:r>
              <a:rPr lang="en-US" sz="1050">
                <a:solidFill>
                  <a:srgbClr val="000000"/>
                </a:solidFill>
                <a:latin typeface="Arial"/>
                <a:ea typeface="Helvetica Neue"/>
                <a:cs typeface="Arial"/>
                <a:sym typeface="Arial"/>
              </a:rPr>
              <a:t>    </a:t>
            </a:r>
            <a:r>
              <a:rPr lang="en-US" sz="6000" b="1">
                <a:solidFill>
                  <a:srgbClr val="FFFFFF"/>
                </a:solidFill>
                <a:latin typeface="HelveticaNeue"/>
                <a:ea typeface="HelveticaNeue"/>
                <a:cs typeface="HelveticaNeue"/>
                <a:sym typeface="Helvetica Neue"/>
              </a:rPr>
              <a:t>LEAD TO ROME</a:t>
            </a:r>
            <a:endParaRPr sz="1050">
              <a:solidFill>
                <a:srgbClr val="000000"/>
              </a:solidFill>
              <a:latin typeface="Arial"/>
              <a:ea typeface="Arial"/>
              <a:cs typeface="Arial"/>
              <a:sym typeface="Arial"/>
            </a:endParaRPr>
          </a:p>
        </p:txBody>
      </p:sp>
      <p:pic>
        <p:nvPicPr>
          <p:cNvPr id="192" name="Google Shape;192;p7" descr="Image"/>
          <p:cNvPicPr preferRelativeResize="0"/>
          <p:nvPr/>
        </p:nvPicPr>
        <p:blipFill rotWithShape="1">
          <a:blip r:embed="rId4">
            <a:alphaModFix/>
          </a:blip>
          <a:srcRect/>
          <a:stretch/>
        </p:blipFill>
        <p:spPr>
          <a:xfrm>
            <a:off x="649902" y="4523514"/>
            <a:ext cx="763245" cy="579707"/>
          </a:xfrm>
          <a:prstGeom prst="rect">
            <a:avLst/>
          </a:prstGeom>
          <a:noFill/>
          <a:ln>
            <a:noFill/>
          </a:ln>
        </p:spPr>
      </p:pic>
      <p:pic>
        <p:nvPicPr>
          <p:cNvPr id="193" name="Google Shape;193;p7" descr="Image"/>
          <p:cNvPicPr preferRelativeResize="0"/>
          <p:nvPr/>
        </p:nvPicPr>
        <p:blipFill rotWithShape="1">
          <a:blip r:embed="rId5">
            <a:alphaModFix/>
          </a:blip>
          <a:srcRect/>
          <a:stretch/>
        </p:blipFill>
        <p:spPr>
          <a:xfrm>
            <a:off x="603843" y="6667989"/>
            <a:ext cx="729175" cy="749789"/>
          </a:xfrm>
          <a:prstGeom prst="rect">
            <a:avLst/>
          </a:prstGeom>
          <a:noFill/>
          <a:ln>
            <a:noFill/>
          </a:ln>
        </p:spPr>
      </p:pic>
      <p:pic>
        <p:nvPicPr>
          <p:cNvPr id="194" name="Google Shape;194;p7" descr="Image"/>
          <p:cNvPicPr preferRelativeResize="0"/>
          <p:nvPr/>
        </p:nvPicPr>
        <p:blipFill rotWithShape="1">
          <a:blip r:embed="rId6">
            <a:alphaModFix/>
          </a:blip>
          <a:srcRect/>
          <a:stretch/>
        </p:blipFill>
        <p:spPr>
          <a:xfrm>
            <a:off x="8549371" y="5941652"/>
            <a:ext cx="624848" cy="614764"/>
          </a:xfrm>
          <a:prstGeom prst="rect">
            <a:avLst/>
          </a:prstGeom>
          <a:noFill/>
          <a:ln>
            <a:noFill/>
          </a:ln>
        </p:spPr>
      </p:pic>
      <p:pic>
        <p:nvPicPr>
          <p:cNvPr id="195" name="Google Shape;195;p7" descr="Image"/>
          <p:cNvPicPr preferRelativeResize="0"/>
          <p:nvPr/>
        </p:nvPicPr>
        <p:blipFill rotWithShape="1">
          <a:blip r:embed="rId7">
            <a:alphaModFix/>
          </a:blip>
          <a:srcRect/>
          <a:stretch/>
        </p:blipFill>
        <p:spPr>
          <a:xfrm>
            <a:off x="8625143" y="7498832"/>
            <a:ext cx="549077" cy="666761"/>
          </a:xfrm>
          <a:prstGeom prst="rect">
            <a:avLst/>
          </a:prstGeom>
          <a:noFill/>
          <a:ln>
            <a:noFill/>
          </a:ln>
        </p:spPr>
      </p:pic>
      <p:pic>
        <p:nvPicPr>
          <p:cNvPr id="196" name="Google Shape;196;p7" descr="Image"/>
          <p:cNvPicPr preferRelativeResize="0"/>
          <p:nvPr/>
        </p:nvPicPr>
        <p:blipFill rotWithShape="1">
          <a:blip r:embed="rId8">
            <a:alphaModFix/>
          </a:blip>
          <a:srcRect/>
          <a:stretch/>
        </p:blipFill>
        <p:spPr>
          <a:xfrm>
            <a:off x="8659543" y="4419203"/>
            <a:ext cx="560975" cy="560972"/>
          </a:xfrm>
          <a:prstGeom prst="rect">
            <a:avLst/>
          </a:prstGeom>
          <a:noFill/>
          <a:ln>
            <a:noFill/>
          </a:ln>
        </p:spPr>
      </p:pic>
      <p:sp>
        <p:nvSpPr>
          <p:cNvPr id="197" name="Google Shape;197;p7"/>
          <p:cNvSpPr txBox="1"/>
          <p:nvPr/>
        </p:nvSpPr>
        <p:spPr>
          <a:xfrm>
            <a:off x="9394390" y="7319110"/>
            <a:ext cx="7986417" cy="1039809"/>
          </a:xfrm>
          <a:prstGeom prst="rect">
            <a:avLst/>
          </a:prstGeom>
          <a:noFill/>
          <a:ln>
            <a:noFill/>
          </a:ln>
        </p:spPr>
        <p:txBody>
          <a:bodyPr spcFirstLastPara="1" wrap="square" lIns="53569" tIns="53569" rIns="53569" bIns="53569" anchor="t" anchorCtr="0">
            <a:normAutofit/>
          </a:bodyPr>
          <a:lstStyle/>
          <a:p>
            <a:pPr>
              <a:buClr>
                <a:srgbClr val="002060"/>
              </a:buClr>
              <a:buSzPts val="2400"/>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3 major railway stations: Termini, </a:t>
            </a:r>
            <a:r>
              <a:rPr lang="en-US" sz="180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Tiburtina</a:t>
            </a:r>
            <a:r>
              <a:rPr lang="en-US" sz="2025">
                <a:latin typeface="Helvetica Neue" panose="02000503000000020004" pitchFamily="2" charset="0"/>
                <a:ea typeface="Helvetica Neue" panose="02000503000000020004" pitchFamily="2" charset="0"/>
                <a:cs typeface="Helvetica Neue" panose="02000503000000020004" pitchFamily="2" charset="0"/>
              </a:rPr>
              <a:t> </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and </a:t>
            </a:r>
            <a:r>
              <a:rPr lang="en-US" sz="180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Ostiense</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a:buClr>
                <a:srgbClr val="002060"/>
              </a:buClr>
              <a:buSzPts val="2400"/>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Head office of the important logistics center: CAR - the ROME AGRI-FOOD CENTRE (agroalimroma.it).</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19" name="Immagine 18"/>
          <p:cNvPicPr>
            <a:picLocks noChangeAspect="1"/>
          </p:cNvPicPr>
          <p:nvPr/>
        </p:nvPicPr>
        <p:blipFill>
          <a:blip r:embed="rId9"/>
          <a:stretch>
            <a:fillRect/>
          </a:stretch>
        </p:blipFill>
        <p:spPr>
          <a:xfrm>
            <a:off x="0" y="9053848"/>
            <a:ext cx="18288000" cy="1233152"/>
          </a:xfrm>
          <a:prstGeom prst="rect">
            <a:avLst/>
          </a:prstGeom>
        </p:spPr>
      </p:pic>
      <p:sp>
        <p:nvSpPr>
          <p:cNvPr id="20" name="Google Shape;185;p7">
            <a:extLst>
              <a:ext uri="{FF2B5EF4-FFF2-40B4-BE49-F238E27FC236}">
                <a16:creationId xmlns:a16="http://schemas.microsoft.com/office/drawing/2014/main" id="{5B02B5D5-4E11-4F48-85F5-EE5F77EF160C}"/>
              </a:ext>
            </a:extLst>
          </p:cNvPr>
          <p:cNvSpPr txBox="1"/>
          <p:nvPr/>
        </p:nvSpPr>
        <p:spPr>
          <a:xfrm>
            <a:off x="809576" y="1748359"/>
            <a:ext cx="10530136" cy="1054104"/>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2400" b="1">
                <a:solidFill>
                  <a:schemeClr val="bg1"/>
                </a:solidFill>
                <a:latin typeface="Arial"/>
                <a:ea typeface="Arial"/>
                <a:cs typeface="Arial"/>
                <a:sym typeface="Helvetica Neue"/>
              </a:rPr>
              <a:t>THE STRATEGIC ROLE OF </a:t>
            </a:r>
            <a:r>
              <a:rPr lang="en-US" sz="3200" b="1">
                <a:solidFill>
                  <a:schemeClr val="bg1"/>
                </a:solidFill>
                <a:latin typeface="Arial"/>
                <a:ea typeface="Arial"/>
                <a:cs typeface="Arial"/>
                <a:sym typeface="Helvetica Neue"/>
              </a:rPr>
              <a:t>ROME</a:t>
            </a:r>
            <a:r>
              <a:rPr lang="en-US" sz="2400" b="1">
                <a:solidFill>
                  <a:schemeClr val="bg1"/>
                </a:solidFill>
                <a:latin typeface="Arial"/>
                <a:ea typeface="Arial"/>
                <a:cs typeface="Arial"/>
                <a:sym typeface="Helvetica Neue"/>
              </a:rPr>
              <a:t> FOR THE ATTRACTIVENESS OF THE </a:t>
            </a:r>
            <a:r>
              <a:rPr lang="en-US" sz="3200" b="1">
                <a:solidFill>
                  <a:schemeClr val="bg1"/>
                </a:solidFill>
                <a:latin typeface="Arial"/>
                <a:ea typeface="Arial"/>
                <a:cs typeface="Arial"/>
                <a:sym typeface="Helvetica Neue"/>
              </a:rPr>
              <a:t>LAZIO REGION</a:t>
            </a:r>
            <a:endParaRPr sz="3200" b="1">
              <a:solidFill>
                <a:schemeClr val="bg1"/>
              </a:solidFill>
              <a:latin typeface="Arial"/>
              <a:ea typeface="Arial"/>
              <a:cs typeface="Arial"/>
              <a:sym typeface="Arial"/>
            </a:endParaRPr>
          </a:p>
        </p:txBody>
      </p:sp>
      <p:pic>
        <p:nvPicPr>
          <p:cNvPr id="21" name="Immagine 20">
            <a:extLst>
              <a:ext uri="{FF2B5EF4-FFF2-40B4-BE49-F238E27FC236}">
                <a16:creationId xmlns:a16="http://schemas.microsoft.com/office/drawing/2014/main" id="{69F78BF4-93CB-750A-73E4-68EF441E752F}"/>
              </a:ext>
            </a:extLst>
          </p:cNvPr>
          <p:cNvPicPr>
            <a:picLocks noChangeAspect="1"/>
          </p:cNvPicPr>
          <p:nvPr/>
        </p:nvPicPr>
        <p:blipFill rotWithShape="1">
          <a:blip r:embed="rId10"/>
          <a:srcRect t="32889" r="103"/>
          <a:stretch/>
        </p:blipFill>
        <p:spPr>
          <a:xfrm>
            <a:off x="0" y="8619263"/>
            <a:ext cx="18288000" cy="1650934"/>
          </a:xfrm>
          <a:prstGeom prst="rect">
            <a:avLst/>
          </a:prstGeom>
        </p:spPr>
      </p:pic>
    </p:spTree>
    <p:extLst>
      <p:ext uri="{BB962C8B-B14F-4D97-AF65-F5344CB8AC3E}">
        <p14:creationId xmlns:p14="http://schemas.microsoft.com/office/powerpoint/2010/main" val="4224992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12" descr="Back_06.jpg"/>
          <p:cNvPicPr preferRelativeResize="0"/>
          <p:nvPr/>
        </p:nvPicPr>
        <p:blipFill rotWithShape="1">
          <a:blip r:embed="rId3">
            <a:alphaModFix/>
          </a:blip>
          <a:srcRect l="32808" t="4465" r="7571" b="53561"/>
          <a:stretch/>
        </p:blipFill>
        <p:spPr>
          <a:xfrm>
            <a:off x="0" y="31842"/>
            <a:ext cx="18288000" cy="9386504"/>
          </a:xfrm>
          <a:prstGeom prst="rect">
            <a:avLst/>
          </a:prstGeom>
          <a:noFill/>
          <a:ln>
            <a:noFill/>
          </a:ln>
        </p:spPr>
      </p:pic>
      <p:pic>
        <p:nvPicPr>
          <p:cNvPr id="30" name="Immagine 29">
            <a:extLst>
              <a:ext uri="{FF2B5EF4-FFF2-40B4-BE49-F238E27FC236}">
                <a16:creationId xmlns:a16="http://schemas.microsoft.com/office/drawing/2014/main" id="{22D88DCE-BAA7-EDF3-1D20-E6457A86AC91}"/>
              </a:ext>
            </a:extLst>
          </p:cNvPr>
          <p:cNvPicPr>
            <a:picLocks noChangeAspect="1"/>
          </p:cNvPicPr>
          <p:nvPr/>
        </p:nvPicPr>
        <p:blipFill rotWithShape="1">
          <a:blip r:embed="rId4"/>
          <a:srcRect t="32889" r="103"/>
          <a:stretch/>
        </p:blipFill>
        <p:spPr>
          <a:xfrm>
            <a:off x="0" y="8619263"/>
            <a:ext cx="18288000" cy="1650934"/>
          </a:xfrm>
          <a:prstGeom prst="rect">
            <a:avLst/>
          </a:prstGeom>
        </p:spPr>
      </p:pic>
      <p:sp>
        <p:nvSpPr>
          <p:cNvPr id="23" name="Google Shape;287;p12">
            <a:extLst>
              <a:ext uri="{FF2B5EF4-FFF2-40B4-BE49-F238E27FC236}">
                <a16:creationId xmlns:a16="http://schemas.microsoft.com/office/drawing/2014/main" id="{3A80D898-FF82-5137-5CB8-186371A9F97C}"/>
              </a:ext>
            </a:extLst>
          </p:cNvPr>
          <p:cNvSpPr txBox="1"/>
          <p:nvPr/>
        </p:nvSpPr>
        <p:spPr>
          <a:xfrm>
            <a:off x="412551" y="-393627"/>
            <a:ext cx="17199588" cy="3064973"/>
          </a:xfrm>
          <a:prstGeom prst="rect">
            <a:avLst/>
          </a:prstGeom>
          <a:noFill/>
          <a:ln>
            <a:noFill/>
          </a:ln>
        </p:spPr>
        <p:txBody>
          <a:bodyPr spcFirstLastPara="1" wrap="square" lIns="53569" tIns="53569" rIns="53569" bIns="53569" anchor="ctr" anchorCtr="0">
            <a:normAutofit/>
          </a:bodyPr>
          <a:lstStyle/>
          <a:p>
            <a:pPr>
              <a:buClr>
                <a:srgbClr val="FFFFFF"/>
              </a:buClr>
              <a:buSzPts val="8000"/>
            </a:pPr>
            <a:r>
              <a:rPr lang="en-US" sz="6000" b="1" dirty="0">
                <a:solidFill>
                  <a:srgbClr val="FFFFFF"/>
                </a:solidFill>
                <a:latin typeface="HelveticaNeue"/>
                <a:ea typeface="HelveticaNeue"/>
                <a:cs typeface="HelveticaNeue"/>
                <a:sym typeface="Helvetica Neue"/>
              </a:rPr>
              <a:t>LAZIO,</a:t>
            </a:r>
          </a:p>
          <a:p>
            <a:pPr>
              <a:buClr>
                <a:srgbClr val="FFFFFF"/>
              </a:buClr>
              <a:buSzPts val="8000"/>
            </a:pPr>
            <a:r>
              <a:rPr lang="en-US" sz="6000" b="1" dirty="0">
                <a:solidFill>
                  <a:schemeClr val="bg1"/>
                </a:solidFill>
                <a:latin typeface="HelveticaNeue"/>
                <a:ea typeface="HelveticaNeue"/>
                <a:cs typeface="HelveticaNeue"/>
                <a:sym typeface="Helvetica Neue"/>
              </a:rPr>
              <a:t>REGION OF CULTURE</a:t>
            </a:r>
            <a:endParaRPr lang="en-US" sz="1050" dirty="0">
              <a:solidFill>
                <a:schemeClr val="bg1"/>
              </a:solidFill>
              <a:latin typeface="Arial"/>
              <a:ea typeface="Arial"/>
              <a:cs typeface="Arial"/>
              <a:sym typeface="Arial"/>
            </a:endParaRPr>
          </a:p>
        </p:txBody>
      </p:sp>
      <p:sp>
        <p:nvSpPr>
          <p:cNvPr id="24" name="Google Shape;288;p12">
            <a:extLst>
              <a:ext uri="{FF2B5EF4-FFF2-40B4-BE49-F238E27FC236}">
                <a16:creationId xmlns:a16="http://schemas.microsoft.com/office/drawing/2014/main" id="{2334BA73-B817-8DFF-B2AD-CE2CC8108700}"/>
              </a:ext>
            </a:extLst>
          </p:cNvPr>
          <p:cNvSpPr txBox="1"/>
          <p:nvPr/>
        </p:nvSpPr>
        <p:spPr>
          <a:xfrm>
            <a:off x="361501" y="2375525"/>
            <a:ext cx="5797823" cy="4724833"/>
          </a:xfrm>
          <a:prstGeom prst="rect">
            <a:avLst/>
          </a:prstGeom>
          <a:noFill/>
          <a:ln>
            <a:noFill/>
          </a:ln>
        </p:spPr>
        <p:txBody>
          <a:bodyPr spcFirstLastPara="1" wrap="square" lIns="53569" tIns="53569" rIns="53569" bIns="53569" anchor="ctr" anchorCtr="0">
            <a:spAutoFit/>
          </a:bodyPr>
          <a:lstStyle>
            <a:defPPr>
              <a:defRPr lang="ru-RU"/>
            </a:defPPr>
            <a:lvl1pPr marL="342900" indent="-304800">
              <a:buClr>
                <a:srgbClr val="FFFFFF"/>
              </a:buClr>
              <a:buSzPts val="2800"/>
              <a:buFont typeface="Helvetica Neue"/>
              <a:buChar char="•"/>
              <a:defRPr sz="2400" cap="all">
                <a:solidFill>
                  <a:srgbClr val="FFFFFF"/>
                </a:solidFill>
                <a:latin typeface="Helvetica Neue"/>
                <a:ea typeface="Helvetica Neue"/>
                <a:cs typeface="Helvetica Neue"/>
              </a:defRPr>
            </a:lvl1pPr>
          </a:lstStyle>
          <a:p>
            <a:r>
              <a:rPr lang="en-US" sz="2000" dirty="0">
                <a:sym typeface="Helvetica Neue"/>
              </a:rPr>
              <a:t>Lazio hosts most important </a:t>
            </a:r>
            <a:r>
              <a:rPr lang="en-US" sz="2000" b="1" dirty="0">
                <a:sym typeface="Helvetica Neue"/>
              </a:rPr>
              <a:t>monuments</a:t>
            </a:r>
            <a:r>
              <a:rPr lang="en-US" sz="2000" dirty="0">
                <a:sym typeface="Helvetica Neue"/>
              </a:rPr>
              <a:t> and </a:t>
            </a:r>
            <a:r>
              <a:rPr lang="en-US" sz="2000" b="1" dirty="0">
                <a:sym typeface="Helvetica Neue"/>
              </a:rPr>
              <a:t>UNESCO sites</a:t>
            </a:r>
            <a:r>
              <a:rPr lang="en-US" sz="2000" dirty="0">
                <a:sym typeface="Helvetica Neue"/>
              </a:rPr>
              <a:t>.</a:t>
            </a:r>
          </a:p>
          <a:p>
            <a:endParaRPr lang="en-US" sz="2000" dirty="0">
              <a:sym typeface="Helvetica Neue"/>
            </a:endParaRPr>
          </a:p>
          <a:p>
            <a:r>
              <a:rPr lang="en-US" sz="2000" dirty="0">
                <a:sym typeface="Helvetica Neue"/>
              </a:rPr>
              <a:t>Rome and the Vatican City are among the ten most famous destinations in the world, with a unique artistic and cultural heritage.</a:t>
            </a:r>
          </a:p>
          <a:p>
            <a:endParaRPr lang="en-US" sz="2000" dirty="0">
              <a:sym typeface="Helvetica Neue"/>
            </a:endParaRPr>
          </a:p>
          <a:p>
            <a:r>
              <a:rPr lang="en-US" sz="2000" b="1" dirty="0">
                <a:sym typeface="Helvetica Neue"/>
              </a:rPr>
              <a:t>LAZIO HOSTs MOST IMPORTANT MONUMENTs</a:t>
            </a:r>
            <a:r>
              <a:rPr lang="en-US" sz="2000" dirty="0">
                <a:sym typeface="Helvetica Neue"/>
              </a:rPr>
              <a:t>: Flavian Amphitheater-Colosseum, Palatine Hill and Palatine Museum, Trajan's Markets and Forum, Baths of Caracalla, Ostia Antica, Villa Adriana AND Villa </a:t>
            </a:r>
            <a:r>
              <a:rPr lang="en-US" sz="2000" dirty="0" err="1">
                <a:sym typeface="Helvetica Neue"/>
              </a:rPr>
              <a:t>D’este</a:t>
            </a:r>
            <a:r>
              <a:rPr lang="en-US" sz="2000" dirty="0">
                <a:sym typeface="Helvetica Neue"/>
              </a:rPr>
              <a:t>, </a:t>
            </a:r>
            <a:r>
              <a:rPr lang="en-US" sz="2000" dirty="0" err="1">
                <a:sym typeface="Helvetica Neue"/>
              </a:rPr>
              <a:t>Abbazia</a:t>
            </a:r>
            <a:r>
              <a:rPr lang="en-US" sz="2000" dirty="0">
                <a:sym typeface="Helvetica Neue"/>
              </a:rPr>
              <a:t> di </a:t>
            </a:r>
            <a:r>
              <a:rPr lang="en-US" sz="2000" dirty="0" err="1">
                <a:sym typeface="Helvetica Neue"/>
              </a:rPr>
              <a:t>Montecassino</a:t>
            </a:r>
            <a:r>
              <a:rPr lang="en-US" sz="2000" dirty="0">
                <a:sym typeface="Helvetica Neue"/>
              </a:rPr>
              <a:t>.</a:t>
            </a:r>
          </a:p>
        </p:txBody>
      </p:sp>
      <p:sp>
        <p:nvSpPr>
          <p:cNvPr id="26" name="Google Shape;321;p13">
            <a:extLst>
              <a:ext uri="{FF2B5EF4-FFF2-40B4-BE49-F238E27FC236}">
                <a16:creationId xmlns:a16="http://schemas.microsoft.com/office/drawing/2014/main" id="{80192D6D-628D-9C2C-AAE4-FC6F33346DDA}"/>
              </a:ext>
            </a:extLst>
          </p:cNvPr>
          <p:cNvSpPr txBox="1"/>
          <p:nvPr/>
        </p:nvSpPr>
        <p:spPr>
          <a:xfrm>
            <a:off x="10395727" y="5775017"/>
            <a:ext cx="870380" cy="438626"/>
          </a:xfrm>
          <a:prstGeom prst="rect">
            <a:avLst/>
          </a:prstGeom>
          <a:noFill/>
          <a:ln>
            <a:noFill/>
          </a:ln>
        </p:spPr>
        <p:txBody>
          <a:bodyPr spcFirstLastPara="1" wrap="square" lIns="53569" tIns="53569" rIns="53569" bIns="53569" anchor="ctr" anchorCtr="0">
            <a:normAutofit lnSpcReduction="10000"/>
          </a:bodyPr>
          <a:lstStyle/>
          <a:p>
            <a:pPr>
              <a:buClr>
                <a:srgbClr val="002060"/>
              </a:buClr>
              <a:buSzPts val="1600"/>
            </a:pPr>
            <a:r>
              <a:rPr lang="en-US" sz="1200">
                <a:solidFill>
                  <a:srgbClr val="002060"/>
                </a:solidFill>
                <a:latin typeface="Helvetica Neue"/>
                <a:ea typeface="Helvetica Neue"/>
                <a:cs typeface="Helvetica Neue"/>
                <a:sym typeface="Helvetica Neue"/>
              </a:rPr>
              <a:t>UNESCO</a:t>
            </a:r>
            <a:endParaRPr sz="1050">
              <a:solidFill>
                <a:srgbClr val="000000"/>
              </a:solidFill>
              <a:latin typeface="Arial"/>
              <a:ea typeface="Arial"/>
              <a:cs typeface="Arial"/>
              <a:sym typeface="Arial"/>
            </a:endParaRPr>
          </a:p>
          <a:p>
            <a:pPr>
              <a:buClr>
                <a:srgbClr val="002060"/>
              </a:buClr>
              <a:buSzPts val="1600"/>
            </a:pPr>
            <a:r>
              <a:rPr lang="en-US" sz="1200">
                <a:solidFill>
                  <a:srgbClr val="002060"/>
                </a:solidFill>
                <a:latin typeface="Helvetica Neue"/>
                <a:ea typeface="Helvetica Neue"/>
                <a:cs typeface="Helvetica Neue"/>
                <a:sym typeface="Helvetica Neue"/>
              </a:rPr>
              <a:t>SITES</a:t>
            </a:r>
            <a:endParaRPr sz="1050">
              <a:solidFill>
                <a:srgbClr val="000000"/>
              </a:solidFill>
              <a:latin typeface="Arial"/>
              <a:ea typeface="Arial"/>
              <a:cs typeface="Arial"/>
              <a:sym typeface="Arial"/>
            </a:endParaRPr>
          </a:p>
        </p:txBody>
      </p:sp>
      <p:sp>
        <p:nvSpPr>
          <p:cNvPr id="27" name="Google Shape;322;p13">
            <a:extLst>
              <a:ext uri="{FF2B5EF4-FFF2-40B4-BE49-F238E27FC236}">
                <a16:creationId xmlns:a16="http://schemas.microsoft.com/office/drawing/2014/main" id="{A39CED39-CEAE-35B1-3119-33E60F6FC42D}"/>
              </a:ext>
            </a:extLst>
          </p:cNvPr>
          <p:cNvSpPr txBox="1"/>
          <p:nvPr/>
        </p:nvSpPr>
        <p:spPr>
          <a:xfrm>
            <a:off x="10378307" y="5208978"/>
            <a:ext cx="596729" cy="566076"/>
          </a:xfrm>
          <a:prstGeom prst="rect">
            <a:avLst/>
          </a:prstGeom>
          <a:noFill/>
          <a:ln>
            <a:noFill/>
          </a:ln>
        </p:spPr>
        <p:txBody>
          <a:bodyPr spcFirstLastPara="1" wrap="square" lIns="53569" tIns="53569" rIns="53569" bIns="53569" anchor="ctr" anchorCtr="0">
            <a:normAutofit fontScale="92500" lnSpcReduction="10000"/>
          </a:bodyPr>
          <a:lstStyle/>
          <a:p>
            <a:pPr>
              <a:buClr>
                <a:srgbClr val="6E4E7F"/>
              </a:buClr>
              <a:buSzPts val="4500"/>
            </a:pPr>
            <a:r>
              <a:rPr lang="en-US" sz="3375" b="1">
                <a:solidFill>
                  <a:srgbClr val="6E4E7F"/>
                </a:solidFill>
                <a:latin typeface="HelveticaNeue"/>
                <a:ea typeface="HelveticaNeue"/>
                <a:cs typeface="HelveticaNeue"/>
                <a:sym typeface="Helvetica Neue"/>
              </a:rPr>
              <a:t>6</a:t>
            </a:r>
            <a:endParaRPr sz="1050">
              <a:solidFill>
                <a:srgbClr val="000000"/>
              </a:solidFill>
              <a:latin typeface="Arial"/>
              <a:ea typeface="Arial"/>
              <a:cs typeface="Arial"/>
              <a:sym typeface="Arial"/>
            </a:endParaRPr>
          </a:p>
        </p:txBody>
      </p:sp>
      <p:sp>
        <p:nvSpPr>
          <p:cNvPr id="28" name="Google Shape;324;p13">
            <a:extLst>
              <a:ext uri="{FF2B5EF4-FFF2-40B4-BE49-F238E27FC236}">
                <a16:creationId xmlns:a16="http://schemas.microsoft.com/office/drawing/2014/main" id="{C19BC540-EB74-06EF-4A5D-40833DFF3E65}"/>
              </a:ext>
            </a:extLst>
          </p:cNvPr>
          <p:cNvSpPr txBox="1"/>
          <p:nvPr/>
        </p:nvSpPr>
        <p:spPr>
          <a:xfrm>
            <a:off x="14852623" y="7005622"/>
            <a:ext cx="1804755" cy="438626"/>
          </a:xfrm>
          <a:prstGeom prst="rect">
            <a:avLst/>
          </a:prstGeom>
          <a:noFill/>
          <a:ln>
            <a:noFill/>
          </a:ln>
        </p:spPr>
        <p:txBody>
          <a:bodyPr spcFirstLastPara="1" wrap="square" lIns="53569" tIns="53569" rIns="53569" bIns="53569" anchor="ctr" anchorCtr="0">
            <a:normAutofit lnSpcReduction="10000"/>
          </a:bodyPr>
          <a:lstStyle/>
          <a:p>
            <a:pPr>
              <a:buClr>
                <a:srgbClr val="002060"/>
              </a:buClr>
              <a:buSzPts val="1600"/>
            </a:pPr>
            <a:r>
              <a:rPr lang="en-US" sz="1200">
                <a:solidFill>
                  <a:srgbClr val="002060"/>
                </a:solidFill>
                <a:latin typeface="Helvetica Neue"/>
                <a:ea typeface="Helvetica Neue"/>
                <a:cs typeface="Helvetica Neue"/>
                <a:sym typeface="Helvetica Neue"/>
              </a:rPr>
              <a:t>ARCHEOLOGICAL</a:t>
            </a:r>
            <a:endParaRPr sz="1125" b="1">
              <a:solidFill>
                <a:srgbClr val="000000"/>
              </a:solidFill>
              <a:latin typeface="HelveticaNeue"/>
              <a:ea typeface="HelveticaNeue"/>
              <a:cs typeface="HelveticaNeue"/>
              <a:sym typeface="Helvetica Neue"/>
            </a:endParaRPr>
          </a:p>
          <a:p>
            <a:pPr>
              <a:buClr>
                <a:srgbClr val="002060"/>
              </a:buClr>
              <a:buSzPts val="1600"/>
            </a:pPr>
            <a:r>
              <a:rPr lang="en-US" sz="1200">
                <a:solidFill>
                  <a:srgbClr val="002060"/>
                </a:solidFill>
                <a:latin typeface="Helvetica Neue"/>
                <a:ea typeface="Helvetica Neue"/>
                <a:cs typeface="Helvetica Neue"/>
                <a:sym typeface="Helvetica Neue"/>
              </a:rPr>
              <a:t>AREAS AND PARKS</a:t>
            </a:r>
            <a:endParaRPr sz="1050">
              <a:solidFill>
                <a:srgbClr val="000000"/>
              </a:solidFill>
              <a:latin typeface="Arial"/>
              <a:ea typeface="Arial"/>
              <a:cs typeface="Arial"/>
              <a:sym typeface="Arial"/>
            </a:endParaRPr>
          </a:p>
        </p:txBody>
      </p:sp>
      <p:sp>
        <p:nvSpPr>
          <p:cNvPr id="29" name="Google Shape;325;p13">
            <a:extLst>
              <a:ext uri="{FF2B5EF4-FFF2-40B4-BE49-F238E27FC236}">
                <a16:creationId xmlns:a16="http://schemas.microsoft.com/office/drawing/2014/main" id="{26B29076-E6DA-39A1-89D3-14A4B31664E4}"/>
              </a:ext>
            </a:extLst>
          </p:cNvPr>
          <p:cNvSpPr txBox="1"/>
          <p:nvPr/>
        </p:nvSpPr>
        <p:spPr>
          <a:xfrm>
            <a:off x="13096881" y="5435644"/>
            <a:ext cx="1430069" cy="292850"/>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a:solidFill>
                  <a:srgbClr val="002060"/>
                </a:solidFill>
                <a:latin typeface="Helvetica Neue"/>
                <a:ea typeface="Helvetica Neue"/>
                <a:cs typeface="Helvetica Neue"/>
                <a:sym typeface="Helvetica Neue"/>
              </a:rPr>
              <a:t>MONUMENTS</a:t>
            </a:r>
            <a:endParaRPr sz="1050">
              <a:solidFill>
                <a:srgbClr val="000000"/>
              </a:solidFill>
              <a:latin typeface="Arial"/>
              <a:ea typeface="Arial"/>
              <a:cs typeface="Arial"/>
              <a:sym typeface="Arial"/>
            </a:endParaRPr>
          </a:p>
        </p:txBody>
      </p:sp>
      <p:sp>
        <p:nvSpPr>
          <p:cNvPr id="31" name="Google Shape;327;p13">
            <a:extLst>
              <a:ext uri="{FF2B5EF4-FFF2-40B4-BE49-F238E27FC236}">
                <a16:creationId xmlns:a16="http://schemas.microsoft.com/office/drawing/2014/main" id="{63190615-583D-0D84-A327-E71A818BCB3B}"/>
              </a:ext>
            </a:extLst>
          </p:cNvPr>
          <p:cNvSpPr txBox="1"/>
          <p:nvPr/>
        </p:nvSpPr>
        <p:spPr>
          <a:xfrm>
            <a:off x="14898871" y="6519030"/>
            <a:ext cx="972869" cy="566076"/>
          </a:xfrm>
          <a:prstGeom prst="rect">
            <a:avLst/>
          </a:prstGeom>
          <a:noFill/>
          <a:ln>
            <a:noFill/>
          </a:ln>
        </p:spPr>
        <p:txBody>
          <a:bodyPr spcFirstLastPara="1" wrap="square" lIns="53569" tIns="53569" rIns="53569" bIns="53569" anchor="ctr" anchorCtr="0">
            <a:normAutofit/>
          </a:bodyPr>
          <a:lstStyle/>
          <a:p>
            <a:pPr>
              <a:lnSpc>
                <a:spcPct val="90000"/>
              </a:lnSpc>
              <a:buClr>
                <a:srgbClr val="6E4E7F"/>
              </a:buClr>
              <a:buSzPts val="4500"/>
            </a:pPr>
            <a:r>
              <a:rPr lang="it-IT" sz="3150" b="1">
                <a:solidFill>
                  <a:srgbClr val="6E4E7F"/>
                </a:solidFill>
                <a:latin typeface="HelveticaNeue"/>
              </a:rPr>
              <a:t>35</a:t>
            </a:r>
            <a:endParaRPr sz="3150" b="1">
              <a:solidFill>
                <a:srgbClr val="6E4E7F"/>
              </a:solidFill>
              <a:latin typeface="HelveticaNeue"/>
            </a:endParaRPr>
          </a:p>
        </p:txBody>
      </p:sp>
      <p:sp>
        <p:nvSpPr>
          <p:cNvPr id="32" name="Google Shape;328;p13">
            <a:extLst>
              <a:ext uri="{FF2B5EF4-FFF2-40B4-BE49-F238E27FC236}">
                <a16:creationId xmlns:a16="http://schemas.microsoft.com/office/drawing/2014/main" id="{10D6C873-5BFE-1450-351B-F684BDCAF34A}"/>
              </a:ext>
            </a:extLst>
          </p:cNvPr>
          <p:cNvSpPr txBox="1"/>
          <p:nvPr/>
        </p:nvSpPr>
        <p:spPr>
          <a:xfrm>
            <a:off x="13097420" y="4871245"/>
            <a:ext cx="972869" cy="552925"/>
          </a:xfrm>
          <a:prstGeom prst="rect">
            <a:avLst/>
          </a:prstGeom>
          <a:noFill/>
          <a:ln>
            <a:noFill/>
          </a:ln>
        </p:spPr>
        <p:txBody>
          <a:bodyPr spcFirstLastPara="1" wrap="square" lIns="53569" tIns="53569" rIns="53569" bIns="53569" anchor="ctr" anchorCtr="0">
            <a:normAutofit fontScale="92500" lnSpcReduction="10000"/>
          </a:bodyPr>
          <a:lstStyle/>
          <a:p>
            <a:pPr>
              <a:buClr>
                <a:srgbClr val="6E4E7F"/>
              </a:buClr>
              <a:buSzPts val="4500"/>
            </a:pPr>
            <a:r>
              <a:rPr lang="en-US" sz="3375" b="1">
                <a:solidFill>
                  <a:srgbClr val="6E4E7F"/>
                </a:solidFill>
                <a:latin typeface="HelveticaNeue"/>
                <a:ea typeface="HelveticaNeue"/>
                <a:cs typeface="HelveticaNeue"/>
                <a:sym typeface="Helvetica Neue"/>
              </a:rPr>
              <a:t>53</a:t>
            </a:r>
            <a:endParaRPr sz="1050">
              <a:solidFill>
                <a:srgbClr val="000000"/>
              </a:solidFill>
              <a:latin typeface="Arial"/>
              <a:ea typeface="Arial"/>
              <a:cs typeface="Arial"/>
              <a:sym typeface="Arial"/>
            </a:endParaRPr>
          </a:p>
        </p:txBody>
      </p:sp>
      <p:sp>
        <p:nvSpPr>
          <p:cNvPr id="33" name="Google Shape;330;p13">
            <a:extLst>
              <a:ext uri="{FF2B5EF4-FFF2-40B4-BE49-F238E27FC236}">
                <a16:creationId xmlns:a16="http://schemas.microsoft.com/office/drawing/2014/main" id="{C3EB5677-E008-E659-02D3-D1AAB02A159F}"/>
              </a:ext>
            </a:extLst>
          </p:cNvPr>
          <p:cNvSpPr txBox="1"/>
          <p:nvPr/>
        </p:nvSpPr>
        <p:spPr>
          <a:xfrm>
            <a:off x="9913343" y="6921587"/>
            <a:ext cx="1804755" cy="566075"/>
          </a:xfrm>
          <a:prstGeom prst="rect">
            <a:avLst/>
          </a:prstGeom>
          <a:noFill/>
          <a:ln>
            <a:noFill/>
          </a:ln>
        </p:spPr>
        <p:txBody>
          <a:bodyPr spcFirstLastPara="1" wrap="square" lIns="53569" tIns="53569" rIns="53569" bIns="53569" anchor="ctr" anchorCtr="0">
            <a:normAutofit/>
          </a:bodyPr>
          <a:lstStyle/>
          <a:p>
            <a:pPr>
              <a:buClr>
                <a:srgbClr val="6E4E7F"/>
              </a:buClr>
              <a:buSzPts val="4500"/>
            </a:pPr>
            <a:endParaRPr sz="1050">
              <a:solidFill>
                <a:srgbClr val="000000"/>
              </a:solidFill>
              <a:latin typeface="Arial"/>
              <a:ea typeface="Arial"/>
              <a:cs typeface="Arial"/>
              <a:sym typeface="Arial"/>
            </a:endParaRPr>
          </a:p>
        </p:txBody>
      </p:sp>
      <p:sp>
        <p:nvSpPr>
          <p:cNvPr id="34" name="Google Shape;333;p13">
            <a:extLst>
              <a:ext uri="{FF2B5EF4-FFF2-40B4-BE49-F238E27FC236}">
                <a16:creationId xmlns:a16="http://schemas.microsoft.com/office/drawing/2014/main" id="{F01DB811-0D9D-B893-17C8-F0ADFB22BE21}"/>
              </a:ext>
            </a:extLst>
          </p:cNvPr>
          <p:cNvSpPr txBox="1"/>
          <p:nvPr/>
        </p:nvSpPr>
        <p:spPr>
          <a:xfrm>
            <a:off x="11703078" y="6804537"/>
            <a:ext cx="1804755" cy="840797"/>
          </a:xfrm>
          <a:prstGeom prst="rect">
            <a:avLst/>
          </a:prstGeom>
          <a:noFill/>
          <a:ln>
            <a:noFill/>
          </a:ln>
        </p:spPr>
        <p:txBody>
          <a:bodyPr spcFirstLastPara="1" wrap="square" lIns="53569" tIns="53569" rIns="53569" bIns="53569" anchor="ctr" anchorCtr="0">
            <a:normAutofit/>
          </a:bodyPr>
          <a:lstStyle/>
          <a:p>
            <a:pPr>
              <a:buClr>
                <a:srgbClr val="002060"/>
              </a:buClr>
              <a:buSzPts val="1600"/>
            </a:pPr>
            <a:r>
              <a:rPr lang="en-US" sz="1200">
                <a:solidFill>
                  <a:srgbClr val="002060"/>
                </a:solidFill>
                <a:latin typeface="Helvetica Neue"/>
                <a:ea typeface="Helvetica Neue"/>
                <a:cs typeface="Helvetica Neue"/>
                <a:sym typeface="Helvetica Neue"/>
              </a:rPr>
              <a:t>CENTRAL INSITUTES OF THE MINISTRY OF CULTURAL</a:t>
            </a:r>
            <a:endParaRPr sz="1050">
              <a:solidFill>
                <a:srgbClr val="000000"/>
              </a:solidFill>
              <a:latin typeface="Arial"/>
              <a:ea typeface="Arial"/>
              <a:cs typeface="Arial"/>
              <a:sym typeface="Arial"/>
            </a:endParaRPr>
          </a:p>
        </p:txBody>
      </p:sp>
      <p:pic>
        <p:nvPicPr>
          <p:cNvPr id="36" name="Google Shape;337;p13" descr="Image">
            <a:extLst>
              <a:ext uri="{FF2B5EF4-FFF2-40B4-BE49-F238E27FC236}">
                <a16:creationId xmlns:a16="http://schemas.microsoft.com/office/drawing/2014/main" id="{FA44A53C-0CA3-C4C7-DB2B-44A033341D19}"/>
              </a:ext>
            </a:extLst>
          </p:cNvPr>
          <p:cNvPicPr preferRelativeResize="0"/>
          <p:nvPr/>
        </p:nvPicPr>
        <p:blipFill rotWithShape="1">
          <a:blip r:embed="rId5">
            <a:alphaModFix/>
          </a:blip>
          <a:srcRect/>
          <a:stretch/>
        </p:blipFill>
        <p:spPr>
          <a:xfrm>
            <a:off x="9278076" y="5359664"/>
            <a:ext cx="1008955" cy="840797"/>
          </a:xfrm>
          <a:prstGeom prst="rect">
            <a:avLst/>
          </a:prstGeom>
          <a:noFill/>
          <a:ln>
            <a:noFill/>
          </a:ln>
        </p:spPr>
      </p:pic>
      <p:pic>
        <p:nvPicPr>
          <p:cNvPr id="37" name="Google Shape;339;p13" descr="Image">
            <a:extLst>
              <a:ext uri="{FF2B5EF4-FFF2-40B4-BE49-F238E27FC236}">
                <a16:creationId xmlns:a16="http://schemas.microsoft.com/office/drawing/2014/main" id="{11D6177E-3481-5F80-73B6-70D402184728}"/>
              </a:ext>
            </a:extLst>
          </p:cNvPr>
          <p:cNvPicPr preferRelativeResize="0"/>
          <p:nvPr/>
        </p:nvPicPr>
        <p:blipFill rotWithShape="1">
          <a:blip r:embed="rId6">
            <a:alphaModFix/>
          </a:blip>
          <a:srcRect/>
          <a:stretch/>
        </p:blipFill>
        <p:spPr>
          <a:xfrm>
            <a:off x="14081493" y="6549370"/>
            <a:ext cx="445457" cy="867605"/>
          </a:xfrm>
          <a:prstGeom prst="rect">
            <a:avLst/>
          </a:prstGeom>
          <a:noFill/>
          <a:ln>
            <a:noFill/>
          </a:ln>
        </p:spPr>
      </p:pic>
      <p:pic>
        <p:nvPicPr>
          <p:cNvPr id="38" name="Google Shape;340;p13" descr="Image">
            <a:extLst>
              <a:ext uri="{FF2B5EF4-FFF2-40B4-BE49-F238E27FC236}">
                <a16:creationId xmlns:a16="http://schemas.microsoft.com/office/drawing/2014/main" id="{8EFB9989-8B41-5AB9-4593-A166A8D40684}"/>
              </a:ext>
            </a:extLst>
          </p:cNvPr>
          <p:cNvPicPr preferRelativeResize="0"/>
          <p:nvPr/>
        </p:nvPicPr>
        <p:blipFill rotWithShape="1">
          <a:blip r:embed="rId7">
            <a:alphaModFix/>
          </a:blip>
          <a:srcRect/>
          <a:stretch/>
        </p:blipFill>
        <p:spPr>
          <a:xfrm>
            <a:off x="12162927" y="4957758"/>
            <a:ext cx="885056" cy="782301"/>
          </a:xfrm>
          <a:prstGeom prst="rect">
            <a:avLst/>
          </a:prstGeom>
          <a:noFill/>
          <a:ln>
            <a:noFill/>
          </a:ln>
        </p:spPr>
      </p:pic>
      <p:pic>
        <p:nvPicPr>
          <p:cNvPr id="39" name="Google Shape;343;p13" descr="Image">
            <a:extLst>
              <a:ext uri="{FF2B5EF4-FFF2-40B4-BE49-F238E27FC236}">
                <a16:creationId xmlns:a16="http://schemas.microsoft.com/office/drawing/2014/main" id="{453157AE-911C-E94E-E4E6-D54720F1ACDF}"/>
              </a:ext>
            </a:extLst>
          </p:cNvPr>
          <p:cNvPicPr preferRelativeResize="0"/>
          <p:nvPr/>
        </p:nvPicPr>
        <p:blipFill rotWithShape="1">
          <a:blip r:embed="rId8">
            <a:alphaModFix/>
          </a:blip>
          <a:srcRect/>
          <a:stretch/>
        </p:blipFill>
        <p:spPr>
          <a:xfrm>
            <a:off x="10979383" y="6437754"/>
            <a:ext cx="514808" cy="867045"/>
          </a:xfrm>
          <a:prstGeom prst="rect">
            <a:avLst/>
          </a:prstGeom>
          <a:noFill/>
          <a:ln>
            <a:noFill/>
          </a:ln>
        </p:spPr>
      </p:pic>
      <p:pic>
        <p:nvPicPr>
          <p:cNvPr id="40" name="Google Shape;259;p10" descr="Image">
            <a:extLst>
              <a:ext uri="{FF2B5EF4-FFF2-40B4-BE49-F238E27FC236}">
                <a16:creationId xmlns:a16="http://schemas.microsoft.com/office/drawing/2014/main" id="{28FAD6C3-6568-17C2-C489-F66CC01A7E8A}"/>
              </a:ext>
            </a:extLst>
          </p:cNvPr>
          <p:cNvPicPr preferRelativeResize="0"/>
          <p:nvPr/>
        </p:nvPicPr>
        <p:blipFill rotWithShape="1">
          <a:blip r:embed="rId9">
            <a:alphaModFix/>
          </a:blip>
          <a:srcRect/>
          <a:stretch/>
        </p:blipFill>
        <p:spPr>
          <a:xfrm>
            <a:off x="7048000" y="6829626"/>
            <a:ext cx="738020" cy="686790"/>
          </a:xfrm>
          <a:prstGeom prst="rect">
            <a:avLst/>
          </a:prstGeom>
          <a:noFill/>
          <a:ln>
            <a:noFill/>
          </a:ln>
        </p:spPr>
      </p:pic>
      <p:sp>
        <p:nvSpPr>
          <p:cNvPr id="41" name="Google Shape;327;p13">
            <a:extLst>
              <a:ext uri="{FF2B5EF4-FFF2-40B4-BE49-F238E27FC236}">
                <a16:creationId xmlns:a16="http://schemas.microsoft.com/office/drawing/2014/main" id="{B9C7F762-8E17-00A4-10EA-CC7A3A53F03E}"/>
              </a:ext>
            </a:extLst>
          </p:cNvPr>
          <p:cNvSpPr txBox="1"/>
          <p:nvPr/>
        </p:nvSpPr>
        <p:spPr>
          <a:xfrm>
            <a:off x="15911684" y="4171865"/>
            <a:ext cx="1745443" cy="566076"/>
          </a:xfrm>
          <a:prstGeom prst="rect">
            <a:avLst/>
          </a:prstGeom>
          <a:noFill/>
          <a:ln>
            <a:noFill/>
          </a:ln>
        </p:spPr>
        <p:txBody>
          <a:bodyPr spcFirstLastPara="1" wrap="square" lIns="53569" tIns="53569" rIns="53569" bIns="53569" anchor="ctr" anchorCtr="0">
            <a:normAutofit fontScale="92500" lnSpcReduction="10000"/>
          </a:bodyPr>
          <a:lstStyle/>
          <a:p>
            <a:pPr>
              <a:buClr>
                <a:srgbClr val="6E4E7F"/>
              </a:buClr>
              <a:buSzPts val="4500"/>
            </a:pPr>
            <a:r>
              <a:rPr lang="en-US" sz="3375" b="1">
                <a:solidFill>
                  <a:srgbClr val="6E4E7F"/>
                </a:solidFill>
                <a:latin typeface="HelveticaNeue"/>
                <a:ea typeface="HelveticaNeue"/>
                <a:cs typeface="HelveticaNeue"/>
                <a:sym typeface="Helvetica Neue"/>
              </a:rPr>
              <a:t>250</a:t>
            </a:r>
            <a:endParaRPr sz="1050">
              <a:solidFill>
                <a:srgbClr val="000000"/>
              </a:solidFill>
              <a:latin typeface="Arial"/>
              <a:ea typeface="Arial"/>
              <a:cs typeface="Arial"/>
              <a:sym typeface="Arial"/>
            </a:endParaRPr>
          </a:p>
        </p:txBody>
      </p:sp>
      <p:sp>
        <p:nvSpPr>
          <p:cNvPr id="43" name="Google Shape;325;p13">
            <a:extLst>
              <a:ext uri="{FF2B5EF4-FFF2-40B4-BE49-F238E27FC236}">
                <a16:creationId xmlns:a16="http://schemas.microsoft.com/office/drawing/2014/main" id="{72842DAC-5C45-508E-8C51-79CBEE769D54}"/>
              </a:ext>
            </a:extLst>
          </p:cNvPr>
          <p:cNvSpPr txBox="1"/>
          <p:nvPr/>
        </p:nvSpPr>
        <p:spPr>
          <a:xfrm>
            <a:off x="15911684" y="4739702"/>
            <a:ext cx="2305779" cy="477516"/>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a:solidFill>
                  <a:srgbClr val="002060"/>
                </a:solidFill>
                <a:latin typeface="Helvetica Neue"/>
                <a:ea typeface="Arial"/>
                <a:cs typeface="Arial"/>
                <a:sym typeface="Helvetica Neue"/>
              </a:rPr>
              <a:t>MUSEUMS AND ART GALLERIES</a:t>
            </a:r>
            <a:endParaRPr sz="1050">
              <a:solidFill>
                <a:srgbClr val="000000"/>
              </a:solidFill>
              <a:latin typeface="Arial"/>
              <a:ea typeface="Arial"/>
              <a:cs typeface="Arial"/>
              <a:sym typeface="Arial"/>
            </a:endParaRPr>
          </a:p>
        </p:txBody>
      </p:sp>
      <p:sp>
        <p:nvSpPr>
          <p:cNvPr id="2" name="Google Shape;322;p13">
            <a:extLst>
              <a:ext uri="{FF2B5EF4-FFF2-40B4-BE49-F238E27FC236}">
                <a16:creationId xmlns:a16="http://schemas.microsoft.com/office/drawing/2014/main" id="{C0DC60D9-C668-0956-AD4A-9B4F2B42F7CD}"/>
              </a:ext>
            </a:extLst>
          </p:cNvPr>
          <p:cNvSpPr txBox="1"/>
          <p:nvPr/>
        </p:nvSpPr>
        <p:spPr>
          <a:xfrm>
            <a:off x="11786770" y="6439546"/>
            <a:ext cx="596729" cy="566076"/>
          </a:xfrm>
          <a:prstGeom prst="rect">
            <a:avLst/>
          </a:prstGeom>
          <a:noFill/>
          <a:ln>
            <a:noFill/>
          </a:ln>
        </p:spPr>
        <p:txBody>
          <a:bodyPr spcFirstLastPara="1" wrap="square" lIns="53569" tIns="53569" rIns="53569" bIns="53569" anchor="ctr" anchorCtr="0">
            <a:noAutofit/>
          </a:bodyPr>
          <a:lstStyle/>
          <a:p>
            <a:pPr>
              <a:lnSpc>
                <a:spcPct val="90000"/>
              </a:lnSpc>
              <a:buClr>
                <a:srgbClr val="6E4E7F"/>
              </a:buClr>
              <a:buSzPts val="4500"/>
            </a:pPr>
            <a:r>
              <a:rPr lang="it-IT" sz="3100" b="1">
                <a:solidFill>
                  <a:srgbClr val="6E4E7F"/>
                </a:solidFill>
                <a:latin typeface="HelveticaNeue"/>
                <a:sym typeface="Arial"/>
              </a:rPr>
              <a:t>9</a:t>
            </a:r>
            <a:endParaRPr sz="3100" b="1">
              <a:solidFill>
                <a:srgbClr val="6E4E7F"/>
              </a:solidFill>
              <a:latin typeface="HelveticaNeue"/>
              <a:sym typeface="Arial"/>
            </a:endParaRPr>
          </a:p>
        </p:txBody>
      </p:sp>
      <p:sp>
        <p:nvSpPr>
          <p:cNvPr id="4" name="CasellaDiTesto 3">
            <a:extLst>
              <a:ext uri="{FF2B5EF4-FFF2-40B4-BE49-F238E27FC236}">
                <a16:creationId xmlns:a16="http://schemas.microsoft.com/office/drawing/2014/main" id="{FC12BFC9-0329-167E-A5C8-31D4848C9937}"/>
              </a:ext>
            </a:extLst>
          </p:cNvPr>
          <p:cNvSpPr txBox="1"/>
          <p:nvPr/>
        </p:nvSpPr>
        <p:spPr>
          <a:xfrm>
            <a:off x="7916997" y="6859473"/>
            <a:ext cx="790970" cy="584775"/>
          </a:xfrm>
          <a:prstGeom prst="rect">
            <a:avLst/>
          </a:prstGeom>
          <a:noFill/>
        </p:spPr>
        <p:txBody>
          <a:bodyPr wrap="square">
            <a:spAutoFit/>
          </a:bodyPr>
          <a:lstStyle/>
          <a:p>
            <a:pPr>
              <a:buClr>
                <a:srgbClr val="6E4E7F"/>
              </a:buClr>
              <a:buSzPts val="4500"/>
            </a:pPr>
            <a:r>
              <a:rPr lang="en-US" sz="3200" b="1">
                <a:solidFill>
                  <a:srgbClr val="6E4E7F"/>
                </a:solidFill>
                <a:latin typeface="HelveticaNeue"/>
                <a:ea typeface="HelveticaNeue"/>
                <a:cs typeface="HelveticaNeue"/>
                <a:sym typeface="Helvetica Neue"/>
              </a:rPr>
              <a:t>59</a:t>
            </a:r>
            <a:endParaRPr lang="en-US" sz="1000">
              <a:solidFill>
                <a:srgbClr val="000000"/>
              </a:solidFill>
              <a:latin typeface="Arial"/>
              <a:ea typeface="Arial"/>
              <a:cs typeface="Arial"/>
              <a:sym typeface="Arial"/>
            </a:endParaRPr>
          </a:p>
        </p:txBody>
      </p:sp>
      <p:sp>
        <p:nvSpPr>
          <p:cNvPr id="5" name="Google Shape;325;p13">
            <a:extLst>
              <a:ext uri="{FF2B5EF4-FFF2-40B4-BE49-F238E27FC236}">
                <a16:creationId xmlns:a16="http://schemas.microsoft.com/office/drawing/2014/main" id="{4918ADD4-681E-C0E4-DDD4-D35004052C5E}"/>
              </a:ext>
            </a:extLst>
          </p:cNvPr>
          <p:cNvSpPr txBox="1"/>
          <p:nvPr/>
        </p:nvSpPr>
        <p:spPr>
          <a:xfrm>
            <a:off x="7916997" y="7341782"/>
            <a:ext cx="1089808" cy="292850"/>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a:solidFill>
                  <a:srgbClr val="002060"/>
                </a:solidFill>
                <a:latin typeface="Helvetica Neue"/>
                <a:ea typeface="Arial"/>
                <a:cs typeface="Arial"/>
                <a:sym typeface="Helvetica Neue"/>
              </a:rPr>
              <a:t>THEATRES</a:t>
            </a:r>
            <a:endParaRPr sz="1050">
              <a:solidFill>
                <a:srgbClr val="000000"/>
              </a:solidFill>
              <a:latin typeface="Arial"/>
              <a:ea typeface="Arial"/>
              <a:cs typeface="Arial"/>
              <a:sym typeface="Arial"/>
            </a:endParaRPr>
          </a:p>
        </p:txBody>
      </p:sp>
      <p:pic>
        <p:nvPicPr>
          <p:cNvPr id="6" name="Immagine 5" descr="Immagine che contiene design&#10;&#10;Descrizione generata automaticamente con attendibilità bassa">
            <a:extLst>
              <a:ext uri="{FF2B5EF4-FFF2-40B4-BE49-F238E27FC236}">
                <a16:creationId xmlns:a16="http://schemas.microsoft.com/office/drawing/2014/main" id="{1D2C3166-85BE-334A-E98B-BFE0E164B3B8}"/>
              </a:ext>
            </a:extLst>
          </p:cNvPr>
          <p:cNvPicPr>
            <a:picLocks noChangeAspect="1"/>
          </p:cNvPicPr>
          <p:nvPr/>
        </p:nvPicPr>
        <p:blipFill>
          <a:blip r:embed="rId10" cstate="print">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val="0"/>
              </a:ext>
            </a:extLst>
          </a:blip>
          <a:stretch>
            <a:fillRect/>
          </a:stretch>
        </p:blipFill>
        <p:spPr>
          <a:xfrm>
            <a:off x="14891800" y="4190251"/>
            <a:ext cx="899897" cy="899897"/>
          </a:xfrm>
          <a:prstGeom prst="rect">
            <a:avLst/>
          </a:prstGeom>
        </p:spPr>
      </p:pic>
    </p:spTree>
    <p:extLst>
      <p:ext uri="{BB962C8B-B14F-4D97-AF65-F5344CB8AC3E}">
        <p14:creationId xmlns:p14="http://schemas.microsoft.com/office/powerpoint/2010/main" val="3525006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8" descr="Back_021.jpg"/>
          <p:cNvPicPr preferRelativeResize="0"/>
          <p:nvPr/>
        </p:nvPicPr>
        <p:blipFill rotWithShape="1">
          <a:blip r:embed="rId3">
            <a:alphaModFix/>
          </a:blip>
          <a:srcRect b="30153"/>
          <a:stretch/>
        </p:blipFill>
        <p:spPr>
          <a:xfrm>
            <a:off x="1" y="-1"/>
            <a:ext cx="18287999" cy="9089848"/>
          </a:xfrm>
          <a:prstGeom prst="rect">
            <a:avLst/>
          </a:prstGeom>
          <a:noFill/>
          <a:ln>
            <a:noFill/>
          </a:ln>
        </p:spPr>
      </p:pic>
      <p:sp>
        <p:nvSpPr>
          <p:cNvPr id="203" name="Google Shape;203;p8"/>
          <p:cNvSpPr txBox="1"/>
          <p:nvPr/>
        </p:nvSpPr>
        <p:spPr>
          <a:xfrm>
            <a:off x="535976" y="837146"/>
            <a:ext cx="8364897" cy="1954844"/>
          </a:xfrm>
          <a:prstGeom prst="rect">
            <a:avLst/>
          </a:prstGeom>
          <a:noFill/>
          <a:ln>
            <a:noFill/>
          </a:ln>
        </p:spPr>
        <p:txBody>
          <a:bodyPr spcFirstLastPara="1" wrap="square" lIns="53569" tIns="53569" rIns="53569" bIns="53569" anchor="ctr" anchorCtr="0">
            <a:spAutoFit/>
          </a:bodyPr>
          <a:lstStyle/>
          <a:p>
            <a:pPr>
              <a:buClr>
                <a:srgbClr val="FFFFFF"/>
              </a:buClr>
              <a:buSzPts val="6000"/>
            </a:pPr>
            <a:r>
              <a:rPr lang="en-US" sz="4000" b="1">
                <a:solidFill>
                  <a:srgbClr val="FFFFFF"/>
                </a:solidFill>
                <a:latin typeface="HelveticaNeue"/>
                <a:ea typeface="HelveticaNeue"/>
                <a:cs typeface="HelveticaNeue"/>
                <a:sym typeface="Helvetica Neue"/>
              </a:rPr>
              <a:t>INTERNATIONAL ORGANISATIONS HEADQUARTERS:</a:t>
            </a:r>
            <a:endParaRPr sz="900">
              <a:solidFill>
                <a:srgbClr val="000000"/>
              </a:solidFill>
              <a:latin typeface="Arial"/>
              <a:ea typeface="Arial"/>
              <a:cs typeface="Arial"/>
              <a:sym typeface="Arial"/>
            </a:endParaRPr>
          </a:p>
        </p:txBody>
      </p:sp>
      <p:sp>
        <p:nvSpPr>
          <p:cNvPr id="204" name="Google Shape;204;p8"/>
          <p:cNvSpPr txBox="1"/>
          <p:nvPr/>
        </p:nvSpPr>
        <p:spPr>
          <a:xfrm>
            <a:off x="2236281" y="2913488"/>
            <a:ext cx="6687326" cy="732801"/>
          </a:xfrm>
          <a:prstGeom prst="rect">
            <a:avLst/>
          </a:prstGeom>
          <a:noFill/>
          <a:ln>
            <a:noFill/>
          </a:ln>
        </p:spPr>
        <p:txBody>
          <a:bodyPr spcFirstLastPara="1" wrap="square" lIns="53569" tIns="53569" rIns="53569" bIns="53569" anchor="ctr" anchorCtr="0">
            <a:normAutofit/>
          </a:bodyPr>
          <a:lstStyle/>
          <a:p>
            <a:pPr>
              <a:buClr>
                <a:srgbClr val="FFFFFF"/>
              </a:buClr>
              <a:buSzPts val="2400"/>
            </a:pPr>
            <a:r>
              <a:rPr lang="en-US" sz="1800">
                <a:solidFill>
                  <a:srgbClr val="FFFFFF"/>
                </a:solidFill>
                <a:latin typeface="Helvetica Neue"/>
                <a:ea typeface="Helvetica Neue"/>
                <a:cs typeface="Helvetica Neue"/>
                <a:sym typeface="Helvetica Neue"/>
              </a:rPr>
              <a:t>FOOD AND AGRICULTURAL ORGANISATION</a:t>
            </a:r>
            <a:endParaRPr sz="1050">
              <a:solidFill>
                <a:srgbClr val="000000"/>
              </a:solidFill>
              <a:latin typeface="Arial"/>
              <a:ea typeface="Arial"/>
              <a:cs typeface="Arial"/>
              <a:sym typeface="Arial"/>
            </a:endParaRPr>
          </a:p>
        </p:txBody>
      </p:sp>
      <p:pic>
        <p:nvPicPr>
          <p:cNvPr id="205" name="Google Shape;205;p8" descr="Immagine"/>
          <p:cNvPicPr preferRelativeResize="0"/>
          <p:nvPr/>
        </p:nvPicPr>
        <p:blipFill rotWithShape="1">
          <a:blip r:embed="rId4">
            <a:alphaModFix/>
          </a:blip>
          <a:srcRect/>
          <a:stretch/>
        </p:blipFill>
        <p:spPr>
          <a:xfrm>
            <a:off x="616874" y="3026386"/>
            <a:ext cx="1323672" cy="4977051"/>
          </a:xfrm>
          <a:prstGeom prst="rect">
            <a:avLst/>
          </a:prstGeom>
          <a:noFill/>
          <a:ln>
            <a:noFill/>
          </a:ln>
        </p:spPr>
      </p:pic>
      <p:sp>
        <p:nvSpPr>
          <p:cNvPr id="206" name="Google Shape;206;p8"/>
          <p:cNvSpPr txBox="1"/>
          <p:nvPr/>
        </p:nvSpPr>
        <p:spPr>
          <a:xfrm>
            <a:off x="2213547" y="3932335"/>
            <a:ext cx="6687326" cy="980451"/>
          </a:xfrm>
          <a:prstGeom prst="rect">
            <a:avLst/>
          </a:prstGeom>
          <a:noFill/>
          <a:ln>
            <a:noFill/>
          </a:ln>
        </p:spPr>
        <p:txBody>
          <a:bodyPr spcFirstLastPara="1" wrap="square" lIns="53569" tIns="53569" rIns="53569" bIns="53569" anchor="ctr" anchorCtr="0">
            <a:normAutofit/>
          </a:bodyPr>
          <a:lstStyle/>
          <a:p>
            <a:pPr>
              <a:buClr>
                <a:srgbClr val="FFFFFF"/>
              </a:buClr>
              <a:buSzPts val="2400"/>
            </a:pPr>
            <a:r>
              <a:rPr lang="en-US" sz="1800">
                <a:solidFill>
                  <a:srgbClr val="FFFFFF"/>
                </a:solidFill>
                <a:latin typeface="Helvetica Neue"/>
                <a:ea typeface="Helvetica Neue"/>
                <a:cs typeface="Helvetica Neue"/>
                <a:sym typeface="Helvetica Neue"/>
              </a:rPr>
              <a:t>INTERNATIONAL FUND FOR AGRICULTURAL</a:t>
            </a:r>
          </a:p>
          <a:p>
            <a:pPr>
              <a:buClr>
                <a:srgbClr val="FFFFFF"/>
              </a:buClr>
              <a:buSzPts val="2400"/>
            </a:pPr>
            <a:r>
              <a:rPr lang="en-US" sz="1800">
                <a:solidFill>
                  <a:srgbClr val="FFFFFF"/>
                </a:solidFill>
                <a:latin typeface="Helvetica Neue"/>
                <a:ea typeface="Helvetica Neue"/>
                <a:cs typeface="Helvetica Neue"/>
                <a:sym typeface="Helvetica Neue"/>
              </a:rPr>
              <a:t>DEVELOPMENT</a:t>
            </a:r>
            <a:endParaRPr sz="1050">
              <a:solidFill>
                <a:srgbClr val="000000"/>
              </a:solidFill>
              <a:latin typeface="Arial"/>
              <a:ea typeface="Arial"/>
              <a:cs typeface="Arial"/>
              <a:sym typeface="Arial"/>
            </a:endParaRPr>
          </a:p>
        </p:txBody>
      </p:sp>
      <p:sp>
        <p:nvSpPr>
          <p:cNvPr id="207" name="Google Shape;207;p8"/>
          <p:cNvSpPr txBox="1"/>
          <p:nvPr/>
        </p:nvSpPr>
        <p:spPr>
          <a:xfrm>
            <a:off x="2236281" y="4894687"/>
            <a:ext cx="6687326" cy="980452"/>
          </a:xfrm>
          <a:prstGeom prst="rect">
            <a:avLst/>
          </a:prstGeom>
          <a:noFill/>
          <a:ln>
            <a:noFill/>
          </a:ln>
        </p:spPr>
        <p:txBody>
          <a:bodyPr spcFirstLastPara="1" wrap="square" lIns="53569" tIns="53569" rIns="53569" bIns="53569" anchor="ctr" anchorCtr="0">
            <a:normAutofit/>
          </a:bodyPr>
          <a:lstStyle/>
          <a:p>
            <a:pPr>
              <a:buClr>
                <a:srgbClr val="FFFFFF"/>
              </a:buClr>
              <a:buSzPts val="2400"/>
            </a:pPr>
            <a:r>
              <a:rPr lang="en-US" sz="1800">
                <a:solidFill>
                  <a:srgbClr val="FFFFFF"/>
                </a:solidFill>
                <a:latin typeface="Helvetica Neue"/>
                <a:ea typeface="Helvetica Neue"/>
                <a:cs typeface="Helvetica Neue"/>
                <a:sym typeface="Helvetica Neue"/>
              </a:rPr>
              <a:t>WORLD FOOD PROGRAMME</a:t>
            </a:r>
            <a:endParaRPr sz="1050">
              <a:solidFill>
                <a:srgbClr val="000000"/>
              </a:solidFill>
              <a:latin typeface="Arial"/>
              <a:ea typeface="Arial"/>
              <a:cs typeface="Arial"/>
              <a:sym typeface="Arial"/>
            </a:endParaRPr>
          </a:p>
        </p:txBody>
      </p:sp>
      <p:sp>
        <p:nvSpPr>
          <p:cNvPr id="208" name="Google Shape;208;p8"/>
          <p:cNvSpPr txBox="1"/>
          <p:nvPr/>
        </p:nvSpPr>
        <p:spPr>
          <a:xfrm>
            <a:off x="2236281" y="6037687"/>
            <a:ext cx="6687326" cy="980452"/>
          </a:xfrm>
          <a:prstGeom prst="rect">
            <a:avLst/>
          </a:prstGeom>
          <a:noFill/>
          <a:ln>
            <a:noFill/>
          </a:ln>
        </p:spPr>
        <p:txBody>
          <a:bodyPr spcFirstLastPara="1" wrap="square" lIns="53569" tIns="53569" rIns="53569" bIns="53569" anchor="ctr" anchorCtr="0">
            <a:normAutofit/>
          </a:bodyPr>
          <a:lstStyle/>
          <a:p>
            <a:pPr>
              <a:buClr>
                <a:srgbClr val="FFFFFF"/>
              </a:buClr>
              <a:buSzPts val="2400"/>
            </a:pPr>
            <a:r>
              <a:rPr lang="en-US" sz="1800">
                <a:solidFill>
                  <a:srgbClr val="FFFFFF"/>
                </a:solidFill>
                <a:latin typeface="Helvetica Neue"/>
                <a:ea typeface="Helvetica Neue"/>
                <a:cs typeface="Helvetica Neue"/>
                <a:sym typeface="Helvetica Neue"/>
              </a:rPr>
              <a:t>INTERNATIONAL GENETIC RESOURCES INSTITUTE</a:t>
            </a:r>
            <a:endParaRPr sz="1050">
              <a:solidFill>
                <a:srgbClr val="000000"/>
              </a:solidFill>
              <a:latin typeface="Arial"/>
              <a:ea typeface="Arial"/>
              <a:cs typeface="Arial"/>
              <a:sym typeface="Arial"/>
            </a:endParaRPr>
          </a:p>
        </p:txBody>
      </p:sp>
      <p:sp>
        <p:nvSpPr>
          <p:cNvPr id="209" name="Google Shape;209;p8"/>
          <p:cNvSpPr txBox="1"/>
          <p:nvPr/>
        </p:nvSpPr>
        <p:spPr>
          <a:xfrm>
            <a:off x="2236281" y="7123538"/>
            <a:ext cx="6687326" cy="980451"/>
          </a:xfrm>
          <a:prstGeom prst="rect">
            <a:avLst/>
          </a:prstGeom>
          <a:noFill/>
          <a:ln>
            <a:noFill/>
          </a:ln>
        </p:spPr>
        <p:txBody>
          <a:bodyPr spcFirstLastPara="1" wrap="square" lIns="53569" tIns="53569" rIns="53569" bIns="53569" anchor="ctr" anchorCtr="0">
            <a:normAutofit/>
          </a:bodyPr>
          <a:lstStyle/>
          <a:p>
            <a:pPr>
              <a:buClr>
                <a:srgbClr val="FFFFFF"/>
              </a:buClr>
              <a:buSzPts val="2400"/>
            </a:pPr>
            <a:r>
              <a:rPr lang="en-US" sz="1800">
                <a:solidFill>
                  <a:srgbClr val="FFFFFF"/>
                </a:solidFill>
                <a:latin typeface="Helvetica Neue"/>
                <a:ea typeface="Helvetica Neue"/>
                <a:cs typeface="Helvetica Neue"/>
                <a:sym typeface="Helvetica Neue"/>
              </a:rPr>
              <a:t>INTERNATIONAL CENTRE FOR THE STUDY OF THE PRESERVATION</a:t>
            </a:r>
            <a:endParaRPr sz="1500" b="1">
              <a:solidFill>
                <a:srgbClr val="000000"/>
              </a:solidFill>
              <a:latin typeface="HelveticaNeue"/>
              <a:ea typeface="HelveticaNeue"/>
              <a:cs typeface="HelveticaNeue"/>
              <a:sym typeface="Helvetica Neue"/>
            </a:endParaRPr>
          </a:p>
          <a:p>
            <a:pPr>
              <a:buClr>
                <a:srgbClr val="FFFFFF"/>
              </a:buClr>
              <a:buSzPts val="2400"/>
            </a:pPr>
            <a:r>
              <a:rPr lang="en-US" sz="1800">
                <a:solidFill>
                  <a:srgbClr val="FFFFFF"/>
                </a:solidFill>
                <a:latin typeface="Helvetica Neue"/>
                <a:ea typeface="Helvetica Neue"/>
                <a:cs typeface="Helvetica Neue"/>
                <a:sym typeface="Helvetica Neue"/>
              </a:rPr>
              <a:t>AND RESTORATION OF CULTURAL HERITAGE</a:t>
            </a:r>
            <a:endParaRPr sz="1050">
              <a:solidFill>
                <a:srgbClr val="000000"/>
              </a:solidFill>
              <a:latin typeface="Arial"/>
              <a:ea typeface="Arial"/>
              <a:cs typeface="Arial"/>
              <a:sym typeface="Arial"/>
            </a:endParaRPr>
          </a:p>
        </p:txBody>
      </p:sp>
      <p:sp>
        <p:nvSpPr>
          <p:cNvPr id="210" name="Google Shape;210;p8"/>
          <p:cNvSpPr txBox="1"/>
          <p:nvPr/>
        </p:nvSpPr>
        <p:spPr>
          <a:xfrm>
            <a:off x="9709642" y="894861"/>
            <a:ext cx="9102792" cy="1339291"/>
          </a:xfrm>
          <a:prstGeom prst="rect">
            <a:avLst/>
          </a:prstGeom>
          <a:noFill/>
          <a:ln>
            <a:noFill/>
          </a:ln>
        </p:spPr>
        <p:txBody>
          <a:bodyPr spcFirstLastPara="1" wrap="square" lIns="53569" tIns="53569" rIns="53569" bIns="53569" anchor="ctr" anchorCtr="0">
            <a:spAutoFit/>
          </a:bodyPr>
          <a:lstStyle/>
          <a:p>
            <a:pPr>
              <a:buClr>
                <a:srgbClr val="FFFFFF"/>
              </a:buClr>
              <a:buSzPts val="6000"/>
            </a:pPr>
            <a:r>
              <a:rPr lang="en-US" sz="4000" b="1">
                <a:solidFill>
                  <a:srgbClr val="FFFFFF"/>
                </a:solidFill>
                <a:latin typeface="HelveticaNeue"/>
                <a:ea typeface="HelveticaNeue"/>
                <a:cs typeface="HelveticaNeue"/>
                <a:sym typeface="Helvetica Neue"/>
              </a:rPr>
              <a:t>WORLD CLASS</a:t>
            </a:r>
          </a:p>
          <a:p>
            <a:pPr>
              <a:buClr>
                <a:srgbClr val="FFFFFF"/>
              </a:buClr>
              <a:buSzPts val="6000"/>
            </a:pPr>
            <a:r>
              <a:rPr lang="en-US" sz="4000" b="1">
                <a:solidFill>
                  <a:srgbClr val="FFFFFF"/>
                </a:solidFill>
                <a:latin typeface="HelveticaNeue"/>
                <a:ea typeface="Arial"/>
                <a:cs typeface="Arial"/>
                <a:sym typeface="Helvetica Neue"/>
              </a:rPr>
              <a:t>HEALTH FACILITIES:</a:t>
            </a:r>
            <a:endParaRPr sz="4000">
              <a:solidFill>
                <a:srgbClr val="000000"/>
              </a:solidFill>
              <a:latin typeface="Arial"/>
              <a:ea typeface="Arial"/>
              <a:cs typeface="Arial"/>
              <a:sym typeface="Arial"/>
            </a:endParaRPr>
          </a:p>
        </p:txBody>
      </p:sp>
      <p:sp>
        <p:nvSpPr>
          <p:cNvPr id="211" name="Google Shape;211;p8"/>
          <p:cNvSpPr txBox="1"/>
          <p:nvPr/>
        </p:nvSpPr>
        <p:spPr>
          <a:xfrm>
            <a:off x="10607778" y="2628106"/>
            <a:ext cx="7251988" cy="5925161"/>
          </a:xfrm>
          <a:prstGeom prst="rect">
            <a:avLst/>
          </a:prstGeom>
          <a:noFill/>
          <a:ln>
            <a:noFill/>
          </a:ln>
        </p:spPr>
        <p:txBody>
          <a:bodyPr spcFirstLastPara="1" wrap="square" lIns="53569" tIns="53569" rIns="53569" bIns="53569" anchor="ctr" anchorCtr="0">
            <a:spAutoFit/>
          </a:bodyPr>
          <a:lstStyle/>
          <a:p>
            <a:pPr>
              <a:buClr>
                <a:srgbClr val="FFFFFF"/>
              </a:buClr>
              <a:buSzPts val="2400"/>
            </a:pPr>
            <a:endPar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400"/>
            </a:pPr>
            <a:r>
              <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rPr>
              <a:t>32</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rPr>
              <a:t>HOSPITAL</a:t>
            </a:r>
            <a:endPar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400"/>
            </a:pPr>
            <a:endPar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400"/>
            </a:pPr>
            <a:r>
              <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rPr>
              <a:t>4</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rPr>
              <a:t>UNIVERSITY POLYCLINICS</a:t>
            </a:r>
            <a:endParaRPr sz="105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Arial"/>
            </a:endParaRPr>
          </a:p>
          <a:p>
            <a:pPr>
              <a:buClr>
                <a:srgbClr val="FFFFFF"/>
              </a:buClr>
              <a:buSzPts val="2400"/>
            </a:pPr>
            <a:endParaRPr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a:buClr>
                <a:srgbClr val="FFFFFF"/>
              </a:buClr>
              <a:buSzPts val="2400"/>
            </a:pPr>
            <a:r>
              <a:rPr lang="en-US" sz="24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8</a:t>
            </a:r>
            <a:r>
              <a:rPr lang="en-US" sz="24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IRCCS, </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i.e.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HOSPITALS OF EXCELLENCE </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that pursue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research purposes</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 mainly clinical and translational, in the biomedical field and in the organization and management of health services. Among them, the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INMI SPALLANZANI </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HOSPITAL and the </a:t>
            </a:r>
            <a:r>
              <a:rPr lang="en-US" sz="1800" b="1">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Arial"/>
              </a:rPr>
              <a:t>IFO</a:t>
            </a: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rPr>
              <a:t> HOSPITAL. </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a:buClr>
                <a:srgbClr val="FFFFFF"/>
              </a:buClr>
              <a:buSzPts val="2400"/>
            </a:pPr>
            <a:endParaRPr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a:buClr>
                <a:srgbClr val="FFFFFF"/>
              </a:buClr>
              <a:buSzPts val="2400"/>
            </a:pPr>
            <a:endParaRPr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a:buClr>
                <a:srgbClr val="FFFFFF"/>
              </a:buClr>
              <a:buSzPts val="2400"/>
            </a:pP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rPr>
              <a:t>EUROPE AN BRAIN RESEARCH INSTITUTE</a:t>
            </a: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000"/>
            </a:pP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000"/>
            </a:pP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400"/>
            </a:pP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rPr>
              <a:t>IRBM - "PIERO ANGELETTI" MOLECULAR BIOLOGY RESEARCH INSTITUTE</a:t>
            </a: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000"/>
            </a:pP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000"/>
            </a:pPr>
            <a:endParaRPr sz="15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FFFFFF"/>
              </a:buClr>
              <a:buSzPts val="2400"/>
            </a:pPr>
            <a:r>
              <a:rPr lang="en-US" sz="180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rPr>
              <a:t>CENTRES OF EXCELLENCE IN THE FIELDS OF ONCOLOGY, NEUROSCIENCE, GENETIC THERAPY AND STEM CELLS</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212" name="Google Shape;212;p8" descr="Immagine"/>
          <p:cNvPicPr preferRelativeResize="0"/>
          <p:nvPr/>
        </p:nvPicPr>
        <p:blipFill rotWithShape="1">
          <a:blip r:embed="rId5">
            <a:alphaModFix/>
          </a:blip>
          <a:srcRect/>
          <a:stretch/>
        </p:blipFill>
        <p:spPr>
          <a:xfrm>
            <a:off x="9710534" y="3022799"/>
            <a:ext cx="533112" cy="510208"/>
          </a:xfrm>
          <a:prstGeom prst="rect">
            <a:avLst/>
          </a:prstGeom>
          <a:noFill/>
          <a:ln>
            <a:noFill/>
          </a:ln>
        </p:spPr>
      </p:pic>
      <p:pic>
        <p:nvPicPr>
          <p:cNvPr id="213" name="Google Shape;213;p8" descr="Immagine"/>
          <p:cNvPicPr preferRelativeResize="0"/>
          <p:nvPr/>
        </p:nvPicPr>
        <p:blipFill rotWithShape="1">
          <a:blip r:embed="rId6">
            <a:alphaModFix/>
          </a:blip>
          <a:srcRect/>
          <a:stretch/>
        </p:blipFill>
        <p:spPr>
          <a:xfrm>
            <a:off x="9733986" y="3758613"/>
            <a:ext cx="562179" cy="435459"/>
          </a:xfrm>
          <a:prstGeom prst="rect">
            <a:avLst/>
          </a:prstGeom>
          <a:noFill/>
          <a:ln>
            <a:noFill/>
          </a:ln>
        </p:spPr>
      </p:pic>
      <p:pic>
        <p:nvPicPr>
          <p:cNvPr id="214" name="Google Shape;214;p8" descr="Immagine"/>
          <p:cNvPicPr preferRelativeResize="0"/>
          <p:nvPr/>
        </p:nvPicPr>
        <p:blipFill rotWithShape="1">
          <a:blip r:embed="rId7">
            <a:alphaModFix/>
          </a:blip>
          <a:srcRect/>
          <a:stretch/>
        </p:blipFill>
        <p:spPr>
          <a:xfrm>
            <a:off x="9359899" y="6231370"/>
            <a:ext cx="622293" cy="210299"/>
          </a:xfrm>
          <a:prstGeom prst="rect">
            <a:avLst/>
          </a:prstGeom>
          <a:noFill/>
          <a:ln>
            <a:noFill/>
          </a:ln>
        </p:spPr>
      </p:pic>
      <p:pic>
        <p:nvPicPr>
          <p:cNvPr id="215" name="Google Shape;215;p8" descr="Immagine"/>
          <p:cNvPicPr preferRelativeResize="0"/>
          <p:nvPr/>
        </p:nvPicPr>
        <p:blipFill rotWithShape="1">
          <a:blip r:embed="rId8">
            <a:alphaModFix/>
          </a:blip>
          <a:srcRect/>
          <a:stretch/>
        </p:blipFill>
        <p:spPr>
          <a:xfrm>
            <a:off x="9296265" y="7014935"/>
            <a:ext cx="826754" cy="288328"/>
          </a:xfrm>
          <a:prstGeom prst="rect">
            <a:avLst/>
          </a:prstGeom>
          <a:noFill/>
          <a:ln>
            <a:noFill/>
          </a:ln>
        </p:spPr>
      </p:pic>
      <p:pic>
        <p:nvPicPr>
          <p:cNvPr id="216" name="Google Shape;216;p8" descr="Immagine"/>
          <p:cNvPicPr preferRelativeResize="0"/>
          <p:nvPr/>
        </p:nvPicPr>
        <p:blipFill rotWithShape="1">
          <a:blip r:embed="rId9">
            <a:alphaModFix/>
          </a:blip>
          <a:srcRect/>
          <a:stretch/>
        </p:blipFill>
        <p:spPr>
          <a:xfrm>
            <a:off x="9554295" y="7959984"/>
            <a:ext cx="422795" cy="422790"/>
          </a:xfrm>
          <a:prstGeom prst="rect">
            <a:avLst/>
          </a:prstGeom>
          <a:noFill/>
          <a:ln>
            <a:noFill/>
          </a:ln>
        </p:spPr>
      </p:pic>
      <p:pic>
        <p:nvPicPr>
          <p:cNvPr id="18" name="Immagine 17"/>
          <p:cNvPicPr>
            <a:picLocks noChangeAspect="1"/>
          </p:cNvPicPr>
          <p:nvPr/>
        </p:nvPicPr>
        <p:blipFill>
          <a:blip r:embed="rId10"/>
          <a:stretch>
            <a:fillRect/>
          </a:stretch>
        </p:blipFill>
        <p:spPr>
          <a:xfrm>
            <a:off x="0" y="9053848"/>
            <a:ext cx="18288000" cy="1233152"/>
          </a:xfrm>
          <a:prstGeom prst="rect">
            <a:avLst/>
          </a:prstGeom>
        </p:spPr>
      </p:pic>
      <p:pic>
        <p:nvPicPr>
          <p:cNvPr id="3" name="Immagine 2"/>
          <p:cNvPicPr>
            <a:picLocks noChangeAspect="1"/>
          </p:cNvPicPr>
          <p:nvPr/>
        </p:nvPicPr>
        <p:blipFill rotWithShape="1">
          <a:blip r:embed="rId11">
            <a:biLevel thresh="25000"/>
            <a:extLst>
              <a:ext uri="{28A0092B-C50C-407E-A947-70E740481C1C}">
                <a14:useLocalDpi xmlns:a14="http://schemas.microsoft.com/office/drawing/2010/main" val="0"/>
              </a:ext>
            </a:extLst>
          </a:blip>
          <a:srcRect t="12488" r="66106"/>
          <a:stretch/>
        </p:blipFill>
        <p:spPr>
          <a:xfrm>
            <a:off x="8032826" y="4621275"/>
            <a:ext cx="2419145" cy="821448"/>
          </a:xfrm>
          <a:prstGeom prst="rect">
            <a:avLst/>
          </a:prstGeom>
        </p:spPr>
      </p:pic>
      <p:sp>
        <p:nvSpPr>
          <p:cNvPr id="2" name="Segnaposto numero diapositiva 1"/>
          <p:cNvSpPr>
            <a:spLocks noGrp="1"/>
          </p:cNvSpPr>
          <p:nvPr>
            <p:ph type="sldNum" idx="12"/>
          </p:nvPr>
        </p:nvSpPr>
        <p:spPr/>
        <p:txBody>
          <a:bodyPr/>
          <a:lstStyle/>
          <a:p>
            <a:fld id="{00000000-1234-1234-1234-123412341234}" type="slidenum">
              <a:rPr lang="en-US" smtClean="0"/>
              <a:pPr/>
              <a:t>6</a:t>
            </a:fld>
            <a:endParaRPr lang="en-US"/>
          </a:p>
        </p:txBody>
      </p:sp>
      <p:pic>
        <p:nvPicPr>
          <p:cNvPr id="21" name="Immagine 20">
            <a:extLst>
              <a:ext uri="{FF2B5EF4-FFF2-40B4-BE49-F238E27FC236}">
                <a16:creationId xmlns:a16="http://schemas.microsoft.com/office/drawing/2014/main" id="{E75166FB-572A-5607-E13B-A2EBC53C1AF7}"/>
              </a:ext>
            </a:extLst>
          </p:cNvPr>
          <p:cNvPicPr>
            <a:picLocks noChangeAspect="1"/>
          </p:cNvPicPr>
          <p:nvPr/>
        </p:nvPicPr>
        <p:blipFill rotWithShape="1">
          <a:blip r:embed="rId12"/>
          <a:srcRect t="32889" r="103"/>
          <a:stretch/>
        </p:blipFill>
        <p:spPr>
          <a:xfrm>
            <a:off x="0" y="8619263"/>
            <a:ext cx="18288000" cy="1650934"/>
          </a:xfrm>
          <a:prstGeom prst="rect">
            <a:avLst/>
          </a:prstGeom>
        </p:spPr>
      </p:pic>
    </p:spTree>
    <p:extLst>
      <p:ext uri="{BB962C8B-B14F-4D97-AF65-F5344CB8AC3E}">
        <p14:creationId xmlns:p14="http://schemas.microsoft.com/office/powerpoint/2010/main" val="705351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6" descr="Back_05.jpg"/>
          <p:cNvPicPr preferRelativeResize="0"/>
          <p:nvPr/>
        </p:nvPicPr>
        <p:blipFill rotWithShape="1">
          <a:blip r:embed="rId3">
            <a:alphaModFix/>
          </a:blip>
          <a:srcRect b="29859"/>
          <a:stretch/>
        </p:blipFill>
        <p:spPr>
          <a:xfrm rot="10800000">
            <a:off x="6734" y="-27067"/>
            <a:ext cx="18288002" cy="9127947"/>
          </a:xfrm>
          <a:prstGeom prst="rect">
            <a:avLst/>
          </a:prstGeom>
          <a:noFill/>
          <a:ln>
            <a:noFill/>
          </a:ln>
        </p:spPr>
      </p:pic>
      <p:sp>
        <p:nvSpPr>
          <p:cNvPr id="127" name="Google Shape;127;p6"/>
          <p:cNvSpPr txBox="1">
            <a:spLocks noGrp="1"/>
          </p:cNvSpPr>
          <p:nvPr>
            <p:ph type="sldNum" idx="12"/>
          </p:nvPr>
        </p:nvSpPr>
        <p:spPr>
          <a:xfrm>
            <a:off x="17883361" y="8643938"/>
            <a:ext cx="23319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7</a:t>
            </a:fld>
            <a:endParaRPr/>
          </a:p>
        </p:txBody>
      </p:sp>
      <p:pic>
        <p:nvPicPr>
          <p:cNvPr id="128" name="Google Shape;128;p6" descr="Immagine"/>
          <p:cNvPicPr preferRelativeResize="0"/>
          <p:nvPr/>
        </p:nvPicPr>
        <p:blipFill rotWithShape="1">
          <a:blip r:embed="rId4">
            <a:alphaModFix/>
          </a:blip>
          <a:srcRect/>
          <a:stretch/>
        </p:blipFill>
        <p:spPr>
          <a:xfrm>
            <a:off x="9829279" y="2610614"/>
            <a:ext cx="4482802" cy="4020689"/>
          </a:xfrm>
          <a:prstGeom prst="rect">
            <a:avLst/>
          </a:prstGeom>
          <a:noFill/>
          <a:ln>
            <a:noFill/>
          </a:ln>
        </p:spPr>
      </p:pic>
      <p:pic>
        <p:nvPicPr>
          <p:cNvPr id="129" name="Google Shape;129;p6" descr="Immagine"/>
          <p:cNvPicPr preferRelativeResize="0"/>
          <p:nvPr/>
        </p:nvPicPr>
        <p:blipFill rotWithShape="1">
          <a:blip r:embed="rId5">
            <a:alphaModFix/>
          </a:blip>
          <a:srcRect/>
          <a:stretch/>
        </p:blipFill>
        <p:spPr>
          <a:xfrm>
            <a:off x="10255888" y="1044035"/>
            <a:ext cx="524432" cy="524442"/>
          </a:xfrm>
          <a:prstGeom prst="rect">
            <a:avLst/>
          </a:prstGeom>
          <a:noFill/>
          <a:ln>
            <a:noFill/>
          </a:ln>
        </p:spPr>
      </p:pic>
      <p:pic>
        <p:nvPicPr>
          <p:cNvPr id="130" name="Google Shape;130;p6" descr="Immagine"/>
          <p:cNvPicPr preferRelativeResize="0"/>
          <p:nvPr/>
        </p:nvPicPr>
        <p:blipFill rotWithShape="1">
          <a:blip r:embed="rId6">
            <a:alphaModFix/>
          </a:blip>
          <a:srcRect/>
          <a:stretch/>
        </p:blipFill>
        <p:spPr>
          <a:xfrm>
            <a:off x="11992756" y="850836"/>
            <a:ext cx="524442" cy="524443"/>
          </a:xfrm>
          <a:prstGeom prst="rect">
            <a:avLst/>
          </a:prstGeom>
          <a:noFill/>
          <a:ln>
            <a:noFill/>
          </a:ln>
        </p:spPr>
      </p:pic>
      <p:pic>
        <p:nvPicPr>
          <p:cNvPr id="132" name="Google Shape;132;p6" descr="Immagine"/>
          <p:cNvPicPr preferRelativeResize="0"/>
          <p:nvPr/>
        </p:nvPicPr>
        <p:blipFill rotWithShape="1">
          <a:blip r:embed="rId7">
            <a:alphaModFix/>
          </a:blip>
          <a:srcRect/>
          <a:stretch/>
        </p:blipFill>
        <p:spPr>
          <a:xfrm>
            <a:off x="14075123" y="3200267"/>
            <a:ext cx="552021" cy="524442"/>
          </a:xfrm>
          <a:prstGeom prst="rect">
            <a:avLst/>
          </a:prstGeom>
          <a:noFill/>
          <a:ln>
            <a:noFill/>
          </a:ln>
        </p:spPr>
      </p:pic>
      <p:pic>
        <p:nvPicPr>
          <p:cNvPr id="133" name="Google Shape;133;p6" descr="Immagine"/>
          <p:cNvPicPr preferRelativeResize="0"/>
          <p:nvPr/>
        </p:nvPicPr>
        <p:blipFill rotWithShape="1">
          <a:blip r:embed="rId8">
            <a:alphaModFix/>
          </a:blip>
          <a:srcRect/>
          <a:stretch/>
        </p:blipFill>
        <p:spPr>
          <a:xfrm>
            <a:off x="13691348" y="4358737"/>
            <a:ext cx="436226" cy="524442"/>
          </a:xfrm>
          <a:prstGeom prst="rect">
            <a:avLst/>
          </a:prstGeom>
          <a:noFill/>
          <a:ln>
            <a:noFill/>
          </a:ln>
        </p:spPr>
      </p:pic>
      <p:pic>
        <p:nvPicPr>
          <p:cNvPr id="134" name="Google Shape;134;p6" descr="Immagine"/>
          <p:cNvPicPr preferRelativeResize="0"/>
          <p:nvPr/>
        </p:nvPicPr>
        <p:blipFill rotWithShape="1">
          <a:blip r:embed="rId9">
            <a:alphaModFix/>
          </a:blip>
          <a:srcRect/>
          <a:stretch/>
        </p:blipFill>
        <p:spPr>
          <a:xfrm>
            <a:off x="13882063" y="6601569"/>
            <a:ext cx="1003336" cy="524443"/>
          </a:xfrm>
          <a:prstGeom prst="rect">
            <a:avLst/>
          </a:prstGeom>
          <a:noFill/>
          <a:ln>
            <a:noFill/>
          </a:ln>
        </p:spPr>
      </p:pic>
      <p:pic>
        <p:nvPicPr>
          <p:cNvPr id="135" name="Google Shape;135;p6" descr="Immagine"/>
          <p:cNvPicPr preferRelativeResize="0"/>
          <p:nvPr/>
        </p:nvPicPr>
        <p:blipFill rotWithShape="1">
          <a:blip r:embed="rId10">
            <a:alphaModFix/>
          </a:blip>
          <a:srcRect/>
          <a:stretch/>
        </p:blipFill>
        <p:spPr>
          <a:xfrm>
            <a:off x="12009460" y="7348948"/>
            <a:ext cx="645375" cy="603038"/>
          </a:xfrm>
          <a:prstGeom prst="rect">
            <a:avLst/>
          </a:prstGeom>
          <a:noFill/>
          <a:ln>
            <a:noFill/>
          </a:ln>
        </p:spPr>
      </p:pic>
      <p:pic>
        <p:nvPicPr>
          <p:cNvPr id="136" name="Google Shape;136;p6" descr="Immagine"/>
          <p:cNvPicPr preferRelativeResize="0"/>
          <p:nvPr/>
        </p:nvPicPr>
        <p:blipFill rotWithShape="1">
          <a:blip r:embed="rId11">
            <a:alphaModFix/>
          </a:blip>
          <a:srcRect/>
          <a:stretch/>
        </p:blipFill>
        <p:spPr>
          <a:xfrm>
            <a:off x="10393250" y="7469792"/>
            <a:ext cx="467066" cy="524432"/>
          </a:xfrm>
          <a:prstGeom prst="rect">
            <a:avLst/>
          </a:prstGeom>
          <a:noFill/>
          <a:ln>
            <a:noFill/>
          </a:ln>
        </p:spPr>
      </p:pic>
      <p:pic>
        <p:nvPicPr>
          <p:cNvPr id="137" name="Google Shape;137;p6" descr="Immagine"/>
          <p:cNvPicPr preferRelativeResize="0"/>
          <p:nvPr/>
        </p:nvPicPr>
        <p:blipFill rotWithShape="1">
          <a:blip r:embed="rId12">
            <a:alphaModFix/>
          </a:blip>
          <a:srcRect/>
          <a:stretch/>
        </p:blipFill>
        <p:spPr>
          <a:xfrm>
            <a:off x="8142690" y="4475807"/>
            <a:ext cx="645376" cy="650225"/>
          </a:xfrm>
          <a:prstGeom prst="rect">
            <a:avLst/>
          </a:prstGeom>
          <a:noFill/>
          <a:ln>
            <a:noFill/>
          </a:ln>
        </p:spPr>
      </p:pic>
      <p:pic>
        <p:nvPicPr>
          <p:cNvPr id="138" name="Google Shape;138;p6" descr="Immagine"/>
          <p:cNvPicPr preferRelativeResize="0"/>
          <p:nvPr/>
        </p:nvPicPr>
        <p:blipFill rotWithShape="1">
          <a:blip r:embed="rId13">
            <a:alphaModFix/>
          </a:blip>
          <a:srcRect/>
          <a:stretch/>
        </p:blipFill>
        <p:spPr>
          <a:xfrm>
            <a:off x="8625519" y="3242065"/>
            <a:ext cx="491951" cy="491951"/>
          </a:xfrm>
          <a:prstGeom prst="rect">
            <a:avLst/>
          </a:prstGeom>
          <a:noFill/>
          <a:ln>
            <a:noFill/>
          </a:ln>
        </p:spPr>
      </p:pic>
      <p:cxnSp>
        <p:nvCxnSpPr>
          <p:cNvPr id="139" name="Google Shape;139;p6"/>
          <p:cNvCxnSpPr/>
          <p:nvPr/>
        </p:nvCxnSpPr>
        <p:spPr>
          <a:xfrm rot="10800000" flipH="1">
            <a:off x="12332147" y="6043437"/>
            <a:ext cx="2" cy="1090166"/>
          </a:xfrm>
          <a:prstGeom prst="straightConnector1">
            <a:avLst/>
          </a:prstGeom>
          <a:noFill/>
          <a:ln w="9525" cap="flat" cmpd="sng">
            <a:solidFill>
              <a:srgbClr val="FFFFFF"/>
            </a:solidFill>
            <a:prstDash val="dashDot"/>
            <a:miter lim="400000"/>
            <a:headEnd type="none" w="sm" len="sm"/>
            <a:tailEnd type="none" w="sm" len="sm"/>
          </a:ln>
        </p:spPr>
      </p:cxnSp>
      <p:cxnSp>
        <p:nvCxnSpPr>
          <p:cNvPr id="141" name="Google Shape;141;p6"/>
          <p:cNvCxnSpPr/>
          <p:nvPr/>
        </p:nvCxnSpPr>
        <p:spPr>
          <a:xfrm rot="10800000" flipH="1">
            <a:off x="14226010" y="5804021"/>
            <a:ext cx="2" cy="725381"/>
          </a:xfrm>
          <a:prstGeom prst="straightConnector1">
            <a:avLst/>
          </a:prstGeom>
          <a:noFill/>
          <a:ln w="9525" cap="flat" cmpd="sng">
            <a:solidFill>
              <a:srgbClr val="FFFFFF"/>
            </a:solidFill>
            <a:prstDash val="dashDot"/>
            <a:miter lim="400000"/>
            <a:headEnd type="none" w="sm" len="sm"/>
            <a:tailEnd type="none" w="sm" len="sm"/>
          </a:ln>
        </p:spPr>
      </p:cxnSp>
      <p:cxnSp>
        <p:nvCxnSpPr>
          <p:cNvPr id="142" name="Google Shape;142;p6"/>
          <p:cNvCxnSpPr/>
          <p:nvPr/>
        </p:nvCxnSpPr>
        <p:spPr>
          <a:xfrm rot="10800000" flipH="1">
            <a:off x="10518102" y="4466411"/>
            <a:ext cx="2" cy="2416644"/>
          </a:xfrm>
          <a:prstGeom prst="straightConnector1">
            <a:avLst/>
          </a:prstGeom>
          <a:noFill/>
          <a:ln w="9525" cap="flat" cmpd="sng">
            <a:solidFill>
              <a:srgbClr val="FFFFFF"/>
            </a:solidFill>
            <a:prstDash val="dashDot"/>
            <a:miter lim="400000"/>
            <a:headEnd type="none" w="sm" len="sm"/>
            <a:tailEnd type="none" w="sm" len="sm"/>
          </a:ln>
        </p:spPr>
      </p:cxnSp>
      <p:cxnSp>
        <p:nvCxnSpPr>
          <p:cNvPr id="143" name="Google Shape;143;p6"/>
          <p:cNvCxnSpPr/>
          <p:nvPr/>
        </p:nvCxnSpPr>
        <p:spPr>
          <a:xfrm rot="10800000" flipH="1">
            <a:off x="10518102" y="1670032"/>
            <a:ext cx="2" cy="725381"/>
          </a:xfrm>
          <a:prstGeom prst="straightConnector1">
            <a:avLst/>
          </a:prstGeom>
          <a:noFill/>
          <a:ln w="9525" cap="flat" cmpd="sng">
            <a:solidFill>
              <a:srgbClr val="FFFFFF"/>
            </a:solidFill>
            <a:prstDash val="dashDot"/>
            <a:miter lim="400000"/>
            <a:headEnd type="none" w="sm" len="sm"/>
            <a:tailEnd type="none" w="sm" len="sm"/>
          </a:ln>
        </p:spPr>
      </p:cxnSp>
      <p:cxnSp>
        <p:nvCxnSpPr>
          <p:cNvPr id="144" name="Google Shape;144;p6"/>
          <p:cNvCxnSpPr/>
          <p:nvPr/>
        </p:nvCxnSpPr>
        <p:spPr>
          <a:xfrm rot="10800000" flipH="1">
            <a:off x="12254975" y="1551691"/>
            <a:ext cx="2" cy="2062641"/>
          </a:xfrm>
          <a:prstGeom prst="straightConnector1">
            <a:avLst/>
          </a:prstGeom>
          <a:noFill/>
          <a:ln w="9525" cap="flat" cmpd="sng">
            <a:solidFill>
              <a:srgbClr val="FFFFFF"/>
            </a:solidFill>
            <a:prstDash val="dashDot"/>
            <a:miter lim="400000"/>
            <a:headEnd type="none" w="sm" len="sm"/>
            <a:tailEnd type="none" w="sm" len="sm"/>
          </a:ln>
        </p:spPr>
      </p:cxnSp>
      <p:cxnSp>
        <p:nvCxnSpPr>
          <p:cNvPr id="145" name="Google Shape;145;p6"/>
          <p:cNvCxnSpPr/>
          <p:nvPr/>
        </p:nvCxnSpPr>
        <p:spPr>
          <a:xfrm>
            <a:off x="9205178" y="3488038"/>
            <a:ext cx="1003336" cy="2"/>
          </a:xfrm>
          <a:prstGeom prst="straightConnector1">
            <a:avLst/>
          </a:prstGeom>
          <a:noFill/>
          <a:ln w="9525" cap="flat" cmpd="sng">
            <a:solidFill>
              <a:srgbClr val="FFFFFF"/>
            </a:solidFill>
            <a:prstDash val="dashDot"/>
            <a:miter lim="400000"/>
            <a:headEnd type="none" w="sm" len="sm"/>
            <a:tailEnd type="none" w="sm" len="sm"/>
          </a:ln>
        </p:spPr>
      </p:cxnSp>
      <p:cxnSp>
        <p:nvCxnSpPr>
          <p:cNvPr id="146" name="Google Shape;146;p6"/>
          <p:cNvCxnSpPr/>
          <p:nvPr/>
        </p:nvCxnSpPr>
        <p:spPr>
          <a:xfrm>
            <a:off x="8924183" y="4877482"/>
            <a:ext cx="2119176" cy="2"/>
          </a:xfrm>
          <a:prstGeom prst="straightConnector1">
            <a:avLst/>
          </a:prstGeom>
          <a:noFill/>
          <a:ln w="9525" cap="flat" cmpd="sng">
            <a:solidFill>
              <a:srgbClr val="FFFFFF"/>
            </a:solidFill>
            <a:prstDash val="dashDot"/>
            <a:miter lim="400000"/>
            <a:headEnd type="none" w="sm" len="sm"/>
            <a:tailEnd type="none" w="sm" len="sm"/>
          </a:ln>
        </p:spPr>
      </p:cxnSp>
      <p:cxnSp>
        <p:nvCxnSpPr>
          <p:cNvPr id="147" name="Google Shape;147;p6"/>
          <p:cNvCxnSpPr/>
          <p:nvPr/>
        </p:nvCxnSpPr>
        <p:spPr>
          <a:xfrm>
            <a:off x="12257268" y="4641190"/>
            <a:ext cx="1324066" cy="2"/>
          </a:xfrm>
          <a:prstGeom prst="straightConnector1">
            <a:avLst/>
          </a:prstGeom>
          <a:noFill/>
          <a:ln w="9525" cap="flat" cmpd="sng">
            <a:solidFill>
              <a:srgbClr val="FFFFFF"/>
            </a:solidFill>
            <a:prstDash val="dashDot"/>
            <a:miter lim="400000"/>
            <a:headEnd type="none" w="sm" len="sm"/>
            <a:tailEnd type="none" w="sm" len="sm"/>
          </a:ln>
        </p:spPr>
      </p:cxnSp>
      <p:cxnSp>
        <p:nvCxnSpPr>
          <p:cNvPr id="148" name="Google Shape;148;p6"/>
          <p:cNvCxnSpPr/>
          <p:nvPr/>
        </p:nvCxnSpPr>
        <p:spPr>
          <a:xfrm>
            <a:off x="12670949" y="3488038"/>
            <a:ext cx="1296339" cy="2"/>
          </a:xfrm>
          <a:prstGeom prst="straightConnector1">
            <a:avLst/>
          </a:prstGeom>
          <a:noFill/>
          <a:ln w="9525" cap="flat" cmpd="sng">
            <a:solidFill>
              <a:srgbClr val="FFFFFF"/>
            </a:solidFill>
            <a:prstDash val="dashDot"/>
            <a:miter lim="400000"/>
            <a:headEnd type="none" w="sm" len="sm"/>
            <a:tailEnd type="none" w="sm" len="sm"/>
          </a:ln>
        </p:spPr>
      </p:cxnSp>
      <p:sp>
        <p:nvSpPr>
          <p:cNvPr id="151" name="Google Shape;151;p6"/>
          <p:cNvSpPr txBox="1"/>
          <p:nvPr/>
        </p:nvSpPr>
        <p:spPr>
          <a:xfrm>
            <a:off x="12687258" y="741778"/>
            <a:ext cx="2913526" cy="682229"/>
          </a:xfrm>
          <a:prstGeom prst="rect">
            <a:avLst/>
          </a:prstGeom>
          <a:noFill/>
          <a:ln>
            <a:noFill/>
          </a:ln>
        </p:spPr>
        <p:txBody>
          <a:bodyPr spcFirstLastPara="1" wrap="square" lIns="53569" tIns="53569" rIns="53569" bIns="53569" anchor="ctr" anchorCtr="0">
            <a:normAutofit/>
          </a:bodyPr>
          <a:lstStyle/>
          <a:p>
            <a:pPr>
              <a:buClr>
                <a:srgbClr val="FFFFFF"/>
              </a:buClr>
              <a:buSzPts val="4900"/>
            </a:pPr>
            <a:r>
              <a:rPr lang="it-IT" sz="3675" b="1">
                <a:solidFill>
                  <a:srgbClr val="FFFFFF"/>
                </a:solidFill>
                <a:latin typeface="HelveticaNeue"/>
              </a:rPr>
              <a:t>5.707.112</a:t>
            </a:r>
            <a:endParaRPr sz="3675" b="1">
              <a:solidFill>
                <a:srgbClr val="FFFFFF"/>
              </a:solidFill>
              <a:latin typeface="HelveticaNeue"/>
            </a:endParaRPr>
          </a:p>
        </p:txBody>
      </p:sp>
      <p:sp>
        <p:nvSpPr>
          <p:cNvPr id="152" name="Google Shape;152;p6"/>
          <p:cNvSpPr txBox="1"/>
          <p:nvPr/>
        </p:nvSpPr>
        <p:spPr>
          <a:xfrm>
            <a:off x="12685556" y="1042553"/>
            <a:ext cx="2200250" cy="899597"/>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POPULATION</a:t>
            </a:r>
            <a:endParaRPr sz="1400" dirty="0">
              <a:solidFill>
                <a:srgbClr val="000000"/>
              </a:solidFill>
              <a:latin typeface="Arial"/>
              <a:ea typeface="Arial"/>
              <a:cs typeface="Arial"/>
              <a:sym typeface="Arial"/>
            </a:endParaRPr>
          </a:p>
        </p:txBody>
      </p:sp>
      <p:sp>
        <p:nvSpPr>
          <p:cNvPr id="153" name="Google Shape;153;p6"/>
          <p:cNvSpPr txBox="1"/>
          <p:nvPr/>
        </p:nvSpPr>
        <p:spPr>
          <a:xfrm>
            <a:off x="8310257" y="497385"/>
            <a:ext cx="2322755" cy="682229"/>
          </a:xfrm>
          <a:prstGeom prst="rect">
            <a:avLst/>
          </a:prstGeom>
          <a:noFill/>
          <a:ln>
            <a:noFill/>
          </a:ln>
        </p:spPr>
        <p:txBody>
          <a:bodyPr spcFirstLastPara="1" wrap="square" lIns="53569" tIns="53569" rIns="53569" bIns="53569" anchor="ctr" anchorCtr="0">
            <a:normAutofit/>
          </a:bodyPr>
          <a:lstStyle/>
          <a:p>
            <a:pPr>
              <a:buClr>
                <a:srgbClr val="FFFFFF"/>
              </a:buClr>
              <a:buSzPts val="4900"/>
            </a:pPr>
            <a:r>
              <a:rPr lang="en-US" sz="3675" b="1">
                <a:solidFill>
                  <a:srgbClr val="FFFFFF"/>
                </a:solidFill>
                <a:latin typeface="HelveticaNeue"/>
                <a:sym typeface="Helvetica Neue"/>
              </a:rPr>
              <a:t>65,43%</a:t>
            </a:r>
            <a:endParaRPr sz="1050">
              <a:solidFill>
                <a:srgbClr val="000000"/>
              </a:solidFill>
              <a:latin typeface="Arial"/>
              <a:ea typeface="Arial"/>
              <a:cs typeface="Arial"/>
              <a:sym typeface="Arial"/>
            </a:endParaRPr>
          </a:p>
        </p:txBody>
      </p:sp>
      <p:sp>
        <p:nvSpPr>
          <p:cNvPr id="154" name="Google Shape;154;p6"/>
          <p:cNvSpPr txBox="1"/>
          <p:nvPr/>
        </p:nvSpPr>
        <p:spPr>
          <a:xfrm>
            <a:off x="8165740" y="1315098"/>
            <a:ext cx="3830063" cy="266291"/>
          </a:xfrm>
          <a:prstGeom prst="rect">
            <a:avLst/>
          </a:prstGeom>
          <a:noFill/>
          <a:ln>
            <a:noFill/>
          </a:ln>
        </p:spPr>
        <p:txBody>
          <a:bodyPr spcFirstLastPara="1" wrap="square" lIns="53569" tIns="53569" rIns="53569" bIns="53569" anchor="ctr" anchorCtr="0">
            <a:no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EXPORT  CAPACITY</a:t>
            </a:r>
            <a:endParaRPr lang="en-US" sz="1400" dirty="0">
              <a:solidFill>
                <a:srgbClr val="FFFFFF"/>
              </a:solidFill>
              <a:latin typeface="Helvetica Neue"/>
              <a:ea typeface="Helvetica Neue"/>
              <a:cs typeface="Helvetica Neue"/>
            </a:endParaRPr>
          </a:p>
          <a:p>
            <a:pPr>
              <a:buClr>
                <a:srgbClr val="FFFFFF"/>
              </a:buClr>
              <a:buSzPts val="1800"/>
            </a:pPr>
            <a:r>
              <a:rPr lang="en-US" sz="1400" dirty="0">
                <a:solidFill>
                  <a:srgbClr val="FFFFFF"/>
                </a:solidFill>
                <a:latin typeface="Helvetica Neue"/>
                <a:ea typeface="Helvetica Neue"/>
                <a:cs typeface="Helvetica Neue"/>
                <a:sym typeface="Helvetica Neue"/>
              </a:rPr>
              <a:t>IN SECTORS WITH  </a:t>
            </a:r>
            <a:endParaRPr lang="en-US" sz="1400" dirty="0">
              <a:solidFill>
                <a:srgbClr val="FFFFFF"/>
              </a:solidFill>
              <a:latin typeface="Helvetica Neue"/>
              <a:ea typeface="Helvetica Neue"/>
              <a:cs typeface="Helvetica Neue"/>
            </a:endParaRPr>
          </a:p>
          <a:p>
            <a:pPr>
              <a:buClr>
                <a:srgbClr val="FFFFFF"/>
              </a:buClr>
              <a:buSzPts val="1800"/>
            </a:pPr>
            <a:r>
              <a:rPr lang="en-US" sz="1400" dirty="0">
                <a:solidFill>
                  <a:srgbClr val="FFFFFF"/>
                </a:solidFill>
                <a:latin typeface="Helvetica Neue"/>
                <a:ea typeface="Helvetica Neue"/>
                <a:cs typeface="Helvetica Neue"/>
                <a:sym typeface="Helvetica Neue"/>
              </a:rPr>
              <a:t>DYNAMIC GLOBAL DEMAND  </a:t>
            </a:r>
            <a:endParaRPr sz="1400" dirty="0">
              <a:solidFill>
                <a:srgbClr val="000000"/>
              </a:solidFill>
              <a:latin typeface="Arial"/>
              <a:ea typeface="Arial"/>
              <a:cs typeface="Arial"/>
              <a:sym typeface="Arial"/>
            </a:endParaRPr>
          </a:p>
        </p:txBody>
      </p:sp>
      <p:sp>
        <p:nvSpPr>
          <p:cNvPr id="155" name="Google Shape;155;p6"/>
          <p:cNvSpPr txBox="1"/>
          <p:nvPr/>
        </p:nvSpPr>
        <p:spPr>
          <a:xfrm>
            <a:off x="14796137" y="3057908"/>
            <a:ext cx="2322755" cy="682229"/>
          </a:xfrm>
          <a:prstGeom prst="rect">
            <a:avLst/>
          </a:prstGeom>
          <a:noFill/>
          <a:ln>
            <a:noFill/>
          </a:ln>
        </p:spPr>
        <p:txBody>
          <a:bodyPr spcFirstLastPara="1" wrap="square" lIns="53569" tIns="53569" rIns="53569" bIns="53569" anchor="ctr" anchorCtr="0">
            <a:normAutofit/>
          </a:bodyPr>
          <a:lstStyle/>
          <a:p>
            <a:pPr>
              <a:buClr>
                <a:srgbClr val="FFFFFF"/>
              </a:buClr>
              <a:buSzPts val="4900"/>
            </a:pPr>
            <a:r>
              <a:rPr lang="en-US" sz="3675" b="1">
                <a:solidFill>
                  <a:srgbClr val="FFFFFF"/>
                </a:solidFill>
                <a:latin typeface="HelveticaNeue"/>
                <a:ea typeface="HelveticaNeue"/>
                <a:cs typeface="HelveticaNeue"/>
                <a:sym typeface="Helvetica Neue"/>
              </a:rPr>
              <a:t>152.000</a:t>
            </a:r>
            <a:endParaRPr lang="en-US" sz="1050">
              <a:solidFill>
                <a:srgbClr val="000000"/>
              </a:solidFill>
              <a:latin typeface="Arial"/>
              <a:ea typeface="Arial"/>
              <a:cs typeface="Arial"/>
              <a:sym typeface="Arial"/>
            </a:endParaRPr>
          </a:p>
        </p:txBody>
      </p:sp>
      <p:sp>
        <p:nvSpPr>
          <p:cNvPr id="156" name="Google Shape;156;p6"/>
          <p:cNvSpPr txBox="1"/>
          <p:nvPr/>
        </p:nvSpPr>
        <p:spPr>
          <a:xfrm>
            <a:off x="14940536" y="3559920"/>
            <a:ext cx="3632995" cy="603037"/>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EMPLOYEES</a:t>
            </a:r>
            <a:r>
              <a:rPr lang="en-US" sz="1350" dirty="0">
                <a:solidFill>
                  <a:srgbClr val="FFFFFF"/>
                </a:solidFill>
                <a:latin typeface="Helvetica Neue"/>
                <a:ea typeface="Helvetica Neue"/>
                <a:cs typeface="Helvetica Neue"/>
                <a:sym typeface="Helvetica Neue"/>
              </a:rPr>
              <a:t> </a:t>
            </a:r>
            <a:r>
              <a:rPr lang="en-US" sz="1400" dirty="0">
                <a:solidFill>
                  <a:srgbClr val="FFFFFF"/>
                </a:solidFill>
                <a:latin typeface="Helvetica Neue"/>
                <a:ea typeface="Helvetica Neue"/>
                <a:cs typeface="Helvetica Neue"/>
                <a:sym typeface="Helvetica Neue"/>
              </a:rPr>
              <a:t>OF</a:t>
            </a:r>
            <a:endParaRPr sz="1400" dirty="0">
              <a:solidFill>
                <a:srgbClr val="000000"/>
              </a:solidFill>
              <a:latin typeface="Arial"/>
              <a:ea typeface="Arial"/>
              <a:cs typeface="Arial"/>
              <a:sym typeface="Arial"/>
            </a:endParaRPr>
          </a:p>
          <a:p>
            <a:pPr>
              <a:buClr>
                <a:srgbClr val="FFFFFF"/>
              </a:buClr>
              <a:buSzPts val="1800"/>
            </a:pPr>
            <a:r>
              <a:rPr lang="en-US" sz="1350" dirty="0">
                <a:solidFill>
                  <a:srgbClr val="FFFFFF"/>
                </a:solidFill>
                <a:latin typeface="Helvetica Neue"/>
                <a:ea typeface="Helvetica Neue"/>
                <a:cs typeface="Helvetica Neue"/>
                <a:sym typeface="Helvetica Neue"/>
              </a:rPr>
              <a:t>INTERNATIONAL COMPANIES</a:t>
            </a:r>
            <a:endParaRPr sz="1050" dirty="0">
              <a:solidFill>
                <a:srgbClr val="000000"/>
              </a:solidFill>
              <a:latin typeface="Arial"/>
              <a:ea typeface="Arial"/>
              <a:cs typeface="Arial"/>
              <a:sym typeface="Arial"/>
            </a:endParaRPr>
          </a:p>
        </p:txBody>
      </p:sp>
      <p:sp>
        <p:nvSpPr>
          <p:cNvPr id="157" name="Google Shape;157;p6"/>
          <p:cNvSpPr txBox="1"/>
          <p:nvPr/>
        </p:nvSpPr>
        <p:spPr>
          <a:xfrm>
            <a:off x="14292859" y="4198643"/>
            <a:ext cx="3192464" cy="712659"/>
          </a:xfrm>
          <a:prstGeom prst="rect">
            <a:avLst/>
          </a:prstGeom>
          <a:noFill/>
          <a:ln>
            <a:noFill/>
          </a:ln>
        </p:spPr>
        <p:txBody>
          <a:bodyPr spcFirstLastPara="1" wrap="square" lIns="53569" tIns="53569" rIns="53569" bIns="53569" anchor="ctr" anchorCtr="0">
            <a:normAutofit/>
          </a:bodyPr>
          <a:lstStyle/>
          <a:p>
            <a:pPr marL="0" lvl="2">
              <a:buClr>
                <a:srgbClr val="FFFFFF"/>
              </a:buClr>
              <a:buSzPts val="4900"/>
            </a:pPr>
            <a:r>
              <a:rPr lang="en-US" sz="3675" b="1">
                <a:solidFill>
                  <a:srgbClr val="FFFFFF"/>
                </a:solidFill>
                <a:latin typeface="HelveticaNeue"/>
                <a:ea typeface="HelveticaNeue"/>
                <a:cs typeface="HelveticaNeue"/>
                <a:sym typeface="Helvetica Neue"/>
              </a:rPr>
              <a:t>34.549 EURO</a:t>
            </a:r>
            <a:endParaRPr sz="3675" b="1">
              <a:solidFill>
                <a:srgbClr val="FFFFFF"/>
              </a:solidFill>
              <a:latin typeface="HelveticaNeue"/>
              <a:ea typeface="HelveticaNeue"/>
              <a:cs typeface="HelveticaNeue"/>
            </a:endParaRPr>
          </a:p>
        </p:txBody>
      </p:sp>
      <p:sp>
        <p:nvSpPr>
          <p:cNvPr id="158" name="Google Shape;158;p6"/>
          <p:cNvSpPr txBox="1"/>
          <p:nvPr/>
        </p:nvSpPr>
        <p:spPr>
          <a:xfrm>
            <a:off x="14332195" y="4774639"/>
            <a:ext cx="3632996" cy="358256"/>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INCOME PER CAPITA</a:t>
            </a:r>
            <a:endParaRPr sz="1400" dirty="0">
              <a:solidFill>
                <a:srgbClr val="000000"/>
              </a:solidFill>
              <a:latin typeface="Arial"/>
              <a:ea typeface="Arial"/>
              <a:cs typeface="Arial"/>
              <a:sym typeface="Arial"/>
            </a:endParaRPr>
          </a:p>
        </p:txBody>
      </p:sp>
      <p:sp>
        <p:nvSpPr>
          <p:cNvPr id="159" name="Google Shape;159;p6"/>
          <p:cNvSpPr txBox="1"/>
          <p:nvPr/>
        </p:nvSpPr>
        <p:spPr>
          <a:xfrm>
            <a:off x="15023889" y="6464283"/>
            <a:ext cx="2322755" cy="682229"/>
          </a:xfrm>
          <a:prstGeom prst="rect">
            <a:avLst/>
          </a:prstGeom>
          <a:noFill/>
          <a:ln>
            <a:noFill/>
          </a:ln>
        </p:spPr>
        <p:txBody>
          <a:bodyPr spcFirstLastPara="1" wrap="square" lIns="53569" tIns="53569" rIns="53569" bIns="53569" anchor="ctr" anchorCtr="0">
            <a:normAutofit/>
          </a:bodyPr>
          <a:lstStyle/>
          <a:p>
            <a:pPr>
              <a:buClr>
                <a:srgbClr val="FFFFFF"/>
              </a:buClr>
              <a:buSzPts val="4900"/>
            </a:pPr>
            <a:r>
              <a:rPr lang="en-US" sz="3675" b="1">
                <a:solidFill>
                  <a:srgbClr val="FFFFFF"/>
                </a:solidFill>
                <a:latin typeface="HelveticaNeue"/>
                <a:ea typeface="HelveticaNeue"/>
                <a:cs typeface="HelveticaNeue"/>
                <a:sym typeface="Helvetica Neue"/>
              </a:rPr>
              <a:t>17.242</a:t>
            </a:r>
            <a:endParaRPr sz="1050">
              <a:solidFill>
                <a:srgbClr val="000000"/>
              </a:solidFill>
              <a:latin typeface="Arial"/>
              <a:ea typeface="Arial"/>
              <a:cs typeface="Arial"/>
              <a:sym typeface="Arial"/>
            </a:endParaRPr>
          </a:p>
        </p:txBody>
      </p:sp>
      <p:sp>
        <p:nvSpPr>
          <p:cNvPr id="160" name="Google Shape;160;p6"/>
          <p:cNvSpPr txBox="1"/>
          <p:nvPr/>
        </p:nvSpPr>
        <p:spPr>
          <a:xfrm>
            <a:off x="15063227" y="6954294"/>
            <a:ext cx="2055665" cy="358255"/>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SURFACE</a:t>
            </a:r>
            <a:r>
              <a:rPr lang="en-US" sz="1350" dirty="0">
                <a:solidFill>
                  <a:srgbClr val="FFFFFF"/>
                </a:solidFill>
                <a:latin typeface="Helvetica Neue"/>
                <a:ea typeface="Helvetica Neue"/>
                <a:cs typeface="Helvetica Neue"/>
                <a:sym typeface="Helvetica Neue"/>
              </a:rPr>
              <a:t> AREA</a:t>
            </a:r>
            <a:endParaRPr sz="1050" dirty="0">
              <a:solidFill>
                <a:srgbClr val="000000"/>
              </a:solidFill>
              <a:latin typeface="Arial"/>
              <a:ea typeface="Arial"/>
              <a:cs typeface="Arial"/>
              <a:sym typeface="Arial"/>
            </a:endParaRPr>
          </a:p>
        </p:txBody>
      </p:sp>
      <p:sp>
        <p:nvSpPr>
          <p:cNvPr id="161" name="Google Shape;161;p6"/>
          <p:cNvSpPr txBox="1"/>
          <p:nvPr/>
        </p:nvSpPr>
        <p:spPr>
          <a:xfrm>
            <a:off x="12818587" y="7430180"/>
            <a:ext cx="3672332" cy="682229"/>
          </a:xfrm>
          <a:prstGeom prst="rect">
            <a:avLst/>
          </a:prstGeom>
          <a:noFill/>
          <a:ln>
            <a:noFill/>
          </a:ln>
        </p:spPr>
        <p:txBody>
          <a:bodyPr spcFirstLastPara="1" wrap="square" lIns="53569" tIns="53569" rIns="53569" bIns="53569" anchor="ctr" anchorCtr="0">
            <a:normAutofit/>
          </a:bodyPr>
          <a:lstStyle/>
          <a:p>
            <a:pPr>
              <a:buClr>
                <a:srgbClr val="FFFFFF"/>
              </a:buClr>
              <a:buSzPts val="4800"/>
            </a:pPr>
            <a:r>
              <a:rPr lang="en-US" sz="3350" b="1" dirty="0">
                <a:solidFill>
                  <a:srgbClr val="FFFFFF"/>
                </a:solidFill>
                <a:latin typeface="HelveticaNeue"/>
                <a:ea typeface="HelveticaNeue"/>
                <a:cs typeface="HelveticaNeue"/>
                <a:sym typeface="Helvetica Neue"/>
              </a:rPr>
              <a:t>239 BN EURO</a:t>
            </a:r>
            <a:endParaRPr sz="3375" b="1" dirty="0">
              <a:solidFill>
                <a:srgbClr val="FFFFFF"/>
              </a:solidFill>
              <a:latin typeface="HelveticaNeue"/>
              <a:ea typeface="HelveticaNeue"/>
              <a:cs typeface="HelveticaNeue"/>
            </a:endParaRPr>
          </a:p>
        </p:txBody>
      </p:sp>
      <p:sp>
        <p:nvSpPr>
          <p:cNvPr id="162" name="Google Shape;162;p6"/>
          <p:cNvSpPr txBox="1"/>
          <p:nvPr/>
        </p:nvSpPr>
        <p:spPr>
          <a:xfrm>
            <a:off x="12831648" y="7946467"/>
            <a:ext cx="3659271" cy="489635"/>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600" dirty="0">
                <a:solidFill>
                  <a:srgbClr val="FFFFFF"/>
                </a:solidFill>
                <a:latin typeface="Helvetica Neue"/>
                <a:ea typeface="Helvetica Neue"/>
                <a:cs typeface="Helvetica Neue"/>
                <a:sym typeface="Helvetica Neue"/>
              </a:rPr>
              <a:t>GDP</a:t>
            </a:r>
            <a:endParaRPr sz="1600" dirty="0">
              <a:solidFill>
                <a:srgbClr val="000000"/>
              </a:solidFill>
              <a:latin typeface="Arial"/>
              <a:ea typeface="Arial"/>
              <a:cs typeface="Arial"/>
              <a:sym typeface="Arial"/>
            </a:endParaRPr>
          </a:p>
        </p:txBody>
      </p:sp>
      <p:sp>
        <p:nvSpPr>
          <p:cNvPr id="163" name="Google Shape;163;p6"/>
          <p:cNvSpPr txBox="1"/>
          <p:nvPr/>
        </p:nvSpPr>
        <p:spPr>
          <a:xfrm>
            <a:off x="8348950" y="7325772"/>
            <a:ext cx="1788794" cy="682229"/>
          </a:xfrm>
          <a:prstGeom prst="rect">
            <a:avLst/>
          </a:prstGeom>
          <a:noFill/>
          <a:ln>
            <a:noFill/>
          </a:ln>
        </p:spPr>
        <p:txBody>
          <a:bodyPr spcFirstLastPara="1" wrap="square" lIns="53569" tIns="53569" rIns="53569" bIns="53569" anchor="ctr" anchorCtr="0">
            <a:normAutofit/>
          </a:bodyPr>
          <a:lstStyle/>
          <a:p>
            <a:pPr algn="r">
              <a:buClr>
                <a:srgbClr val="FFFFFF"/>
              </a:buClr>
              <a:buSzPts val="4500"/>
            </a:pPr>
            <a:r>
              <a:rPr lang="en-US" sz="3375" b="1">
                <a:solidFill>
                  <a:srgbClr val="FFFFFF"/>
                </a:solidFill>
                <a:latin typeface="HelveticaNeue"/>
                <a:ea typeface="HelveticaNeue"/>
                <a:cs typeface="HelveticaNeue"/>
                <a:sym typeface="Helvetica Neue"/>
              </a:rPr>
              <a:t>4.149</a:t>
            </a:r>
            <a:endParaRPr sz="1050">
              <a:solidFill>
                <a:srgbClr val="000000"/>
              </a:solidFill>
              <a:latin typeface="Arial"/>
              <a:ea typeface="Arial"/>
              <a:cs typeface="Arial"/>
              <a:sym typeface="Arial"/>
            </a:endParaRPr>
          </a:p>
        </p:txBody>
      </p:sp>
      <p:sp>
        <p:nvSpPr>
          <p:cNvPr id="164" name="Google Shape;164;p6"/>
          <p:cNvSpPr txBox="1"/>
          <p:nvPr/>
        </p:nvSpPr>
        <p:spPr>
          <a:xfrm>
            <a:off x="6641644" y="8088961"/>
            <a:ext cx="3524629" cy="29808"/>
          </a:xfrm>
          <a:prstGeom prst="rect">
            <a:avLst/>
          </a:prstGeom>
          <a:noFill/>
          <a:ln>
            <a:noFill/>
          </a:ln>
        </p:spPr>
        <p:txBody>
          <a:bodyPr spcFirstLastPara="1" wrap="square" lIns="53569" tIns="53569" rIns="53569" bIns="53569" anchor="ctr" anchorCtr="0">
            <a:noAutofit/>
          </a:bodyPr>
          <a:lstStyle/>
          <a:p>
            <a:pPr algn="r">
              <a:buClr>
                <a:srgbClr val="FFFFFF"/>
              </a:buClr>
              <a:buSzPts val="1800"/>
            </a:pPr>
            <a:r>
              <a:rPr lang="en-US" sz="1500" dirty="0">
                <a:solidFill>
                  <a:srgbClr val="FFFFFF"/>
                </a:solidFill>
                <a:latin typeface="Helvetica Neue"/>
                <a:sym typeface="Helvetica Neue"/>
              </a:rPr>
              <a:t>LOCAL UNITS OF FOREIGN ENTREPRISES </a:t>
            </a:r>
            <a:endParaRPr sz="1500" dirty="0">
              <a:solidFill>
                <a:srgbClr val="000000"/>
              </a:solidFill>
              <a:latin typeface="Arial"/>
              <a:ea typeface="Arial"/>
              <a:cs typeface="Arial"/>
              <a:sym typeface="Arial"/>
            </a:endParaRPr>
          </a:p>
        </p:txBody>
      </p:sp>
      <p:sp>
        <p:nvSpPr>
          <p:cNvPr id="165" name="Google Shape;165;p6"/>
          <p:cNvSpPr txBox="1"/>
          <p:nvPr/>
        </p:nvSpPr>
        <p:spPr>
          <a:xfrm>
            <a:off x="6342138" y="4351836"/>
            <a:ext cx="1450873" cy="774196"/>
          </a:xfrm>
          <a:prstGeom prst="rect">
            <a:avLst/>
          </a:prstGeom>
          <a:noFill/>
          <a:ln>
            <a:noFill/>
          </a:ln>
        </p:spPr>
        <p:txBody>
          <a:bodyPr spcFirstLastPara="1" wrap="square" lIns="53569" tIns="53569" rIns="53569" bIns="53569" anchor="ctr" anchorCtr="0">
            <a:normAutofit/>
          </a:bodyPr>
          <a:lstStyle/>
          <a:p>
            <a:pPr>
              <a:buClr>
                <a:srgbClr val="FFFFFF"/>
              </a:buClr>
              <a:buSzPts val="4900"/>
            </a:pPr>
            <a:r>
              <a:rPr lang="en-US" sz="3800" b="1" dirty="0">
                <a:solidFill>
                  <a:srgbClr val="FFFFFF"/>
                </a:solidFill>
                <a:latin typeface="HelveticaNeue"/>
                <a:ea typeface="HelveticaNeue"/>
                <a:cs typeface="HelveticaNeue"/>
                <a:sym typeface="Helvetica Neue"/>
              </a:rPr>
              <a:t>1.783</a:t>
            </a:r>
            <a:endParaRPr lang="it-IT" sz="3800" b="1" dirty="0">
              <a:solidFill>
                <a:srgbClr val="FFFFFF"/>
              </a:solidFill>
              <a:latin typeface="HelveticaNeue"/>
              <a:ea typeface="HelveticaNeue"/>
              <a:cs typeface="HelveticaNeue"/>
            </a:endParaRPr>
          </a:p>
        </p:txBody>
      </p:sp>
      <p:sp>
        <p:nvSpPr>
          <p:cNvPr id="166" name="Google Shape;166;p6"/>
          <p:cNvSpPr txBox="1"/>
          <p:nvPr/>
        </p:nvSpPr>
        <p:spPr>
          <a:xfrm>
            <a:off x="5643929" y="4878302"/>
            <a:ext cx="2989238" cy="778666"/>
          </a:xfrm>
          <a:prstGeom prst="rect">
            <a:avLst/>
          </a:prstGeom>
          <a:noFill/>
          <a:ln>
            <a:noFill/>
          </a:ln>
        </p:spPr>
        <p:txBody>
          <a:bodyPr spcFirstLastPara="1" wrap="square" lIns="53569" tIns="53569" rIns="53569" bIns="53569" anchor="ctr" anchorCtr="0">
            <a:normAutofit/>
          </a:bodyPr>
          <a:lstStyle/>
          <a:p>
            <a:pPr>
              <a:buClr>
                <a:srgbClr val="FFFFFF"/>
              </a:buClr>
              <a:buSzPts val="1800"/>
            </a:pPr>
            <a:r>
              <a:rPr lang="en-US" sz="1400" dirty="0">
                <a:solidFill>
                  <a:srgbClr val="FFFFFF"/>
                </a:solidFill>
                <a:latin typeface="Helvetica Neue"/>
                <a:ea typeface="Helvetica Neue"/>
                <a:cs typeface="Helvetica Neue"/>
                <a:sym typeface="Helvetica Neue"/>
              </a:rPr>
              <a:t>STARTUPS + INNOVATIVE SMEs</a:t>
            </a:r>
            <a:endParaRPr lang="it-IT" sz="1400" dirty="0">
              <a:solidFill>
                <a:srgbClr val="000000"/>
              </a:solidFill>
              <a:latin typeface="Arial"/>
              <a:ea typeface="Arial"/>
              <a:cs typeface="Arial"/>
            </a:endParaRPr>
          </a:p>
        </p:txBody>
      </p:sp>
      <p:sp>
        <p:nvSpPr>
          <p:cNvPr id="167" name="Google Shape;167;p6"/>
          <p:cNvSpPr txBox="1"/>
          <p:nvPr/>
        </p:nvSpPr>
        <p:spPr>
          <a:xfrm>
            <a:off x="5316963" y="2918801"/>
            <a:ext cx="3236123" cy="754022"/>
          </a:xfrm>
          <a:prstGeom prst="rect">
            <a:avLst/>
          </a:prstGeom>
          <a:noFill/>
          <a:ln>
            <a:noFill/>
          </a:ln>
        </p:spPr>
        <p:txBody>
          <a:bodyPr spcFirstLastPara="1" wrap="square" lIns="53569" tIns="53569" rIns="53569" bIns="53569" anchor="ctr" anchorCtr="0">
            <a:normAutofit/>
          </a:bodyPr>
          <a:lstStyle/>
          <a:p>
            <a:pPr algn="r">
              <a:buClr>
                <a:srgbClr val="FFFFFF"/>
              </a:buClr>
              <a:buSzPts val="4900"/>
            </a:pPr>
            <a:r>
              <a:rPr lang="en-US" sz="3375" b="1">
                <a:solidFill>
                  <a:srgbClr val="FFFFFF"/>
                </a:solidFill>
                <a:latin typeface="HelveticaNeue"/>
                <a:ea typeface="HelveticaNeue"/>
                <a:cs typeface="HelveticaNeue"/>
                <a:sym typeface="Helvetica Neue"/>
              </a:rPr>
              <a:t>32,2 BN EURO</a:t>
            </a:r>
            <a:endParaRPr sz="3375" b="1">
              <a:solidFill>
                <a:srgbClr val="FFFFFF"/>
              </a:solidFill>
              <a:latin typeface="HelveticaNeue"/>
              <a:ea typeface="HelveticaNeue"/>
              <a:cs typeface="HelveticaNeue"/>
            </a:endParaRPr>
          </a:p>
        </p:txBody>
      </p:sp>
      <p:sp>
        <p:nvSpPr>
          <p:cNvPr id="168" name="Google Shape;168;p6"/>
          <p:cNvSpPr txBox="1"/>
          <p:nvPr/>
        </p:nvSpPr>
        <p:spPr>
          <a:xfrm>
            <a:off x="4832384" y="3569237"/>
            <a:ext cx="3632994" cy="358254"/>
          </a:xfrm>
          <a:prstGeom prst="rect">
            <a:avLst/>
          </a:prstGeom>
          <a:noFill/>
          <a:ln>
            <a:noFill/>
          </a:ln>
        </p:spPr>
        <p:txBody>
          <a:bodyPr spcFirstLastPara="1" wrap="square" lIns="53569" tIns="53569" rIns="53569" bIns="53569" anchor="ctr" anchorCtr="0">
            <a:normAutofit/>
          </a:bodyPr>
          <a:lstStyle/>
          <a:p>
            <a:pPr algn="r">
              <a:buClr>
                <a:srgbClr val="FFFFFF"/>
              </a:buClr>
              <a:buSzPts val="1800"/>
            </a:pPr>
            <a:r>
              <a:rPr lang="en-US" sz="1400" dirty="0">
                <a:solidFill>
                  <a:srgbClr val="FFFFFF"/>
                </a:solidFill>
                <a:latin typeface="Helvetica Neue"/>
                <a:ea typeface="Helvetica Neue"/>
                <a:cs typeface="Helvetica Neue"/>
                <a:sym typeface="Helvetica Neue"/>
              </a:rPr>
              <a:t>EXPORT</a:t>
            </a:r>
            <a:endParaRPr sz="1400" dirty="0">
              <a:solidFill>
                <a:srgbClr val="000000"/>
              </a:solidFill>
              <a:latin typeface="Arial"/>
              <a:ea typeface="Arial"/>
              <a:cs typeface="Arial"/>
              <a:sym typeface="Arial"/>
            </a:endParaRPr>
          </a:p>
        </p:txBody>
      </p:sp>
      <p:sp>
        <p:nvSpPr>
          <p:cNvPr id="172" name="Google Shape;172;p6"/>
          <p:cNvSpPr txBox="1"/>
          <p:nvPr/>
        </p:nvSpPr>
        <p:spPr>
          <a:xfrm>
            <a:off x="6967172" y="6128325"/>
            <a:ext cx="1648872" cy="624810"/>
          </a:xfrm>
          <a:prstGeom prst="rect">
            <a:avLst/>
          </a:prstGeom>
          <a:noFill/>
          <a:ln>
            <a:noFill/>
          </a:ln>
        </p:spPr>
        <p:txBody>
          <a:bodyPr spcFirstLastPara="1" wrap="square" lIns="53569" tIns="53569" rIns="53569" bIns="53569" anchor="ctr" anchorCtr="0">
            <a:normAutofit/>
          </a:bodyPr>
          <a:lstStyle/>
          <a:p>
            <a:pPr algn="r">
              <a:buClr>
                <a:srgbClr val="FFFFFF"/>
              </a:buClr>
              <a:buSzPts val="4900"/>
            </a:pPr>
            <a:r>
              <a:rPr lang="en-US" sz="3375" b="1">
                <a:solidFill>
                  <a:srgbClr val="FFFFFF"/>
                </a:solidFill>
                <a:latin typeface="HelveticaNeue"/>
                <a:ea typeface="HelveticaNeue"/>
                <a:cs typeface="HelveticaNeue"/>
                <a:sym typeface="Helvetica Neue"/>
              </a:rPr>
              <a:t>2,0 %</a:t>
            </a:r>
            <a:endParaRPr sz="3375" b="1">
              <a:solidFill>
                <a:srgbClr val="FFFFFF"/>
              </a:solidFill>
              <a:latin typeface="HelveticaNeue"/>
              <a:ea typeface="HelveticaNeue"/>
              <a:cs typeface="HelveticaNeue"/>
            </a:endParaRPr>
          </a:p>
        </p:txBody>
      </p:sp>
      <p:sp>
        <p:nvSpPr>
          <p:cNvPr id="173" name="Google Shape;173;p6"/>
          <p:cNvSpPr txBox="1"/>
          <p:nvPr/>
        </p:nvSpPr>
        <p:spPr>
          <a:xfrm>
            <a:off x="7138511" y="6765806"/>
            <a:ext cx="2042949" cy="492549"/>
          </a:xfrm>
          <a:prstGeom prst="rect">
            <a:avLst/>
          </a:prstGeom>
          <a:noFill/>
          <a:ln>
            <a:noFill/>
          </a:ln>
        </p:spPr>
        <p:txBody>
          <a:bodyPr spcFirstLastPara="1" wrap="square" lIns="53569" tIns="53569" rIns="53569" bIns="53569" anchor="ctr" anchorCtr="0">
            <a:normAutofit lnSpcReduction="10000"/>
          </a:bodyPr>
          <a:lstStyle/>
          <a:p>
            <a:pPr algn="ctr">
              <a:buClr>
                <a:srgbClr val="FFFFFF"/>
              </a:buClr>
              <a:buSzPts val="1600"/>
            </a:pPr>
            <a:r>
              <a:rPr lang="en-US" sz="1200" dirty="0">
                <a:solidFill>
                  <a:srgbClr val="FFFFFF"/>
                </a:solidFill>
                <a:latin typeface="Helvetica Neue"/>
                <a:ea typeface="Helvetica Neue"/>
                <a:cs typeface="Helvetica Neue"/>
                <a:sym typeface="Helvetica Neue"/>
              </a:rPr>
              <a:t>R&amp;D </a:t>
            </a:r>
            <a:r>
              <a:rPr lang="en-US" sz="1400" dirty="0">
                <a:solidFill>
                  <a:srgbClr val="FFFFFF"/>
                </a:solidFill>
                <a:latin typeface="Helvetica Neue"/>
                <a:ea typeface="Helvetica Neue"/>
                <a:cs typeface="Helvetica Neue"/>
                <a:sym typeface="Helvetica Neue"/>
              </a:rPr>
              <a:t>EXPENDITURE</a:t>
            </a:r>
            <a:r>
              <a:rPr lang="en-US" sz="1200" dirty="0">
                <a:solidFill>
                  <a:srgbClr val="FFFFFF"/>
                </a:solidFill>
                <a:latin typeface="Helvetica Neue"/>
                <a:ea typeface="Helvetica Neue"/>
                <a:cs typeface="Helvetica Neue"/>
                <a:sym typeface="Helvetica Neue"/>
              </a:rPr>
              <a:t> ON REGIONAL GDP</a:t>
            </a:r>
            <a:endParaRPr sz="1050" dirty="0">
              <a:solidFill>
                <a:srgbClr val="000000"/>
              </a:solidFill>
              <a:latin typeface="Arial"/>
              <a:ea typeface="Arial"/>
              <a:cs typeface="Arial"/>
              <a:sym typeface="Arial"/>
            </a:endParaRPr>
          </a:p>
        </p:txBody>
      </p:sp>
      <p:pic>
        <p:nvPicPr>
          <p:cNvPr id="174" name="Google Shape;174;p6" descr="Immagine"/>
          <p:cNvPicPr preferRelativeResize="0"/>
          <p:nvPr/>
        </p:nvPicPr>
        <p:blipFill rotWithShape="1">
          <a:blip r:embed="rId13">
            <a:alphaModFix/>
          </a:blip>
          <a:srcRect/>
          <a:stretch/>
        </p:blipFill>
        <p:spPr>
          <a:xfrm>
            <a:off x="8722212" y="6173143"/>
            <a:ext cx="491951" cy="491951"/>
          </a:xfrm>
          <a:prstGeom prst="rect">
            <a:avLst/>
          </a:prstGeom>
          <a:noFill/>
          <a:ln>
            <a:noFill/>
          </a:ln>
        </p:spPr>
      </p:pic>
      <p:cxnSp>
        <p:nvCxnSpPr>
          <p:cNvPr id="175" name="Google Shape;175;p6"/>
          <p:cNvCxnSpPr/>
          <p:nvPr/>
        </p:nvCxnSpPr>
        <p:spPr>
          <a:xfrm>
            <a:off x="9341851" y="6403735"/>
            <a:ext cx="3312983" cy="60548"/>
          </a:xfrm>
          <a:prstGeom prst="straightConnector1">
            <a:avLst/>
          </a:prstGeom>
          <a:noFill/>
          <a:ln w="9525" cap="flat" cmpd="sng">
            <a:solidFill>
              <a:srgbClr val="FFFFFF"/>
            </a:solidFill>
            <a:prstDash val="dashDot"/>
            <a:miter lim="400000"/>
            <a:headEnd type="none" w="sm" len="sm"/>
            <a:tailEnd type="none" w="sm" len="sm"/>
          </a:ln>
        </p:spPr>
      </p:cxnSp>
      <p:sp>
        <p:nvSpPr>
          <p:cNvPr id="176" name="Google Shape;176;p6"/>
          <p:cNvSpPr txBox="1"/>
          <p:nvPr/>
        </p:nvSpPr>
        <p:spPr>
          <a:xfrm>
            <a:off x="477846" y="504486"/>
            <a:ext cx="5151359" cy="2878173"/>
          </a:xfrm>
          <a:prstGeom prst="rect">
            <a:avLst/>
          </a:prstGeom>
          <a:noFill/>
          <a:ln>
            <a:noFill/>
          </a:ln>
        </p:spPr>
        <p:txBody>
          <a:bodyPr spcFirstLastPara="1" wrap="square" lIns="53569" tIns="53569" rIns="53569" bIns="53569" anchor="ctr" anchorCtr="0">
            <a:spAutoFit/>
          </a:bodyPr>
          <a:lstStyle/>
          <a:p>
            <a:pPr>
              <a:buClr>
                <a:srgbClr val="FFFFFF"/>
              </a:buClr>
              <a:buSzPts val="8000"/>
            </a:pPr>
            <a:r>
              <a:rPr lang="en-US" sz="6000" b="1">
                <a:solidFill>
                  <a:srgbClr val="FFFFFF"/>
                </a:solidFill>
                <a:latin typeface="HelveticaNeue"/>
                <a:ea typeface="HelveticaNeue"/>
                <a:cs typeface="HelveticaNeue"/>
                <a:sym typeface="Helvetica Neue"/>
              </a:rPr>
              <a:t>LAZIO</a:t>
            </a:r>
          </a:p>
          <a:p>
            <a:pPr>
              <a:buClr>
                <a:srgbClr val="FFFFFF"/>
              </a:buClr>
              <a:buSzPts val="8000"/>
            </a:pPr>
            <a:r>
              <a:rPr lang="it-IT" sz="6000" b="1">
                <a:solidFill>
                  <a:srgbClr val="FFFFFF"/>
                </a:solidFill>
                <a:latin typeface="HelveticaNeue"/>
                <a:ea typeface="HelveticaNeue"/>
                <a:cs typeface="HelveticaNeue"/>
                <a:sym typeface="Helvetica Neue"/>
              </a:rPr>
              <a:t>FACTS &amp; FIGURES</a:t>
            </a:r>
            <a:endParaRPr sz="1050">
              <a:solidFill>
                <a:srgbClr val="000000"/>
              </a:solidFill>
              <a:latin typeface="Arial"/>
              <a:ea typeface="Arial"/>
              <a:cs typeface="Arial"/>
              <a:sym typeface="Arial"/>
            </a:endParaRPr>
          </a:p>
        </p:txBody>
      </p:sp>
      <p:pic>
        <p:nvPicPr>
          <p:cNvPr id="46" name="Immagine 45">
            <a:extLst>
              <a:ext uri="{FF2B5EF4-FFF2-40B4-BE49-F238E27FC236}">
                <a16:creationId xmlns:a16="http://schemas.microsoft.com/office/drawing/2014/main" id="{CFBDD83F-50F2-3189-9405-1A6634DF2C8B}"/>
              </a:ext>
            </a:extLst>
          </p:cNvPr>
          <p:cNvPicPr>
            <a:picLocks noChangeAspect="1"/>
          </p:cNvPicPr>
          <p:nvPr/>
        </p:nvPicPr>
        <p:blipFill rotWithShape="1">
          <a:blip r:embed="rId14"/>
          <a:srcRect t="32889" r="103"/>
          <a:stretch/>
        </p:blipFill>
        <p:spPr>
          <a:xfrm>
            <a:off x="0" y="8619263"/>
            <a:ext cx="18288000" cy="1650934"/>
          </a:xfrm>
          <a:prstGeom prst="rect">
            <a:avLst/>
          </a:prstGeom>
        </p:spPr>
      </p:pic>
      <p:cxnSp>
        <p:nvCxnSpPr>
          <p:cNvPr id="2" name="Google Shape;148;p6">
            <a:extLst>
              <a:ext uri="{FF2B5EF4-FFF2-40B4-BE49-F238E27FC236}">
                <a16:creationId xmlns:a16="http://schemas.microsoft.com/office/drawing/2014/main" id="{35D66A67-2FFE-19B0-E1E8-F105BE41DBCB}"/>
              </a:ext>
            </a:extLst>
          </p:cNvPr>
          <p:cNvCxnSpPr/>
          <p:nvPr/>
        </p:nvCxnSpPr>
        <p:spPr>
          <a:xfrm>
            <a:off x="12961183" y="2852613"/>
            <a:ext cx="1296339" cy="2"/>
          </a:xfrm>
          <a:prstGeom prst="straightConnector1">
            <a:avLst/>
          </a:prstGeom>
          <a:noFill/>
          <a:ln w="9525" cap="flat" cmpd="sng">
            <a:solidFill>
              <a:srgbClr val="FFFFFF"/>
            </a:solidFill>
            <a:prstDash val="dashDot"/>
            <a:miter lim="400000"/>
            <a:headEnd type="none" w="sm" len="sm"/>
            <a:tailEnd type="none" w="sm" len="sm"/>
          </a:ln>
        </p:spPr>
      </p:cxnSp>
      <p:pic>
        <p:nvPicPr>
          <p:cNvPr id="3" name="Google Shape;132;p6" descr="Immagine">
            <a:extLst>
              <a:ext uri="{FF2B5EF4-FFF2-40B4-BE49-F238E27FC236}">
                <a16:creationId xmlns:a16="http://schemas.microsoft.com/office/drawing/2014/main" id="{42FAF515-E5AA-F28A-1F64-DE67EFF7B1F0}"/>
              </a:ext>
            </a:extLst>
          </p:cNvPr>
          <p:cNvPicPr preferRelativeResize="0"/>
          <p:nvPr/>
        </p:nvPicPr>
        <p:blipFill rotWithShape="1">
          <a:blip r:embed="rId7">
            <a:alphaModFix/>
          </a:blip>
          <a:srcRect/>
          <a:stretch/>
        </p:blipFill>
        <p:spPr>
          <a:xfrm>
            <a:off x="13868010" y="2290040"/>
            <a:ext cx="552021" cy="524442"/>
          </a:xfrm>
          <a:prstGeom prst="rect">
            <a:avLst/>
          </a:prstGeom>
          <a:noFill/>
          <a:ln>
            <a:noFill/>
          </a:ln>
        </p:spPr>
      </p:pic>
      <p:sp>
        <p:nvSpPr>
          <p:cNvPr id="5" name="CasellaDiTesto 4">
            <a:extLst>
              <a:ext uri="{FF2B5EF4-FFF2-40B4-BE49-F238E27FC236}">
                <a16:creationId xmlns:a16="http://schemas.microsoft.com/office/drawing/2014/main" id="{E4F5C359-AF1A-0DC6-EA5F-8446B4C26D96}"/>
              </a:ext>
            </a:extLst>
          </p:cNvPr>
          <p:cNvSpPr txBox="1"/>
          <p:nvPr/>
        </p:nvSpPr>
        <p:spPr>
          <a:xfrm>
            <a:off x="14370875" y="1669297"/>
            <a:ext cx="9358604" cy="657872"/>
          </a:xfrm>
          <a:prstGeom prst="rect">
            <a:avLst/>
          </a:prstGeom>
          <a:noFill/>
        </p:spPr>
        <p:txBody>
          <a:bodyPr wrap="square">
            <a:spAutoFit/>
          </a:bodyPr>
          <a:lstStyle/>
          <a:p>
            <a:pPr>
              <a:buClr>
                <a:srgbClr val="FFFFFF"/>
              </a:buClr>
              <a:buSzPts val="4900"/>
            </a:pPr>
            <a:r>
              <a:rPr lang="en-US" sz="3675" b="1">
                <a:solidFill>
                  <a:srgbClr val="FFFFFF"/>
                </a:solidFill>
                <a:latin typeface="HelveticaNeue"/>
                <a:sym typeface="Helvetica Neue"/>
              </a:rPr>
              <a:t>187.000</a:t>
            </a:r>
            <a:endParaRPr lang="en-US" sz="3675" b="1">
              <a:solidFill>
                <a:srgbClr val="FFFFFF"/>
              </a:solidFill>
              <a:latin typeface="HelveticaNeue"/>
              <a:sym typeface="Arial"/>
            </a:endParaRPr>
          </a:p>
        </p:txBody>
      </p:sp>
      <p:sp>
        <p:nvSpPr>
          <p:cNvPr id="7" name="CasellaDiTesto 6">
            <a:extLst>
              <a:ext uri="{FF2B5EF4-FFF2-40B4-BE49-F238E27FC236}">
                <a16:creationId xmlns:a16="http://schemas.microsoft.com/office/drawing/2014/main" id="{8E7B0BE6-6CB4-07F5-2C70-054EC42907E2}"/>
              </a:ext>
            </a:extLst>
          </p:cNvPr>
          <p:cNvSpPr txBox="1"/>
          <p:nvPr/>
        </p:nvSpPr>
        <p:spPr>
          <a:xfrm>
            <a:off x="14444272" y="2228324"/>
            <a:ext cx="2162088" cy="515526"/>
          </a:xfrm>
          <a:prstGeom prst="rect">
            <a:avLst/>
          </a:prstGeom>
          <a:noFill/>
        </p:spPr>
        <p:txBody>
          <a:bodyPr wrap="square" lIns="91440" tIns="45720" rIns="91440" bIns="45720" anchor="t">
            <a:spAutoFit/>
          </a:bodyPr>
          <a:lstStyle/>
          <a:p>
            <a:pPr>
              <a:buClr>
                <a:srgbClr val="FFFFFF"/>
              </a:buClr>
              <a:buSzPts val="1800"/>
            </a:pPr>
            <a:r>
              <a:rPr lang="en-GB" sz="1400" dirty="0">
                <a:solidFill>
                  <a:srgbClr val="FFFFFF"/>
                </a:solidFill>
                <a:latin typeface="Helvetica Neue"/>
              </a:rPr>
              <a:t>EMPLOYEES</a:t>
            </a:r>
            <a:r>
              <a:rPr lang="en-GB" sz="1350" dirty="0">
                <a:solidFill>
                  <a:srgbClr val="FFFFFF"/>
                </a:solidFill>
                <a:latin typeface="Helvetica Neue"/>
              </a:rPr>
              <a:t> IN HIGH-TECH SECTORS</a:t>
            </a:r>
            <a:endParaRPr lang="it-IT" sz="1350" dirty="0">
              <a:solidFill>
                <a:srgbClr val="FFFFFF"/>
              </a:solidFill>
              <a:latin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11" descr="Back_06.jpg"/>
          <p:cNvPicPr preferRelativeResize="0"/>
          <p:nvPr/>
        </p:nvPicPr>
        <p:blipFill rotWithShape="1">
          <a:blip r:embed="rId3">
            <a:alphaModFix/>
          </a:blip>
          <a:srcRect t="3777" r="1893" b="57245"/>
          <a:stretch/>
        </p:blipFill>
        <p:spPr>
          <a:xfrm>
            <a:off x="1" y="-21147"/>
            <a:ext cx="18287999" cy="3132871"/>
          </a:xfrm>
          <a:prstGeom prst="rect">
            <a:avLst/>
          </a:prstGeom>
          <a:noFill/>
          <a:ln>
            <a:noFill/>
          </a:ln>
        </p:spPr>
      </p:pic>
      <p:sp>
        <p:nvSpPr>
          <p:cNvPr id="275" name="Google Shape;275;p11"/>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pPr defTabSz="685800"/>
            <a:fld id="{00000000-1234-1234-1234-123412341234}" type="slidenum">
              <a:rPr lang="en-US" kern="0"/>
              <a:pPr defTabSz="685800"/>
              <a:t>8</a:t>
            </a:fld>
            <a:endParaRPr kern="0"/>
          </a:p>
        </p:txBody>
      </p:sp>
      <p:pic>
        <p:nvPicPr>
          <p:cNvPr id="11" name="Google Shape;307;p12" descr="Image">
            <a:extLst>
              <a:ext uri="{FF2B5EF4-FFF2-40B4-BE49-F238E27FC236}">
                <a16:creationId xmlns:a16="http://schemas.microsoft.com/office/drawing/2014/main" id="{1454499F-061C-4FFA-8D75-EE69B7E89DC8}"/>
              </a:ext>
            </a:extLst>
          </p:cNvPr>
          <p:cNvPicPr preferRelativeResize="0"/>
          <p:nvPr/>
        </p:nvPicPr>
        <p:blipFill rotWithShape="1">
          <a:blip r:embed="rId4">
            <a:alphaModFix/>
          </a:blip>
          <a:srcRect/>
          <a:stretch/>
        </p:blipFill>
        <p:spPr>
          <a:xfrm>
            <a:off x="804685" y="4272878"/>
            <a:ext cx="702188" cy="702498"/>
          </a:xfrm>
          <a:prstGeom prst="rect">
            <a:avLst/>
          </a:prstGeom>
          <a:noFill/>
          <a:ln>
            <a:noFill/>
          </a:ln>
        </p:spPr>
      </p:pic>
      <p:pic>
        <p:nvPicPr>
          <p:cNvPr id="12" name="Google Shape;341;p13" descr="Image">
            <a:extLst>
              <a:ext uri="{FF2B5EF4-FFF2-40B4-BE49-F238E27FC236}">
                <a16:creationId xmlns:a16="http://schemas.microsoft.com/office/drawing/2014/main" id="{0D9A0432-4E94-45A9-B128-267E2F9A228F}"/>
              </a:ext>
            </a:extLst>
          </p:cNvPr>
          <p:cNvPicPr preferRelativeResize="0"/>
          <p:nvPr/>
        </p:nvPicPr>
        <p:blipFill rotWithShape="1">
          <a:blip r:embed="rId5">
            <a:alphaModFix/>
          </a:blip>
          <a:srcRect/>
          <a:stretch/>
        </p:blipFill>
        <p:spPr>
          <a:xfrm>
            <a:off x="9915969" y="2659705"/>
            <a:ext cx="702188" cy="702498"/>
          </a:xfrm>
          <a:prstGeom prst="rect">
            <a:avLst/>
          </a:prstGeom>
          <a:noFill/>
          <a:ln>
            <a:noFill/>
          </a:ln>
        </p:spPr>
      </p:pic>
      <p:pic>
        <p:nvPicPr>
          <p:cNvPr id="13" name="Google Shape;702;p27" descr="Image">
            <a:extLst>
              <a:ext uri="{FF2B5EF4-FFF2-40B4-BE49-F238E27FC236}">
                <a16:creationId xmlns:a16="http://schemas.microsoft.com/office/drawing/2014/main" id="{D4BA4192-9E70-4733-9E5F-90678A8E7AD1}"/>
              </a:ext>
            </a:extLst>
          </p:cNvPr>
          <p:cNvPicPr preferRelativeResize="0"/>
          <p:nvPr/>
        </p:nvPicPr>
        <p:blipFill rotWithShape="1">
          <a:blip r:embed="rId6">
            <a:alphaModFix/>
          </a:blip>
          <a:srcRect/>
          <a:stretch/>
        </p:blipFill>
        <p:spPr>
          <a:xfrm>
            <a:off x="925309" y="6683666"/>
            <a:ext cx="460940" cy="639569"/>
          </a:xfrm>
          <a:prstGeom prst="rect">
            <a:avLst/>
          </a:prstGeom>
          <a:noFill/>
          <a:ln>
            <a:noFill/>
          </a:ln>
        </p:spPr>
      </p:pic>
      <p:sp>
        <p:nvSpPr>
          <p:cNvPr id="17" name="CasellaDiTesto 16">
            <a:extLst>
              <a:ext uri="{FF2B5EF4-FFF2-40B4-BE49-F238E27FC236}">
                <a16:creationId xmlns:a16="http://schemas.microsoft.com/office/drawing/2014/main" id="{F453A178-3856-4262-ACBA-8310413CFF3B}"/>
              </a:ext>
            </a:extLst>
          </p:cNvPr>
          <p:cNvSpPr txBox="1"/>
          <p:nvPr/>
        </p:nvSpPr>
        <p:spPr>
          <a:xfrm>
            <a:off x="1621426" y="4573773"/>
            <a:ext cx="6661216" cy="1061829"/>
          </a:xfrm>
          <a:prstGeom prst="rect">
            <a:avLst/>
          </a:prstGeom>
          <a:noFill/>
        </p:spPr>
        <p:txBody>
          <a:bodyPr wrap="square">
            <a:spAutoFit/>
          </a:bodyPr>
          <a:lstStyle/>
          <a:p>
            <a:pPr defTabSz="685800">
              <a:buClr>
                <a:srgbClr val="000000"/>
              </a:buClr>
            </a:pPr>
            <a:r>
              <a:rPr lang="en-US" sz="21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one of the </a:t>
            </a:r>
            <a:r>
              <a:rPr lang="en-US" sz="2100" b="1" kern="0" cap="all">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most important R&amp;D </a:t>
            </a:r>
          </a:p>
          <a:p>
            <a:pPr defTabSz="685800">
              <a:buClr>
                <a:srgbClr val="000000"/>
              </a:buClr>
            </a:pPr>
            <a:r>
              <a:rPr lang="en-US" sz="2100" b="1" kern="0" cap="all">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and INNOVATION SYSTEMS IN ITALY </a:t>
            </a:r>
            <a:r>
              <a:rPr lang="en-US" sz="21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AND world class international excellences. </a:t>
            </a:r>
            <a:endParaRPr lang="it-IT" sz="21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9" name="CasellaDiTesto 18">
            <a:extLst>
              <a:ext uri="{FF2B5EF4-FFF2-40B4-BE49-F238E27FC236}">
                <a16:creationId xmlns:a16="http://schemas.microsoft.com/office/drawing/2014/main" id="{85EFDF66-CE9E-42A5-986F-9589EB33A656}"/>
              </a:ext>
            </a:extLst>
          </p:cNvPr>
          <p:cNvSpPr txBox="1"/>
          <p:nvPr/>
        </p:nvSpPr>
        <p:spPr>
          <a:xfrm>
            <a:off x="10916959" y="4838005"/>
            <a:ext cx="7173320" cy="3816429"/>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a:defRPr sz="3200">
                <a:solidFill>
                  <a:schemeClr val="accent1">
                    <a:lumMod val="50000"/>
                  </a:schemeClr>
                </a:solidFill>
                <a:latin typeface="Helvetica Neue" panose="020B0604020202020204" charset="0"/>
              </a:defRPr>
            </a:lvl1pPr>
          </a:lstStyle>
          <a:p>
            <a:pPr defTabSz="685800">
              <a:buClr>
                <a:srgbClr val="FFFFFF"/>
              </a:buClr>
              <a:buSzPts val="8000"/>
            </a:pPr>
            <a:r>
              <a:rPr lang="en-US" sz="2100" b="1" kern="0" cap="all" dirty="0">
                <a:solidFill>
                  <a:srgbClr val="EF5FA7">
                    <a:lumMod val="50000"/>
                  </a:srgbClr>
                </a:solidFill>
                <a:latin typeface="HelveticaNeue"/>
                <a:cs typeface="Arial"/>
                <a:sym typeface="Helvetica Neue"/>
              </a:rPr>
              <a:t>Lazio Sectors of excellence FOR INNOVATION, RESEARCH AND human resources:</a:t>
            </a:r>
            <a:endParaRPr lang="en-US" sz="2100" b="1" kern="0" cap="all" dirty="0">
              <a:solidFill>
                <a:srgbClr val="EF5FA7">
                  <a:lumMod val="50000"/>
                </a:srgbClr>
              </a:solidFill>
              <a:latin typeface="HelveticaNeue"/>
              <a:cs typeface="Arial"/>
            </a:endParaRPr>
          </a:p>
          <a:p>
            <a:pPr defTabSz="685800">
              <a:buSzPts val="8000"/>
            </a:pPr>
            <a:endParaRPr lang="en-US" sz="2000" b="1" kern="0" cap="all" dirty="0">
              <a:solidFill>
                <a:srgbClr val="002060"/>
              </a:solidFill>
              <a:latin typeface="HelveticaNeue"/>
              <a:ea typeface="HelveticaNeue" panose="02000503000000020004" pitchFamily="2" charset="0"/>
              <a:cs typeface="Helvetica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1. </a:t>
            </a:r>
            <a:r>
              <a:rPr lang="en-US" sz="2000" b="1" kern="0" cap="all" dirty="0">
                <a:solidFill>
                  <a:srgbClr val="002060"/>
                </a:solidFill>
                <a:latin typeface="Helvetica Neue"/>
                <a:ea typeface="HelveticaNeue" panose="02000503000000020004" pitchFamily="2" charset="0"/>
                <a:cs typeface="HelveticaNeue" panose="02000503000000020004" pitchFamily="2" charset="0"/>
                <a:sym typeface="Helvetica Neue"/>
              </a:rPr>
              <a:t>LIFE SCIENCES &amp; BIOTECH</a:t>
            </a:r>
            <a:endParaRPr lang="en-US" sz="2000" b="1" kern="0" cap="all" dirty="0">
              <a:solidFill>
                <a:srgbClr val="002060"/>
              </a:solidFill>
              <a:latin typeface="Helvetica Neue"/>
              <a:ea typeface="HelveticaNeue" panose="02000503000000020004" pitchFamily="2" charset="0"/>
              <a:cs typeface="Helvetica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 Neue"/>
                <a:ea typeface="HelveticaNeue" panose="02000503000000020004" pitchFamily="2" charset="0"/>
                <a:cs typeface="HelveticaNeue" panose="02000503000000020004" pitchFamily="2" charset="0"/>
                <a:sym typeface="Helvetica Neue"/>
              </a:rPr>
              <a:t>2. AEROSPACE</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 &amp; SECURITY INDUSTRY</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3. </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TOURISM &amp; </a:t>
            </a:r>
            <a:r>
              <a:rPr lang="en-US" sz="2000" b="1" kern="0" cap="all" err="1">
                <a:solidFill>
                  <a:srgbClr val="002060"/>
                </a:solidFill>
                <a:latin typeface="Helvetica Neue"/>
                <a:ea typeface="Helvetica Neue" panose="02000503000000020004" pitchFamily="2" charset="0"/>
                <a:cs typeface="Helvetica Neue" panose="02000503000000020004" pitchFamily="2" charset="0"/>
                <a:sym typeface="Helvetica Neue"/>
              </a:rPr>
              <a:t>CulturE</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 TECH</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4. </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AUDIOVISUAL &amp; FILM INDUSTRY</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5. </a:t>
            </a:r>
            <a:r>
              <a:rPr lang="en-US" sz="2000" b="1" kern="0" cap="all" err="1">
                <a:solidFill>
                  <a:srgbClr val="002060"/>
                </a:solidFill>
                <a:latin typeface="HelveticaNeue"/>
                <a:ea typeface="HelveticaNeue" panose="02000503000000020004" pitchFamily="2" charset="0"/>
                <a:cs typeface="HelveticaNeue" panose="02000503000000020004" pitchFamily="2" charset="0"/>
                <a:sym typeface="Helvetica Neue"/>
              </a:rPr>
              <a:t>ict</a:t>
            </a: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 </a:t>
            </a:r>
            <a:r>
              <a:rPr lang="en-US" sz="2000" b="1" kern="0" cap="all" dirty="0">
                <a:solidFill>
                  <a:srgbClr val="002060"/>
                </a:solidFill>
                <a:latin typeface="Helvetica Neue"/>
                <a:ea typeface="HelveticaNeue" panose="02000503000000020004" pitchFamily="2" charset="0"/>
                <a:cs typeface="HelveticaNeue" panose="02000503000000020004" pitchFamily="2" charset="0"/>
                <a:sym typeface="Helvetica Neue"/>
              </a:rPr>
              <a:t>CREATIVE</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 AND DIGITAL INDUSTRIES</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6. </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AUTOMOTIVE &amp; sustainable mobility</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7. </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AGRIFOOD</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8. </a:t>
            </a: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BLUE ECONOMY</a:t>
            </a:r>
            <a:endParaRPr lang="en-US" sz="2000" b="1" kern="0" cap="all" dirty="0">
              <a:solidFill>
                <a:srgbClr val="002060"/>
              </a:solidFill>
              <a:latin typeface="Helvetica Neue"/>
              <a:ea typeface="Helvetica Neue" panose="02000503000000020004" pitchFamily="2" charset="0"/>
              <a:cs typeface="Helvetica Neue" panose="02000503000000020004" pitchFamily="2" charset="0"/>
            </a:endParaRPr>
          </a:p>
          <a:p>
            <a:pPr marL="457200" indent="-457200" defTabSz="685800">
              <a:buClr>
                <a:srgbClr val="FFFFFF"/>
              </a:buClr>
              <a:buSzPts val="8000"/>
              <a:buAutoNum type="arabicPeriod"/>
            </a:pPr>
            <a:r>
              <a:rPr lang="en-US" sz="2000" b="1" kern="0" cap="all" dirty="0">
                <a:solidFill>
                  <a:srgbClr val="002060"/>
                </a:solidFill>
                <a:latin typeface="Helvetica Neue"/>
                <a:ea typeface="Helvetica Neue" panose="02000503000000020004" pitchFamily="2" charset="0"/>
                <a:cs typeface="Helvetica Neue" panose="02000503000000020004" pitchFamily="2" charset="0"/>
                <a:sym typeface="Helvetica Neue"/>
              </a:rPr>
              <a:t>9</a:t>
            </a:r>
            <a:r>
              <a:rPr lang="en-US" sz="2000" b="1" kern="0" cap="all" dirty="0">
                <a:solidFill>
                  <a:srgbClr val="002060"/>
                </a:solidFill>
                <a:latin typeface="Helvetica Neue"/>
                <a:ea typeface="Helvetica Neue" panose="02000503000000020004" pitchFamily="2" charset="0"/>
                <a:cs typeface="Helvetica Neue" panose="02000503000000020004" pitchFamily="2" charset="0"/>
              </a:rPr>
              <a:t>. GREEN </a:t>
            </a:r>
            <a:r>
              <a:rPr lang="en-US" sz="2000" b="1" kern="0" cap="all" err="1">
                <a:solidFill>
                  <a:srgbClr val="002060"/>
                </a:solidFill>
                <a:latin typeface="Helvetica Neue"/>
                <a:ea typeface="Helvetica Neue" panose="02000503000000020004" pitchFamily="2" charset="0"/>
                <a:cs typeface="Helvetica Neue" panose="02000503000000020004" pitchFamily="2" charset="0"/>
              </a:rPr>
              <a:t>eCONOMY</a:t>
            </a:r>
            <a:endParaRPr lang="en-US" sz="2000" b="1" kern="0" cap="all">
              <a:solidFill>
                <a:srgbClr val="002060"/>
              </a:solidFill>
              <a:latin typeface="Helvetica Neue"/>
              <a:ea typeface="Helvetica Neue" panose="02000503000000020004" pitchFamily="2" charset="0"/>
              <a:cs typeface="Helvetica Neue" panose="02000503000000020004" pitchFamily="2" charset="0"/>
            </a:endParaRPr>
          </a:p>
        </p:txBody>
      </p:sp>
      <p:sp>
        <p:nvSpPr>
          <p:cNvPr id="14" name="CasellaDiTesto 13">
            <a:extLst>
              <a:ext uri="{FF2B5EF4-FFF2-40B4-BE49-F238E27FC236}">
                <a16:creationId xmlns:a16="http://schemas.microsoft.com/office/drawing/2014/main" id="{F9BD6E50-B85E-46AD-AD52-57C27082AE64}"/>
              </a:ext>
            </a:extLst>
          </p:cNvPr>
          <p:cNvSpPr txBox="1"/>
          <p:nvPr/>
        </p:nvSpPr>
        <p:spPr>
          <a:xfrm>
            <a:off x="1621426" y="7051652"/>
            <a:ext cx="6912868" cy="1061829"/>
          </a:xfrm>
          <a:prstGeom prst="rect">
            <a:avLst/>
          </a:prstGeom>
          <a:noFill/>
        </p:spPr>
        <p:txBody>
          <a:bodyPr wrap="square" lIns="91440" tIns="45720" rIns="91440" bIns="45720" anchor="t">
            <a:spAutoFit/>
          </a:bodyPr>
          <a:lstStyle/>
          <a:p>
            <a:pPr defTabSz="685800">
              <a:buClr>
                <a:srgbClr val="000000"/>
              </a:buClr>
              <a:buSzPts val="8000"/>
            </a:pPr>
            <a:r>
              <a:rPr lang="en-US" sz="2100" kern="0" cap="all" dirty="0">
                <a:solidFill>
                  <a:srgbClr val="002060"/>
                </a:solidFill>
                <a:latin typeface="Helvetica Neue"/>
                <a:ea typeface="Helvetica Neue" panose="02000503000000020004" pitchFamily="2" charset="0"/>
                <a:cs typeface="Helvetica Neue" panose="02000503000000020004" pitchFamily="2" charset="0"/>
                <a:sym typeface="Helvetica Neue"/>
              </a:rPr>
              <a:t>TOP-RANKING in EUROPE FOR NUMBER OF </a:t>
            </a:r>
            <a:r>
              <a:rPr lang="en-US" sz="21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RESEARCHERS, UNIVERSITIES </a:t>
            </a:r>
            <a:r>
              <a:rPr lang="en-US" sz="2100" kern="0" cap="all" dirty="0">
                <a:solidFill>
                  <a:srgbClr val="002060"/>
                </a:solidFill>
                <a:latin typeface="Helvetica Neue"/>
                <a:ea typeface="Helvetica Neue" panose="02000503000000020004" pitchFamily="2" charset="0"/>
                <a:cs typeface="Helvetica Neue" panose="02000503000000020004" pitchFamily="2" charset="0"/>
                <a:sym typeface="Helvetica Neue"/>
              </a:rPr>
              <a:t>AND PUBLIC AND </a:t>
            </a:r>
            <a:r>
              <a:rPr lang="en-US" sz="2100" b="1" kern="0" cap="all" dirty="0">
                <a:solidFill>
                  <a:srgbClr val="002060"/>
                </a:solidFill>
                <a:latin typeface="HelveticaNeue"/>
                <a:ea typeface="HelveticaNeue" panose="02000503000000020004" pitchFamily="2" charset="0"/>
                <a:cs typeface="HelveticaNeue" panose="02000503000000020004" pitchFamily="2" charset="0"/>
                <a:sym typeface="Helvetica Neue"/>
              </a:rPr>
              <a:t>PRIVATE RESEARCH INSTITUTIONS.</a:t>
            </a:r>
          </a:p>
        </p:txBody>
      </p:sp>
      <p:pic>
        <p:nvPicPr>
          <p:cNvPr id="16" name="Google Shape;309;p12" descr="Image">
            <a:extLst>
              <a:ext uri="{FF2B5EF4-FFF2-40B4-BE49-F238E27FC236}">
                <a16:creationId xmlns:a16="http://schemas.microsoft.com/office/drawing/2014/main" id="{E131F3F6-2E02-45A4-AD1D-C9CF77B956CB}"/>
              </a:ext>
            </a:extLst>
          </p:cNvPr>
          <p:cNvPicPr preferRelativeResize="0"/>
          <p:nvPr/>
        </p:nvPicPr>
        <p:blipFill rotWithShape="1">
          <a:blip r:embed="rId7">
            <a:alphaModFix/>
          </a:blip>
          <a:srcRect/>
          <a:stretch/>
        </p:blipFill>
        <p:spPr>
          <a:xfrm>
            <a:off x="9859126" y="4762866"/>
            <a:ext cx="759031" cy="764735"/>
          </a:xfrm>
          <a:prstGeom prst="rect">
            <a:avLst/>
          </a:prstGeom>
          <a:noFill/>
          <a:ln>
            <a:noFill/>
          </a:ln>
        </p:spPr>
      </p:pic>
      <p:sp>
        <p:nvSpPr>
          <p:cNvPr id="18" name="CasellaDiTesto 17">
            <a:extLst>
              <a:ext uri="{FF2B5EF4-FFF2-40B4-BE49-F238E27FC236}">
                <a16:creationId xmlns:a16="http://schemas.microsoft.com/office/drawing/2014/main" id="{46EB130E-35D6-4A00-B56F-53E17A98E830}"/>
              </a:ext>
            </a:extLst>
          </p:cNvPr>
          <p:cNvSpPr txBox="1"/>
          <p:nvPr/>
        </p:nvSpPr>
        <p:spPr>
          <a:xfrm>
            <a:off x="1621426" y="4158275"/>
            <a:ext cx="4706701" cy="415498"/>
          </a:xfrm>
          <a:prstGeom prst="rect">
            <a:avLst/>
          </a:prstGeom>
          <a:noFill/>
        </p:spPr>
        <p:txBody>
          <a:bodyPr wrap="square">
            <a:spAutoFit/>
          </a:bodyPr>
          <a:lstStyle/>
          <a:p>
            <a:pPr defTabSz="685800">
              <a:buClr>
                <a:srgbClr val="000000"/>
              </a:buClr>
            </a:pPr>
            <a:r>
              <a:rPr lang="en-US" sz="2100" b="1" kern="0" cap="all">
                <a:solidFill>
                  <a:srgbClr val="EF5FA7">
                    <a:lumMod val="50000"/>
                  </a:srgbClr>
                </a:solidFill>
                <a:latin typeface="HelveticaNeue"/>
                <a:cs typeface="Arial"/>
                <a:sym typeface="Helvetica Neue"/>
              </a:rPr>
              <a:t>LAZIO, REGION OF INNOVATION </a:t>
            </a:r>
            <a:endParaRPr lang="en-US" sz="2100" b="1" kern="0" cap="all">
              <a:solidFill>
                <a:srgbClr val="EF5FA7">
                  <a:lumMod val="50000"/>
                </a:srgbClr>
              </a:solidFill>
              <a:latin typeface="HelveticaNeue"/>
              <a:cs typeface="Arial"/>
              <a:sym typeface="Arial"/>
            </a:endParaRPr>
          </a:p>
        </p:txBody>
      </p:sp>
      <p:sp>
        <p:nvSpPr>
          <p:cNvPr id="21" name="CasellaDiTesto 20">
            <a:extLst>
              <a:ext uri="{FF2B5EF4-FFF2-40B4-BE49-F238E27FC236}">
                <a16:creationId xmlns:a16="http://schemas.microsoft.com/office/drawing/2014/main" id="{4BD0FA87-2073-4F47-8C99-ADF1C21BC1C7}"/>
              </a:ext>
            </a:extLst>
          </p:cNvPr>
          <p:cNvSpPr txBox="1"/>
          <p:nvPr/>
        </p:nvSpPr>
        <p:spPr>
          <a:xfrm>
            <a:off x="1621426" y="6636154"/>
            <a:ext cx="6549788" cy="415498"/>
          </a:xfrm>
          <a:prstGeom prst="rect">
            <a:avLst/>
          </a:prstGeom>
          <a:noFill/>
        </p:spPr>
        <p:txBody>
          <a:bodyPr wrap="square">
            <a:spAutoFit/>
          </a:bodyPr>
          <a:lstStyle/>
          <a:p>
            <a:pPr defTabSz="685800">
              <a:buClr>
                <a:srgbClr val="000000"/>
              </a:buClr>
            </a:pPr>
            <a:r>
              <a:rPr lang="en-US" sz="2100" b="1" kern="0" cap="all">
                <a:solidFill>
                  <a:srgbClr val="EF5FA7">
                    <a:lumMod val="50000"/>
                  </a:srgbClr>
                </a:solidFill>
                <a:latin typeface="HelveticaNeue"/>
                <a:cs typeface="Arial"/>
                <a:sym typeface="Helvetica Neue"/>
              </a:rPr>
              <a:t>LAZIO, REGION OF KNOWLEDGE </a:t>
            </a:r>
            <a:endParaRPr lang="en-US" sz="2100" b="1" kern="0" cap="all">
              <a:solidFill>
                <a:srgbClr val="EF5FA7">
                  <a:lumMod val="50000"/>
                </a:srgbClr>
              </a:solidFill>
              <a:latin typeface="HelveticaNeue"/>
              <a:cs typeface="Arial"/>
              <a:sym typeface="Arial"/>
            </a:endParaRPr>
          </a:p>
        </p:txBody>
      </p:sp>
      <p:sp>
        <p:nvSpPr>
          <p:cNvPr id="22" name="CasellaDiTesto 21">
            <a:extLst>
              <a:ext uri="{FF2B5EF4-FFF2-40B4-BE49-F238E27FC236}">
                <a16:creationId xmlns:a16="http://schemas.microsoft.com/office/drawing/2014/main" id="{C750D6B1-ED7B-4D95-BD61-8D280B4D0B1B}"/>
              </a:ext>
            </a:extLst>
          </p:cNvPr>
          <p:cNvSpPr txBox="1"/>
          <p:nvPr/>
        </p:nvSpPr>
        <p:spPr>
          <a:xfrm>
            <a:off x="10858344" y="2541155"/>
            <a:ext cx="6966874" cy="415498"/>
          </a:xfrm>
          <a:prstGeom prst="rect">
            <a:avLst/>
          </a:prstGeom>
          <a:noFill/>
        </p:spPr>
        <p:txBody>
          <a:bodyPr wrap="square">
            <a:spAutoFit/>
          </a:bodyPr>
          <a:lstStyle/>
          <a:p>
            <a:pPr defTabSz="685800">
              <a:buClr>
                <a:srgbClr val="FFFFFF"/>
              </a:buClr>
              <a:buSzPts val="8000"/>
            </a:pPr>
            <a:r>
              <a:rPr lang="en-US" sz="2100" b="1" kern="0" cap="all">
                <a:solidFill>
                  <a:srgbClr val="EF5FA7">
                    <a:lumMod val="50000"/>
                  </a:srgbClr>
                </a:solidFill>
                <a:latin typeface="HelveticaNeue"/>
                <a:cs typeface="Arial"/>
                <a:sym typeface="Helvetica Neue"/>
              </a:rPr>
              <a:t>LAZIO, REGION OF CULTURE AND CREATIVITY</a:t>
            </a:r>
            <a:r>
              <a:rPr lang="en-US" sz="2100" b="1" kern="0">
                <a:solidFill>
                  <a:srgbClr val="EF5FA7">
                    <a:lumMod val="50000"/>
                  </a:srgbClr>
                </a:solidFill>
                <a:latin typeface="HelveticaNeue"/>
                <a:ea typeface="HelveticaNeue"/>
                <a:cs typeface="HelveticaNeue"/>
                <a:sym typeface="Helvetica Neue"/>
              </a:rPr>
              <a:t> </a:t>
            </a:r>
            <a:endParaRPr lang="en-US" sz="600" kern="0">
              <a:solidFill>
                <a:srgbClr val="EF5FA7">
                  <a:lumMod val="50000"/>
                </a:srgbClr>
              </a:solidFill>
              <a:latin typeface="Arial"/>
              <a:ea typeface="Arial"/>
              <a:cs typeface="Arial"/>
              <a:sym typeface="Arial"/>
            </a:endParaRPr>
          </a:p>
        </p:txBody>
      </p:sp>
      <p:sp>
        <p:nvSpPr>
          <p:cNvPr id="23" name="CasellaDiTesto 22">
            <a:extLst>
              <a:ext uri="{FF2B5EF4-FFF2-40B4-BE49-F238E27FC236}">
                <a16:creationId xmlns:a16="http://schemas.microsoft.com/office/drawing/2014/main" id="{F2BBBAA8-5225-4A95-8375-DE45D74AF08D}"/>
              </a:ext>
            </a:extLst>
          </p:cNvPr>
          <p:cNvSpPr txBox="1"/>
          <p:nvPr/>
        </p:nvSpPr>
        <p:spPr>
          <a:xfrm>
            <a:off x="10858344" y="4856834"/>
            <a:ext cx="6202890" cy="415498"/>
          </a:xfrm>
          <a:prstGeom prst="rect">
            <a:avLst/>
          </a:prstGeom>
          <a:noFill/>
        </p:spPr>
        <p:txBody>
          <a:bodyPr wrap="square" lIns="91440" tIns="45720" rIns="91440" bIns="45720" anchor="t">
            <a:spAutoFit/>
          </a:bodyPr>
          <a:lstStyle/>
          <a:p>
            <a:pPr defTabSz="685800">
              <a:buClr>
                <a:srgbClr val="000000"/>
              </a:buClr>
            </a:pPr>
            <a:endParaRPr lang="en-US" sz="2100" b="1" kern="0" cap="all" dirty="0">
              <a:solidFill>
                <a:srgbClr val="EF5FA7">
                  <a:lumMod val="50000"/>
                </a:srgbClr>
              </a:solidFill>
              <a:latin typeface="HelveticaNeue"/>
              <a:cs typeface="Arial"/>
            </a:endParaRPr>
          </a:p>
        </p:txBody>
      </p:sp>
      <p:sp>
        <p:nvSpPr>
          <p:cNvPr id="20" name="Google Shape;276;p11">
            <a:extLst>
              <a:ext uri="{FF2B5EF4-FFF2-40B4-BE49-F238E27FC236}">
                <a16:creationId xmlns:a16="http://schemas.microsoft.com/office/drawing/2014/main" id="{6236C7E4-DBED-1FE8-3806-C3FDC71E6718}"/>
              </a:ext>
            </a:extLst>
          </p:cNvPr>
          <p:cNvSpPr txBox="1"/>
          <p:nvPr/>
        </p:nvSpPr>
        <p:spPr>
          <a:xfrm>
            <a:off x="925309" y="761310"/>
            <a:ext cx="9075375" cy="992549"/>
          </a:xfrm>
          <a:prstGeom prst="rect">
            <a:avLst/>
          </a:prstGeom>
          <a:noFill/>
          <a:ln>
            <a:noFill/>
          </a:ln>
        </p:spPr>
        <p:txBody>
          <a:bodyPr spcFirstLastPara="1" wrap="square" lIns="34275" tIns="34275" rIns="34275" bIns="34275" anchor="t" anchorCtr="0">
            <a:spAutoFit/>
          </a:bodyPr>
          <a:lstStyle/>
          <a:p>
            <a:pPr>
              <a:buClr>
                <a:srgbClr val="FFFFFF"/>
              </a:buClr>
              <a:buSzPts val="8000"/>
            </a:pPr>
            <a:r>
              <a:rPr lang="en-US" sz="6000" b="1" dirty="0">
                <a:solidFill>
                  <a:srgbClr val="FFFFFF"/>
                </a:solidFill>
                <a:latin typeface="HelveticaNeue"/>
                <a:ea typeface="HelveticaNeue"/>
                <a:cs typeface="HelveticaNeue"/>
                <a:sym typeface="Helvetica Neue"/>
              </a:rPr>
              <a:t>WHY LAZIO</a:t>
            </a:r>
            <a:endParaRPr lang="en-US" sz="1050" dirty="0">
              <a:solidFill>
                <a:srgbClr val="000000"/>
              </a:solidFill>
              <a:latin typeface="Arial"/>
              <a:ea typeface="Arial"/>
              <a:cs typeface="Arial"/>
              <a:sym typeface="Arial"/>
            </a:endParaRPr>
          </a:p>
        </p:txBody>
      </p:sp>
      <p:pic>
        <p:nvPicPr>
          <p:cNvPr id="24" name="Immagine 23">
            <a:extLst>
              <a:ext uri="{FF2B5EF4-FFF2-40B4-BE49-F238E27FC236}">
                <a16:creationId xmlns:a16="http://schemas.microsoft.com/office/drawing/2014/main" id="{71444180-BDC9-CDBE-2560-A9DB7193C9EA}"/>
              </a:ext>
            </a:extLst>
          </p:cNvPr>
          <p:cNvPicPr>
            <a:picLocks noChangeAspect="1"/>
          </p:cNvPicPr>
          <p:nvPr/>
        </p:nvPicPr>
        <p:blipFill rotWithShape="1">
          <a:blip r:embed="rId8"/>
          <a:srcRect t="32889" r="103"/>
          <a:stretch/>
        </p:blipFill>
        <p:spPr>
          <a:xfrm>
            <a:off x="-175846" y="8633917"/>
            <a:ext cx="18288000" cy="1650934"/>
          </a:xfrm>
          <a:prstGeom prst="rect">
            <a:avLst/>
          </a:prstGeom>
        </p:spPr>
      </p:pic>
      <p:sp>
        <p:nvSpPr>
          <p:cNvPr id="3" name="CasellaDiTesto 2">
            <a:extLst>
              <a:ext uri="{FF2B5EF4-FFF2-40B4-BE49-F238E27FC236}">
                <a16:creationId xmlns:a16="http://schemas.microsoft.com/office/drawing/2014/main" id="{4E05DDF3-179C-F64D-67DD-0493185A7975}"/>
              </a:ext>
            </a:extLst>
          </p:cNvPr>
          <p:cNvSpPr txBox="1"/>
          <p:nvPr/>
        </p:nvSpPr>
        <p:spPr>
          <a:xfrm>
            <a:off x="10924181" y="2981269"/>
            <a:ext cx="6901037" cy="1015663"/>
          </a:xfrm>
          <a:prstGeom prst="rect">
            <a:avLst/>
          </a:prstGeom>
          <a:noFill/>
        </p:spPr>
        <p:txBody>
          <a:bodyPr wrap="square">
            <a:spAutoFit/>
          </a:bodyPr>
          <a:lstStyle>
            <a:defPPr marR="0" lvl="0" algn="l" rtl="0">
              <a:lnSpc>
                <a:spcPct val="100000"/>
              </a:lnSpc>
              <a:spcBef>
                <a:spcPts val="0"/>
              </a:spcBef>
              <a:spcAft>
                <a:spcPts val="0"/>
              </a:spcAft>
            </a:defPPr>
            <a:lvl1pPr>
              <a:defRPr sz="3200">
                <a:solidFill>
                  <a:schemeClr val="accent1">
                    <a:lumMod val="50000"/>
                  </a:schemeClr>
                </a:solidFill>
                <a:latin typeface="Helvetica Neue" panose="020B0604020202020204" charset="0"/>
              </a:defRPr>
            </a:lvl1pPr>
          </a:lstStyle>
          <a:p>
            <a:pPr defTabSz="685800">
              <a:buClr>
                <a:srgbClr val="000000"/>
              </a:buClr>
            </a:pPr>
            <a:r>
              <a:rPr lang="en-US" sz="20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FIRST ITALIAN REGION BY SHARE OF </a:t>
            </a:r>
            <a:r>
              <a:rPr lang="en-US" sz="2000" b="1" kern="0" cap="all">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ADDED VALUE AND EMPLOYMENT PRODUCED BY THE CULTURAL and CREATIVE </a:t>
            </a:r>
            <a:r>
              <a:rPr lang="en-US" sz="20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PRODUCTION SYSTEM.</a:t>
            </a:r>
            <a:endParaRPr lang="en-US" sz="2000" kern="0" cap="all">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12" descr="Back_06.jpg"/>
          <p:cNvPicPr preferRelativeResize="0"/>
          <p:nvPr/>
        </p:nvPicPr>
        <p:blipFill rotWithShape="1">
          <a:blip r:embed="rId3">
            <a:alphaModFix/>
          </a:blip>
          <a:srcRect l="32808" t="4465" r="7571" b="53561"/>
          <a:stretch/>
        </p:blipFill>
        <p:spPr>
          <a:xfrm>
            <a:off x="0" y="-4254"/>
            <a:ext cx="18290472" cy="8648192"/>
          </a:xfrm>
          <a:prstGeom prst="rect">
            <a:avLst/>
          </a:prstGeom>
          <a:noFill/>
          <a:ln>
            <a:noFill/>
          </a:ln>
        </p:spPr>
      </p:pic>
      <p:sp>
        <p:nvSpPr>
          <p:cNvPr id="286" name="Google Shape;286;p12"/>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9</a:t>
            </a:fld>
            <a:endParaRPr/>
          </a:p>
        </p:txBody>
      </p:sp>
      <p:sp>
        <p:nvSpPr>
          <p:cNvPr id="287" name="Google Shape;287;p12"/>
          <p:cNvSpPr txBox="1"/>
          <p:nvPr/>
        </p:nvSpPr>
        <p:spPr>
          <a:xfrm>
            <a:off x="352530" y="1"/>
            <a:ext cx="13064162" cy="3064973"/>
          </a:xfrm>
          <a:prstGeom prst="rect">
            <a:avLst/>
          </a:prstGeom>
          <a:noFill/>
          <a:ln>
            <a:noFill/>
          </a:ln>
        </p:spPr>
        <p:txBody>
          <a:bodyPr spcFirstLastPara="1" wrap="square" lIns="53569" tIns="53569" rIns="53569" bIns="53569" anchor="ctr" anchorCtr="0">
            <a:normAutofit/>
          </a:bodyPr>
          <a:lstStyle/>
          <a:p>
            <a:pPr>
              <a:buClr>
                <a:srgbClr val="FFFFFF"/>
              </a:buClr>
              <a:buSzPts val="8000"/>
            </a:pPr>
            <a:r>
              <a:rPr lang="en-US" sz="6000" b="1" dirty="0">
                <a:solidFill>
                  <a:srgbClr val="FFFFFF"/>
                </a:solidFill>
                <a:latin typeface="HelveticaNeue"/>
                <a:ea typeface="HelveticaNeue"/>
                <a:cs typeface="HelveticaNeue"/>
                <a:sym typeface="Helvetica Neue"/>
              </a:rPr>
              <a:t>LAZIO, </a:t>
            </a:r>
          </a:p>
          <a:p>
            <a:pPr>
              <a:buClr>
                <a:srgbClr val="FFFFFF"/>
              </a:buClr>
              <a:buSzPts val="8000"/>
            </a:pPr>
            <a:r>
              <a:rPr lang="en-US" sz="6000" b="1" dirty="0">
                <a:solidFill>
                  <a:schemeClr val="bg1"/>
                </a:solidFill>
                <a:latin typeface="HelveticaNeue"/>
                <a:ea typeface="HelveticaNeue"/>
                <a:cs typeface="HelveticaNeue"/>
                <a:sym typeface="Helvetica Neue"/>
              </a:rPr>
              <a:t>REGION OF INNOVATION </a:t>
            </a:r>
            <a:endParaRPr sz="1050" dirty="0">
              <a:solidFill>
                <a:schemeClr val="bg1"/>
              </a:solidFill>
              <a:latin typeface="Arial"/>
              <a:ea typeface="Arial"/>
              <a:cs typeface="Arial"/>
              <a:sym typeface="Arial"/>
            </a:endParaRPr>
          </a:p>
        </p:txBody>
      </p:sp>
      <p:sp>
        <p:nvSpPr>
          <p:cNvPr id="288" name="Google Shape;288;p12"/>
          <p:cNvSpPr txBox="1"/>
          <p:nvPr/>
        </p:nvSpPr>
        <p:spPr>
          <a:xfrm>
            <a:off x="348595" y="2679757"/>
            <a:ext cx="6751384" cy="3493726"/>
          </a:xfrm>
          <a:prstGeom prst="rect">
            <a:avLst/>
          </a:prstGeom>
          <a:noFill/>
          <a:ln>
            <a:noFill/>
          </a:ln>
        </p:spPr>
        <p:txBody>
          <a:bodyPr spcFirstLastPara="1" wrap="square" lIns="53569" tIns="53569" rIns="53569" bIns="53569" anchor="ctr" anchorCtr="0">
            <a:spAutoFit/>
          </a:bodyPr>
          <a:lstStyle/>
          <a:p>
            <a:pPr marL="342900" indent="-304800">
              <a:buClr>
                <a:srgbClr val="FFFFFF"/>
              </a:buClr>
              <a:buSzPts val="2800"/>
              <a:buFont typeface="Helvetica Neue"/>
              <a:buChar char="•"/>
            </a:pPr>
            <a:r>
              <a:rPr lang="en-US" sz="2200" cap="all" dirty="0">
                <a:solidFill>
                  <a:srgbClr val="FFFFFF"/>
                </a:solidFill>
                <a:latin typeface="Helvetica Neue"/>
                <a:ea typeface="Helvetica Neue"/>
                <a:cs typeface="Helvetica Neue"/>
                <a:sym typeface="Helvetica Neue"/>
              </a:rPr>
              <a:t>Lazio hosts global industrial players from all over the world that run their </a:t>
            </a:r>
            <a:r>
              <a:rPr lang="en-US" sz="2200" b="1" cap="all" dirty="0">
                <a:solidFill>
                  <a:srgbClr val="FFFFFF"/>
                </a:solidFill>
                <a:latin typeface="Helvetica Neue"/>
                <a:ea typeface="Helvetica Neue"/>
                <a:cs typeface="Helvetica Neue"/>
                <a:sym typeface="Helvetica Neue"/>
              </a:rPr>
              <a:t>R&amp;D activities</a:t>
            </a:r>
          </a:p>
          <a:p>
            <a:pPr marL="38100">
              <a:buClr>
                <a:srgbClr val="FFFFFF"/>
              </a:buClr>
              <a:buSzPts val="2800"/>
            </a:pPr>
            <a:endParaRPr sz="2200" cap="all" dirty="0">
              <a:solidFill>
                <a:srgbClr val="FFFFFF"/>
              </a:solidFill>
              <a:latin typeface="Helvetica Neue"/>
              <a:sym typeface="Helvetica Neue"/>
            </a:endParaRPr>
          </a:p>
          <a:p>
            <a:pPr marL="342900" indent="-304800">
              <a:buClr>
                <a:srgbClr val="FFFFFF"/>
              </a:buClr>
              <a:buSzPts val="2800"/>
              <a:buFont typeface="Helvetica Neue"/>
              <a:buChar char="•"/>
            </a:pPr>
            <a:r>
              <a:rPr lang="en-US" sz="2200" cap="all" dirty="0">
                <a:solidFill>
                  <a:srgbClr val="FFFFFF"/>
                </a:solidFill>
                <a:latin typeface="Helvetica Neue"/>
                <a:sym typeface="Helvetica Neue"/>
              </a:rPr>
              <a:t>Lazio hosts many public and private research </a:t>
            </a:r>
            <a:r>
              <a:rPr lang="it-IT" sz="2200" cap="all" dirty="0">
                <a:solidFill>
                  <a:srgbClr val="FFFFFF"/>
                </a:solidFill>
                <a:latin typeface="Helvetica Neue"/>
                <a:sym typeface="Helvetica Neue"/>
              </a:rPr>
              <a:t>centres</a:t>
            </a:r>
          </a:p>
          <a:p>
            <a:pPr marL="342900" indent="-304800">
              <a:buClr>
                <a:srgbClr val="FFFFFF"/>
              </a:buClr>
              <a:buSzPts val="2800"/>
              <a:buFont typeface="Helvetica Neue"/>
              <a:buChar char="•"/>
            </a:pPr>
            <a:endParaRPr lang="it-IT" sz="2200" cap="all" dirty="0">
              <a:solidFill>
                <a:srgbClr val="FFFFFF"/>
              </a:solidFill>
              <a:latin typeface="Helvetica Neue"/>
              <a:ea typeface="Helvetica Neue"/>
              <a:cs typeface="Helvetica Neue"/>
              <a:sym typeface="Helvetica Neue"/>
            </a:endParaRPr>
          </a:p>
          <a:p>
            <a:pPr marL="342900" indent="-304800">
              <a:buClr>
                <a:srgbClr val="FFFFFF"/>
              </a:buClr>
              <a:buSzPts val="2800"/>
              <a:buFont typeface="Helvetica Neue"/>
              <a:buChar char="•"/>
            </a:pPr>
            <a:r>
              <a:rPr lang="en-US" sz="2200" cap="all" dirty="0">
                <a:solidFill>
                  <a:srgbClr val="FFFFFF"/>
                </a:solidFill>
                <a:latin typeface="Helvetica Neue"/>
                <a:sym typeface="Helvetica Neue"/>
              </a:rPr>
              <a:t>Tech Districts &amp; Clusters play a role as aggregators, knowledge enablers and in technology transfer.</a:t>
            </a:r>
            <a:endParaRPr sz="2200" cap="all" dirty="0">
              <a:solidFill>
                <a:srgbClr val="FFFFFF"/>
              </a:solidFill>
              <a:latin typeface="Helvetica Neue"/>
              <a:sym typeface="Helvetica Neue"/>
            </a:endParaRPr>
          </a:p>
        </p:txBody>
      </p:sp>
      <p:sp>
        <p:nvSpPr>
          <p:cNvPr id="290" name="Google Shape;290;p12"/>
          <p:cNvSpPr txBox="1"/>
          <p:nvPr/>
        </p:nvSpPr>
        <p:spPr>
          <a:xfrm>
            <a:off x="15333883" y="3570127"/>
            <a:ext cx="2723353" cy="1523956"/>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dirty="0">
                <a:solidFill>
                  <a:srgbClr val="002060"/>
                </a:solidFill>
                <a:latin typeface="Helvetica Neue"/>
                <a:ea typeface="Helvetica Neue"/>
                <a:cs typeface="Helvetica Neue"/>
                <a:sym typeface="Helvetica Neue"/>
              </a:rPr>
              <a:t>SCIENTIFIC  AND</a:t>
            </a:r>
            <a:endParaRPr sz="1125" b="1" dirty="0">
              <a:solidFill>
                <a:srgbClr val="000000"/>
              </a:solidFill>
              <a:latin typeface="HelveticaNeue"/>
              <a:ea typeface="HelveticaNeue"/>
              <a:cs typeface="HelveticaNeue"/>
              <a:sym typeface="Helvetica Neue"/>
            </a:endParaRPr>
          </a:p>
          <a:p>
            <a:pPr>
              <a:buClr>
                <a:srgbClr val="002060"/>
              </a:buClr>
              <a:buSzPts val="1600"/>
            </a:pPr>
            <a:r>
              <a:rPr lang="en-US" sz="1200" dirty="0">
                <a:solidFill>
                  <a:srgbClr val="002060"/>
                </a:solidFill>
                <a:latin typeface="Helvetica Neue"/>
                <a:ea typeface="Helvetica Neue"/>
                <a:cs typeface="Helvetica Neue"/>
                <a:sym typeface="Helvetica Neue"/>
              </a:rPr>
              <a:t>TECHNOLOGICAL PARKS:</a:t>
            </a:r>
            <a:endParaRPr lang="en-US" sz="800">
              <a:solidFill>
                <a:srgbClr val="002060"/>
              </a:solidFill>
              <a:latin typeface="Helvetica Neue"/>
              <a:ea typeface="Helvetica Neue"/>
              <a:cs typeface="Helvetica Neue"/>
            </a:endParaRPr>
          </a:p>
          <a:p>
            <a:pPr>
              <a:buSzPts val="1600"/>
            </a:pPr>
            <a:endParaRPr lang="en-US" sz="800" dirty="0">
              <a:solidFill>
                <a:srgbClr val="002060"/>
              </a:solidFill>
              <a:latin typeface="Helvetica Neue"/>
              <a:ea typeface="Helvetica Neue"/>
              <a:cs typeface="Helvetica Neue"/>
            </a:endParaRPr>
          </a:p>
          <a:p>
            <a:pPr marL="228600" indent="-228600">
              <a:buClr>
                <a:srgbClr val="002060"/>
              </a:buClr>
              <a:buSzPts val="1600"/>
              <a:buAutoNum type="arabicPeriod"/>
            </a:pPr>
            <a:r>
              <a:rPr lang="en-US" sz="1200" dirty="0">
                <a:solidFill>
                  <a:srgbClr val="002060"/>
                </a:solidFill>
                <a:latin typeface="Helvetica Neue"/>
                <a:ea typeface="Helvetica Neue"/>
                <a:cs typeface="Helvetica Neue"/>
                <a:sym typeface="Helvetica Neue"/>
              </a:rPr>
              <a:t>ROME TECHNOPOLE</a:t>
            </a:r>
            <a:endParaRPr lang="en-US" sz="1200" dirty="0">
              <a:solidFill>
                <a:srgbClr val="002060"/>
              </a:solidFill>
              <a:latin typeface="Helvetica Neue"/>
              <a:ea typeface="Helvetica Neue"/>
              <a:cs typeface="Helvetica Neue"/>
            </a:endParaRPr>
          </a:p>
          <a:p>
            <a:pPr marL="228600" indent="-228600">
              <a:buSzPts val="1600"/>
              <a:buAutoNum type="arabicPeriod"/>
            </a:pPr>
            <a:r>
              <a:rPr lang="en-US" sz="1200" dirty="0">
                <a:solidFill>
                  <a:srgbClr val="002060"/>
                </a:solidFill>
                <a:latin typeface="Helvetica Neue"/>
              </a:rPr>
              <a:t>TECNOPOLO</a:t>
            </a:r>
            <a:r>
              <a:rPr lang="en-US" sz="1200" dirty="0">
                <a:solidFill>
                  <a:srgbClr val="002060"/>
                </a:solidFill>
                <a:latin typeface="Helvetica Neue"/>
                <a:ea typeface="Arial"/>
                <a:cs typeface="Arial"/>
              </a:rPr>
              <a:t> TIBURTINO</a:t>
            </a:r>
          </a:p>
          <a:p>
            <a:pPr marL="228600" indent="-228600">
              <a:buSzPts val="1600"/>
              <a:buAutoNum type="arabicPeriod"/>
            </a:pPr>
            <a:r>
              <a:rPr lang="en-US" sz="1200" dirty="0">
                <a:solidFill>
                  <a:srgbClr val="002060"/>
                </a:solidFill>
                <a:latin typeface="Helvetica Neue"/>
                <a:ea typeface="Arial"/>
                <a:cs typeface="Arial"/>
              </a:rPr>
              <a:t>TECNOPOLO CASTEL </a:t>
            </a:r>
            <a:r>
              <a:rPr lang="en-US" sz="1200">
                <a:solidFill>
                  <a:srgbClr val="002060"/>
                </a:solidFill>
                <a:latin typeface="Helvetica Neue"/>
                <a:ea typeface="Arial"/>
                <a:cs typeface="Arial"/>
              </a:rPr>
              <a:t>ROMANO</a:t>
            </a:r>
          </a:p>
          <a:p>
            <a:pPr marL="228600" indent="-228600">
              <a:buSzPts val="1600"/>
              <a:buAutoNum type="arabicPeriod"/>
            </a:pPr>
            <a:r>
              <a:rPr lang="en-US" sz="1200">
                <a:solidFill>
                  <a:srgbClr val="002060"/>
                </a:solidFill>
                <a:latin typeface="Helvetica Neue"/>
                <a:ea typeface="Arial"/>
                <a:cs typeface="Arial"/>
              </a:rPr>
              <a:t>PST ALTO LAZIO</a:t>
            </a:r>
          </a:p>
          <a:p>
            <a:pPr marL="228600" indent="-228600">
              <a:buSzPts val="1600"/>
              <a:buAutoNum type="arabicPeriod"/>
            </a:pPr>
            <a:r>
              <a:rPr lang="en-US" sz="1200" dirty="0">
                <a:solidFill>
                  <a:srgbClr val="002060"/>
                </a:solidFill>
                <a:latin typeface="Helvetica Neue"/>
                <a:ea typeface="Arial"/>
                <a:cs typeface="Arial"/>
              </a:rPr>
              <a:t>PALMER FERENTINO</a:t>
            </a:r>
          </a:p>
        </p:txBody>
      </p:sp>
      <p:sp>
        <p:nvSpPr>
          <p:cNvPr id="291" name="Google Shape;291;p12"/>
          <p:cNvSpPr txBox="1"/>
          <p:nvPr/>
        </p:nvSpPr>
        <p:spPr>
          <a:xfrm>
            <a:off x="15605145" y="2958441"/>
            <a:ext cx="459984" cy="607787"/>
          </a:xfrm>
          <a:prstGeom prst="rect">
            <a:avLst/>
          </a:prstGeom>
          <a:noFill/>
          <a:ln>
            <a:noFill/>
          </a:ln>
        </p:spPr>
        <p:txBody>
          <a:bodyPr spcFirstLastPara="1" wrap="square" lIns="53569" tIns="53569" rIns="53569" bIns="53569" anchor="ctr" anchorCtr="0">
            <a:normAutofit lnSpcReduction="10000"/>
          </a:bodyPr>
          <a:lstStyle/>
          <a:p>
            <a:pPr algn="r">
              <a:buClr>
                <a:srgbClr val="6E4E7F"/>
              </a:buClr>
              <a:buSzPts val="4500"/>
            </a:pPr>
            <a:r>
              <a:rPr lang="en-US" sz="3375" b="1" dirty="0">
                <a:solidFill>
                  <a:srgbClr val="6E4E7F"/>
                </a:solidFill>
                <a:latin typeface="HelveticaNeue"/>
                <a:ea typeface="HelveticaNeue"/>
                <a:cs typeface="HelveticaNeue"/>
                <a:sym typeface="Helvetica Neue"/>
              </a:rPr>
              <a:t>5</a:t>
            </a:r>
            <a:endParaRPr sz="1050" dirty="0">
              <a:solidFill>
                <a:srgbClr val="000000"/>
              </a:solidFill>
              <a:latin typeface="Arial"/>
              <a:ea typeface="Arial"/>
              <a:cs typeface="Arial"/>
              <a:sym typeface="Arial"/>
            </a:endParaRPr>
          </a:p>
        </p:txBody>
      </p:sp>
      <p:sp>
        <p:nvSpPr>
          <p:cNvPr id="292" name="Google Shape;292;p12"/>
          <p:cNvSpPr txBox="1"/>
          <p:nvPr/>
        </p:nvSpPr>
        <p:spPr>
          <a:xfrm>
            <a:off x="9475512" y="5723139"/>
            <a:ext cx="2313156" cy="897070"/>
          </a:xfrm>
          <a:prstGeom prst="rect">
            <a:avLst/>
          </a:prstGeom>
          <a:noFill/>
          <a:ln>
            <a:noFill/>
          </a:ln>
        </p:spPr>
        <p:txBody>
          <a:bodyPr spcFirstLastPara="1" wrap="square" lIns="53569" tIns="53569" rIns="53569" bIns="53569" anchor="ctr" anchorCtr="0">
            <a:normAutofit fontScale="32500" lnSpcReduction="20000"/>
          </a:bodyPr>
          <a:lstStyle/>
          <a:p>
            <a:pPr>
              <a:buClr>
                <a:srgbClr val="002060"/>
              </a:buClr>
              <a:buSzPts val="1600"/>
            </a:pPr>
            <a:r>
              <a:rPr lang="en-US" sz="3000" dirty="0">
                <a:solidFill>
                  <a:srgbClr val="002060"/>
                </a:solidFill>
                <a:latin typeface="Helvetica Neue"/>
                <a:sym typeface="Helvetica Neue"/>
              </a:rPr>
              <a:t>TECHNOLOGICA DISTRICTS:</a:t>
            </a:r>
          </a:p>
          <a:p>
            <a:pPr>
              <a:buSzPts val="1600"/>
            </a:pPr>
            <a:endParaRPr lang="en-US" sz="800" dirty="0">
              <a:solidFill>
                <a:srgbClr val="002060"/>
              </a:solidFill>
              <a:latin typeface="Helvetica Neue"/>
              <a:ea typeface="Helvetica Neue"/>
              <a:cs typeface="Helvetica Neue"/>
            </a:endParaRPr>
          </a:p>
          <a:p>
            <a:pPr>
              <a:buClr>
                <a:srgbClr val="002060"/>
              </a:buClr>
              <a:buSzPts val="1600"/>
            </a:pPr>
            <a:r>
              <a:rPr lang="en-US" sz="1500" dirty="0">
                <a:solidFill>
                  <a:srgbClr val="002060"/>
                </a:solidFill>
                <a:latin typeface="Helvetica Neue"/>
                <a:ea typeface="Helvetica Neue"/>
                <a:cs typeface="Helvetica Neue"/>
                <a:sym typeface="Helvetica Neue"/>
              </a:rPr>
              <a:t> </a:t>
            </a:r>
          </a:p>
          <a:p>
            <a:pPr marL="228600" indent="-228600">
              <a:buClr>
                <a:srgbClr val="002060"/>
              </a:buClr>
              <a:buSzPts val="1600"/>
              <a:buAutoNum type="arabicPeriod"/>
            </a:pPr>
            <a:r>
              <a:rPr lang="en-US" sz="3700" dirty="0">
                <a:solidFill>
                  <a:srgbClr val="002060"/>
                </a:solidFill>
                <a:latin typeface="Helvetica Neue"/>
              </a:rPr>
              <a:t>DTB – LIFE SCIENCES</a:t>
            </a:r>
          </a:p>
          <a:p>
            <a:pPr marL="228600" indent="-228600">
              <a:buClr>
                <a:srgbClr val="002060"/>
              </a:buClr>
              <a:buSzPts val="1600"/>
              <a:buAutoNum type="arabicPeriod"/>
            </a:pPr>
            <a:r>
              <a:rPr lang="en-US" sz="3700" dirty="0">
                <a:solidFill>
                  <a:srgbClr val="002060"/>
                </a:solidFill>
                <a:latin typeface="Helvetica Neue"/>
              </a:rPr>
              <a:t>DTA – AEISPACE</a:t>
            </a:r>
          </a:p>
          <a:p>
            <a:pPr marL="228600" indent="-228600">
              <a:buClr>
                <a:srgbClr val="002060"/>
              </a:buClr>
              <a:buSzPts val="1600"/>
              <a:buAutoNum type="arabicPeriod"/>
            </a:pPr>
            <a:r>
              <a:rPr lang="en-US" sz="3700" dirty="0">
                <a:solidFill>
                  <a:srgbClr val="002060"/>
                </a:solidFill>
                <a:latin typeface="Helvetica Neue"/>
              </a:rPr>
              <a:t>DTC – CULTURE TECH</a:t>
            </a:r>
          </a:p>
        </p:txBody>
      </p:sp>
      <p:sp>
        <p:nvSpPr>
          <p:cNvPr id="293" name="Google Shape;293;p12"/>
          <p:cNvSpPr txBox="1"/>
          <p:nvPr/>
        </p:nvSpPr>
        <p:spPr>
          <a:xfrm>
            <a:off x="9490166" y="5196434"/>
            <a:ext cx="345164" cy="535781"/>
          </a:xfrm>
          <a:prstGeom prst="rect">
            <a:avLst/>
          </a:prstGeom>
          <a:noFill/>
          <a:ln>
            <a:noFill/>
          </a:ln>
        </p:spPr>
        <p:txBody>
          <a:bodyPr spcFirstLastPara="1" wrap="square" lIns="53569" tIns="53569" rIns="53569" bIns="53569" anchor="ctr" anchorCtr="0">
            <a:normAutofit lnSpcReduction="10000"/>
          </a:bodyPr>
          <a:lstStyle/>
          <a:p>
            <a:pPr algn="r">
              <a:lnSpc>
                <a:spcPct val="90000"/>
              </a:lnSpc>
              <a:buClr>
                <a:srgbClr val="6E4E7F"/>
              </a:buClr>
              <a:buSzPts val="4500"/>
            </a:pPr>
            <a:r>
              <a:rPr lang="en-US" sz="3375" b="1" dirty="0">
                <a:solidFill>
                  <a:srgbClr val="6E4E7F"/>
                </a:solidFill>
                <a:latin typeface="HelveticaNeue"/>
                <a:ea typeface="HelveticaNeue"/>
                <a:cs typeface="HelveticaNeue"/>
                <a:sym typeface="Helvetica Neue"/>
              </a:rPr>
              <a:t>3</a:t>
            </a:r>
            <a:endParaRPr sz="1050" dirty="0">
              <a:solidFill>
                <a:srgbClr val="000000"/>
              </a:solidFill>
              <a:latin typeface="Arial"/>
              <a:ea typeface="Arial"/>
              <a:cs typeface="Arial"/>
              <a:sym typeface="Arial"/>
            </a:endParaRPr>
          </a:p>
        </p:txBody>
      </p:sp>
      <p:sp>
        <p:nvSpPr>
          <p:cNvPr id="294" name="Google Shape;294;p12"/>
          <p:cNvSpPr txBox="1"/>
          <p:nvPr/>
        </p:nvSpPr>
        <p:spPr>
          <a:xfrm>
            <a:off x="12637876" y="4566950"/>
            <a:ext cx="2405561" cy="1474354"/>
          </a:xfrm>
          <a:prstGeom prst="rect">
            <a:avLst/>
          </a:prstGeom>
          <a:noFill/>
          <a:ln>
            <a:noFill/>
          </a:ln>
        </p:spPr>
        <p:txBody>
          <a:bodyPr spcFirstLastPara="1" wrap="square" lIns="53569" tIns="53569" rIns="53569" bIns="53569" anchor="ctr" anchorCtr="0">
            <a:normAutofit/>
          </a:bodyPr>
          <a:lstStyle/>
          <a:p>
            <a:pPr>
              <a:buClr>
                <a:srgbClr val="002060"/>
              </a:buClr>
              <a:buSzPts val="1600"/>
            </a:pPr>
            <a:r>
              <a:rPr lang="en-US" sz="1200" dirty="0">
                <a:solidFill>
                  <a:srgbClr val="002060"/>
                </a:solidFill>
                <a:latin typeface="Helvetica Neue"/>
                <a:ea typeface="Helvetica Neue"/>
                <a:cs typeface="Helvetica Neue"/>
                <a:sym typeface="Helvetica Neue"/>
              </a:rPr>
              <a:t>TECHNOLOGICAL</a:t>
            </a:r>
            <a:endParaRPr sz="1125" b="1" dirty="0">
              <a:solidFill>
                <a:srgbClr val="000000"/>
              </a:solidFill>
              <a:latin typeface="HelveticaNeue"/>
              <a:ea typeface="HelveticaNeue"/>
              <a:cs typeface="HelveticaNeue"/>
              <a:sym typeface="Helvetica Neue"/>
            </a:endParaRPr>
          </a:p>
          <a:p>
            <a:pPr>
              <a:buClr>
                <a:srgbClr val="002060"/>
              </a:buClr>
              <a:buSzPts val="1600"/>
            </a:pPr>
            <a:r>
              <a:rPr lang="en-US" sz="1200" dirty="0">
                <a:solidFill>
                  <a:srgbClr val="002060"/>
                </a:solidFill>
                <a:latin typeface="Helvetica Neue"/>
                <a:ea typeface="Helvetica Neue"/>
                <a:cs typeface="Helvetica Neue"/>
                <a:sym typeface="Helvetica Neue"/>
              </a:rPr>
              <a:t>NATIONAL CLUSTERS:</a:t>
            </a:r>
            <a:endParaRPr lang="en-US" sz="1200" dirty="0">
              <a:solidFill>
                <a:srgbClr val="002060"/>
              </a:solidFill>
              <a:latin typeface="Helvetica Neue"/>
              <a:ea typeface="Helvetica Neue"/>
              <a:cs typeface="Helvetica Neue"/>
            </a:endParaRPr>
          </a:p>
          <a:p>
            <a:pPr>
              <a:buSzPts val="1600"/>
            </a:pPr>
            <a:endParaRPr lang="en-US" sz="800" dirty="0">
              <a:cs typeface="Arial"/>
            </a:endParaRPr>
          </a:p>
          <a:p>
            <a:pPr marL="228600" indent="-228600">
              <a:buClr>
                <a:srgbClr val="002060"/>
              </a:buClr>
              <a:buSzPts val="1600"/>
              <a:buAutoNum type="arabicPeriod"/>
            </a:pPr>
            <a:r>
              <a:rPr lang="en-US" sz="1200" dirty="0">
                <a:solidFill>
                  <a:srgbClr val="002060"/>
                </a:solidFill>
                <a:latin typeface="Helvetica Neue"/>
              </a:rPr>
              <a:t>ALISEI – LIFE SCIENCES</a:t>
            </a:r>
          </a:p>
          <a:p>
            <a:pPr marL="228600" indent="-228600">
              <a:buClr>
                <a:srgbClr val="002060"/>
              </a:buClr>
              <a:buSzPts val="1600"/>
              <a:buAutoNum type="arabicPeriod"/>
            </a:pPr>
            <a:r>
              <a:rPr lang="en-US" sz="1200" dirty="0">
                <a:solidFill>
                  <a:srgbClr val="002060"/>
                </a:solidFill>
                <a:latin typeface="Helvetica Neue"/>
              </a:rPr>
              <a:t>CTNA – AEROSPACE</a:t>
            </a:r>
          </a:p>
          <a:p>
            <a:pPr marL="228600" indent="-228600">
              <a:buClr>
                <a:srgbClr val="002060"/>
              </a:buClr>
              <a:buSzPts val="1600"/>
              <a:buAutoNum type="arabicPeriod"/>
            </a:pPr>
            <a:r>
              <a:rPr lang="en-US" sz="1200" dirty="0">
                <a:solidFill>
                  <a:srgbClr val="002060"/>
                </a:solidFill>
                <a:latin typeface="Helvetica Neue"/>
              </a:rPr>
              <a:t>BIG – BLUE ECONOMY</a:t>
            </a:r>
          </a:p>
          <a:p>
            <a:pPr marL="228600" indent="-228600">
              <a:buClr>
                <a:srgbClr val="002060"/>
              </a:buClr>
              <a:buSzPts val="1600"/>
              <a:buAutoNum type="arabicPeriod"/>
            </a:pPr>
            <a:r>
              <a:rPr lang="en-US" sz="1200" dirty="0">
                <a:solidFill>
                  <a:srgbClr val="002060"/>
                </a:solidFill>
                <a:latin typeface="Helvetica Neue"/>
              </a:rPr>
              <a:t>SPRING - BIOECONOMY</a:t>
            </a:r>
          </a:p>
        </p:txBody>
      </p:sp>
      <p:sp>
        <p:nvSpPr>
          <p:cNvPr id="295" name="Google Shape;295;p12"/>
          <p:cNvSpPr txBox="1"/>
          <p:nvPr/>
        </p:nvSpPr>
        <p:spPr>
          <a:xfrm>
            <a:off x="12662279" y="4043477"/>
            <a:ext cx="519676" cy="535781"/>
          </a:xfrm>
          <a:prstGeom prst="rect">
            <a:avLst/>
          </a:prstGeom>
          <a:noFill/>
          <a:ln>
            <a:noFill/>
          </a:ln>
        </p:spPr>
        <p:txBody>
          <a:bodyPr spcFirstLastPara="1" wrap="square" lIns="53569" tIns="53569" rIns="53569" bIns="53569" anchor="ctr" anchorCtr="0">
            <a:normAutofit fontScale="92500" lnSpcReduction="10000"/>
          </a:bodyPr>
          <a:lstStyle/>
          <a:p>
            <a:pPr algn="r">
              <a:buClr>
                <a:srgbClr val="6E4E7F"/>
              </a:buClr>
              <a:buSzPts val="4500"/>
            </a:pPr>
            <a:r>
              <a:rPr lang="en-US" sz="3375" b="1" dirty="0">
                <a:solidFill>
                  <a:srgbClr val="6E4E7F"/>
                </a:solidFill>
                <a:latin typeface="HelveticaNeue"/>
                <a:ea typeface="HelveticaNeue"/>
                <a:cs typeface="HelveticaNeue"/>
                <a:sym typeface="Helvetica Neue"/>
              </a:rPr>
              <a:t>4</a:t>
            </a:r>
            <a:endParaRPr sz="1050" dirty="0">
              <a:solidFill>
                <a:srgbClr val="000000"/>
              </a:solidFill>
              <a:latin typeface="Arial"/>
              <a:ea typeface="Arial"/>
              <a:cs typeface="Arial"/>
              <a:sym typeface="Arial"/>
            </a:endParaRPr>
          </a:p>
        </p:txBody>
      </p:sp>
      <p:sp>
        <p:nvSpPr>
          <p:cNvPr id="296" name="Google Shape;296;p12"/>
          <p:cNvSpPr txBox="1"/>
          <p:nvPr/>
        </p:nvSpPr>
        <p:spPr>
          <a:xfrm>
            <a:off x="15301244" y="6484187"/>
            <a:ext cx="2469591" cy="292850"/>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dirty="0">
                <a:solidFill>
                  <a:srgbClr val="002060"/>
                </a:solidFill>
                <a:latin typeface="Helvetica Neue"/>
                <a:sym typeface="Helvetica Neue"/>
              </a:rPr>
              <a:t>STARTUPS + INNOVATIVE SMEs</a:t>
            </a:r>
            <a:endParaRPr lang="en-US" sz="1200" dirty="0">
              <a:solidFill>
                <a:srgbClr val="002060"/>
              </a:solidFill>
              <a:latin typeface="Helvetica Neue"/>
            </a:endParaRPr>
          </a:p>
        </p:txBody>
      </p:sp>
      <p:sp>
        <p:nvSpPr>
          <p:cNvPr id="297" name="Google Shape;297;p12"/>
          <p:cNvSpPr txBox="1"/>
          <p:nvPr/>
        </p:nvSpPr>
        <p:spPr>
          <a:xfrm>
            <a:off x="12634574" y="7199263"/>
            <a:ext cx="1490409" cy="569849"/>
          </a:xfrm>
          <a:prstGeom prst="rect">
            <a:avLst/>
          </a:prstGeom>
          <a:noFill/>
          <a:ln>
            <a:noFill/>
          </a:ln>
        </p:spPr>
        <p:txBody>
          <a:bodyPr spcFirstLastPara="1" wrap="square" lIns="53569" tIns="53569" rIns="53569" bIns="53569" anchor="b" anchorCtr="0">
            <a:spAutoFit/>
          </a:bodyPr>
          <a:lstStyle/>
          <a:p>
            <a:pPr>
              <a:buClr>
                <a:srgbClr val="6E4E7F"/>
              </a:buClr>
              <a:buSzPts val="4500"/>
            </a:pPr>
            <a:r>
              <a:rPr lang="it-IT" sz="3000" b="1" dirty="0">
                <a:solidFill>
                  <a:srgbClr val="6E4E7F"/>
                </a:solidFill>
                <a:latin typeface="HelveticaNeue"/>
                <a:cs typeface="Arial"/>
              </a:rPr>
              <a:t>60.683</a:t>
            </a:r>
            <a:r>
              <a:rPr lang="it-IT" sz="2400" b="1" dirty="0">
                <a:solidFill>
                  <a:srgbClr val="6E4E7F"/>
                </a:solidFill>
                <a:latin typeface="HelveticaNeue"/>
              </a:rPr>
              <a:t> </a:t>
            </a:r>
            <a:endParaRPr sz="2400" b="1" dirty="0">
              <a:solidFill>
                <a:srgbClr val="6E4E7F"/>
              </a:solidFill>
              <a:latin typeface="HelveticaNeue"/>
              <a:sym typeface="Arial"/>
            </a:endParaRPr>
          </a:p>
        </p:txBody>
      </p:sp>
      <p:sp>
        <p:nvSpPr>
          <p:cNvPr id="298" name="Google Shape;298;p12"/>
          <p:cNvSpPr txBox="1"/>
          <p:nvPr/>
        </p:nvSpPr>
        <p:spPr>
          <a:xfrm>
            <a:off x="12983203" y="7789083"/>
            <a:ext cx="2042949" cy="477516"/>
          </a:xfrm>
          <a:prstGeom prst="rect">
            <a:avLst/>
          </a:prstGeom>
          <a:noFill/>
          <a:ln>
            <a:noFill/>
          </a:ln>
        </p:spPr>
        <p:txBody>
          <a:bodyPr spcFirstLastPara="1" wrap="square" lIns="53569" tIns="53569" rIns="53569" bIns="53569" anchor="ctr" anchorCtr="0">
            <a:spAutoFit/>
          </a:bodyPr>
          <a:lstStyle/>
          <a:p>
            <a:pPr>
              <a:buClr>
                <a:srgbClr val="002060"/>
              </a:buClr>
              <a:buSzPts val="1600"/>
            </a:pPr>
            <a:r>
              <a:rPr lang="en-US" sz="1200">
                <a:solidFill>
                  <a:srgbClr val="002060"/>
                </a:solidFill>
                <a:latin typeface="Helvetica Neue"/>
                <a:ea typeface="Helvetica Neue"/>
                <a:cs typeface="Helvetica Neue"/>
                <a:sym typeface="Helvetica Neue"/>
              </a:rPr>
              <a:t>TOTAL EMPLOYED</a:t>
            </a:r>
            <a:endParaRPr sz="1050">
              <a:solidFill>
                <a:srgbClr val="000000"/>
              </a:solidFill>
              <a:latin typeface="Arial"/>
              <a:ea typeface="Arial"/>
              <a:cs typeface="Arial"/>
              <a:sym typeface="Arial"/>
            </a:endParaRPr>
          </a:p>
          <a:p>
            <a:pPr>
              <a:buClr>
                <a:srgbClr val="002060"/>
              </a:buClr>
              <a:buSzPts val="1600"/>
            </a:pPr>
            <a:r>
              <a:rPr lang="en-US" sz="1200">
                <a:solidFill>
                  <a:srgbClr val="002060"/>
                </a:solidFill>
                <a:latin typeface="Helvetica Neue"/>
                <a:ea typeface="Helvetica Neue"/>
                <a:cs typeface="Helvetica Neue"/>
                <a:sym typeface="Helvetica Neue"/>
              </a:rPr>
              <a:t>IN R&amp;D </a:t>
            </a:r>
            <a:endParaRPr sz="1050">
              <a:solidFill>
                <a:srgbClr val="000000"/>
              </a:solidFill>
              <a:latin typeface="Arial"/>
              <a:ea typeface="Arial"/>
              <a:cs typeface="Arial"/>
              <a:sym typeface="Arial"/>
            </a:endParaRPr>
          </a:p>
        </p:txBody>
      </p:sp>
      <p:sp>
        <p:nvSpPr>
          <p:cNvPr id="299" name="Google Shape;299;p12"/>
          <p:cNvSpPr txBox="1"/>
          <p:nvPr/>
        </p:nvSpPr>
        <p:spPr>
          <a:xfrm>
            <a:off x="15446730" y="7832912"/>
            <a:ext cx="1728531" cy="492549"/>
          </a:xfrm>
          <a:prstGeom prst="rect">
            <a:avLst/>
          </a:prstGeom>
          <a:noFill/>
          <a:ln>
            <a:noFill/>
          </a:ln>
        </p:spPr>
        <p:txBody>
          <a:bodyPr spcFirstLastPara="1" wrap="square" lIns="53569" tIns="53569" rIns="53569" bIns="53569" anchor="ctr" anchorCtr="0">
            <a:normAutofit/>
          </a:bodyPr>
          <a:lstStyle/>
          <a:p>
            <a:pPr>
              <a:buClr>
                <a:srgbClr val="002060"/>
              </a:buClr>
              <a:buSzPts val="1600"/>
            </a:pPr>
            <a:r>
              <a:rPr lang="en-US" sz="1200" dirty="0">
                <a:solidFill>
                  <a:srgbClr val="002060"/>
                </a:solidFill>
                <a:latin typeface="Helvetica Neue"/>
                <a:ea typeface="Helvetica Neue"/>
                <a:cs typeface="Helvetica Neue"/>
                <a:sym typeface="Helvetica Neue"/>
              </a:rPr>
              <a:t>NATIONAL RESEARCH CENTRES</a:t>
            </a:r>
            <a:endParaRPr sz="1050" dirty="0">
              <a:solidFill>
                <a:srgbClr val="000000"/>
              </a:solidFill>
              <a:latin typeface="Arial"/>
              <a:ea typeface="Arial"/>
              <a:cs typeface="Arial"/>
              <a:sym typeface="Arial"/>
            </a:endParaRPr>
          </a:p>
        </p:txBody>
      </p:sp>
      <p:sp>
        <p:nvSpPr>
          <p:cNvPr id="301" name="Google Shape;301;p12"/>
          <p:cNvSpPr txBox="1"/>
          <p:nvPr/>
        </p:nvSpPr>
        <p:spPr>
          <a:xfrm>
            <a:off x="15055989" y="5768016"/>
            <a:ext cx="1453209" cy="711545"/>
          </a:xfrm>
          <a:prstGeom prst="rect">
            <a:avLst/>
          </a:prstGeom>
          <a:noFill/>
          <a:ln>
            <a:noFill/>
          </a:ln>
        </p:spPr>
        <p:txBody>
          <a:bodyPr spcFirstLastPara="1" wrap="square" lIns="53569" tIns="53569" rIns="53569" bIns="53569" anchor="ctr" anchorCtr="0">
            <a:normAutofit/>
          </a:bodyPr>
          <a:lstStyle/>
          <a:p>
            <a:pPr algn="r">
              <a:buClr>
                <a:srgbClr val="6E4E7F"/>
              </a:buClr>
              <a:buSzPts val="4500"/>
            </a:pPr>
            <a:r>
              <a:rPr lang="en-US" sz="3350" b="1" dirty="0">
                <a:solidFill>
                  <a:srgbClr val="6E4E7F"/>
                </a:solidFill>
                <a:latin typeface="HelveticaNeue"/>
                <a:ea typeface="Arial"/>
                <a:cs typeface="Arial"/>
                <a:sym typeface="Helvetica Neue"/>
              </a:rPr>
              <a:t>1.783</a:t>
            </a:r>
            <a:endParaRPr sz="1050" dirty="0">
              <a:solidFill>
                <a:srgbClr val="000000"/>
              </a:solidFill>
              <a:latin typeface="Arial"/>
              <a:ea typeface="Arial"/>
              <a:cs typeface="Arial"/>
              <a:sym typeface="Arial"/>
            </a:endParaRPr>
          </a:p>
        </p:txBody>
      </p:sp>
      <p:sp>
        <p:nvSpPr>
          <p:cNvPr id="302" name="Google Shape;302;p12"/>
          <p:cNvSpPr txBox="1"/>
          <p:nvPr/>
        </p:nvSpPr>
        <p:spPr>
          <a:xfrm>
            <a:off x="9478048" y="7038215"/>
            <a:ext cx="1986186" cy="662182"/>
          </a:xfrm>
          <a:prstGeom prst="rect">
            <a:avLst/>
          </a:prstGeom>
          <a:noFill/>
          <a:ln>
            <a:noFill/>
          </a:ln>
        </p:spPr>
        <p:txBody>
          <a:bodyPr spcFirstLastPara="1" wrap="square" lIns="53569" tIns="53569" rIns="53569" bIns="53569" anchor="b" anchorCtr="0">
            <a:noAutofit/>
          </a:bodyPr>
          <a:lstStyle>
            <a:defPPr marR="0" lvl="0" algn="l" rtl="0">
              <a:lnSpc>
                <a:spcPct val="100000"/>
              </a:lnSpc>
              <a:spcBef>
                <a:spcPts val="0"/>
              </a:spcBef>
              <a:spcAft>
                <a:spcPts val="0"/>
              </a:spcAft>
            </a:defPPr>
            <a:lvl1pPr marL="0" indent="0">
              <a:buClr>
                <a:srgbClr val="6E4E7F"/>
              </a:buClr>
              <a:buSzPts val="4116"/>
              <a:buFont typeface="Helvetica Neue"/>
              <a:buNone/>
              <a:defRPr sz="4116" b="1">
                <a:solidFill>
                  <a:srgbClr val="6E4E7F"/>
                </a:solidFill>
                <a:latin typeface="HelveticaNeue"/>
                <a:ea typeface="HelveticaNeue"/>
                <a:cs typeface="HelveticaNeue"/>
              </a:defRPr>
            </a:lvl1pPr>
          </a:lstStyle>
          <a:p>
            <a:r>
              <a:rPr lang="en-US" sz="2800" dirty="0">
                <a:sym typeface="Helvetica Neue"/>
              </a:rPr>
              <a:t>€ 3.9 BN</a:t>
            </a:r>
            <a:endParaRPr sz="2800" dirty="0"/>
          </a:p>
        </p:txBody>
      </p:sp>
      <p:sp>
        <p:nvSpPr>
          <p:cNvPr id="304" name="Google Shape;304;p12"/>
          <p:cNvSpPr txBox="1"/>
          <p:nvPr/>
        </p:nvSpPr>
        <p:spPr>
          <a:xfrm>
            <a:off x="9475512" y="7731270"/>
            <a:ext cx="1749251" cy="253885"/>
          </a:xfrm>
          <a:prstGeom prst="rect">
            <a:avLst/>
          </a:prstGeom>
          <a:noFill/>
          <a:ln>
            <a:noFill/>
          </a:ln>
        </p:spPr>
        <p:txBody>
          <a:bodyPr spcFirstLastPara="1" wrap="square" lIns="34275" tIns="34275" rIns="34275" bIns="34275" anchor="t" anchorCtr="0">
            <a:spAutoFit/>
          </a:bodyPr>
          <a:lstStyle/>
          <a:p>
            <a:pPr>
              <a:buClr>
                <a:srgbClr val="002060"/>
              </a:buClr>
              <a:buSzPts val="1600"/>
            </a:pPr>
            <a:r>
              <a:rPr lang="en-US" sz="1200" dirty="0">
                <a:solidFill>
                  <a:srgbClr val="002060"/>
                </a:solidFill>
                <a:latin typeface="Helvetica Neue"/>
                <a:ea typeface="Helvetica Neue"/>
                <a:cs typeface="Helvetica Neue"/>
                <a:sym typeface="Helvetica Neue"/>
              </a:rPr>
              <a:t>R&amp;D EXPENDITURE</a:t>
            </a:r>
            <a:endParaRPr sz="1050" dirty="0">
              <a:solidFill>
                <a:srgbClr val="000000"/>
              </a:solidFill>
              <a:latin typeface="Arial"/>
              <a:ea typeface="Arial"/>
              <a:cs typeface="Arial"/>
              <a:sym typeface="Arial"/>
            </a:endParaRPr>
          </a:p>
        </p:txBody>
      </p:sp>
      <p:pic>
        <p:nvPicPr>
          <p:cNvPr id="305" name="Google Shape;305;p12" descr="Image"/>
          <p:cNvPicPr preferRelativeResize="0"/>
          <p:nvPr/>
        </p:nvPicPr>
        <p:blipFill rotWithShape="1">
          <a:blip r:embed="rId4">
            <a:alphaModFix/>
          </a:blip>
          <a:srcRect/>
          <a:stretch/>
        </p:blipFill>
        <p:spPr>
          <a:xfrm>
            <a:off x="11017688" y="7048717"/>
            <a:ext cx="803033" cy="750351"/>
          </a:xfrm>
          <a:prstGeom prst="rect">
            <a:avLst/>
          </a:prstGeom>
          <a:noFill/>
          <a:ln>
            <a:noFill/>
          </a:ln>
        </p:spPr>
      </p:pic>
      <p:pic>
        <p:nvPicPr>
          <p:cNvPr id="307" name="Google Shape;307;p12" descr="Image"/>
          <p:cNvPicPr preferRelativeResize="0"/>
          <p:nvPr/>
        </p:nvPicPr>
        <p:blipFill rotWithShape="1">
          <a:blip r:embed="rId5">
            <a:alphaModFix/>
          </a:blip>
          <a:srcRect/>
          <a:stretch/>
        </p:blipFill>
        <p:spPr>
          <a:xfrm>
            <a:off x="14003812" y="7196452"/>
            <a:ext cx="582075" cy="492550"/>
          </a:xfrm>
          <a:prstGeom prst="rect">
            <a:avLst/>
          </a:prstGeom>
          <a:noFill/>
          <a:ln>
            <a:noFill/>
          </a:ln>
        </p:spPr>
      </p:pic>
      <p:pic>
        <p:nvPicPr>
          <p:cNvPr id="308" name="Google Shape;308;p12" descr="Image"/>
          <p:cNvPicPr preferRelativeResize="0"/>
          <p:nvPr/>
        </p:nvPicPr>
        <p:blipFill rotWithShape="1">
          <a:blip r:embed="rId6">
            <a:alphaModFix/>
          </a:blip>
          <a:srcRect/>
          <a:stretch/>
        </p:blipFill>
        <p:spPr>
          <a:xfrm>
            <a:off x="16472877" y="7235445"/>
            <a:ext cx="817154" cy="522917"/>
          </a:xfrm>
          <a:prstGeom prst="rect">
            <a:avLst/>
          </a:prstGeom>
          <a:noFill/>
          <a:ln>
            <a:noFill/>
          </a:ln>
        </p:spPr>
      </p:pic>
      <p:pic>
        <p:nvPicPr>
          <p:cNvPr id="309" name="Google Shape;309;p12" descr="Image"/>
          <p:cNvPicPr preferRelativeResize="0"/>
          <p:nvPr/>
        </p:nvPicPr>
        <p:blipFill rotWithShape="1">
          <a:blip r:embed="rId7">
            <a:alphaModFix/>
          </a:blip>
          <a:srcRect/>
          <a:stretch/>
        </p:blipFill>
        <p:spPr>
          <a:xfrm>
            <a:off x="16633824" y="5591861"/>
            <a:ext cx="759031" cy="764735"/>
          </a:xfrm>
          <a:prstGeom prst="rect">
            <a:avLst/>
          </a:prstGeom>
          <a:noFill/>
          <a:ln>
            <a:noFill/>
          </a:ln>
        </p:spPr>
      </p:pic>
      <p:pic>
        <p:nvPicPr>
          <p:cNvPr id="310" name="Google Shape;310;p12" descr="Image"/>
          <p:cNvPicPr preferRelativeResize="0"/>
          <p:nvPr/>
        </p:nvPicPr>
        <p:blipFill rotWithShape="1">
          <a:blip r:embed="rId8">
            <a:alphaModFix/>
          </a:blip>
          <a:srcRect/>
          <a:stretch/>
        </p:blipFill>
        <p:spPr>
          <a:xfrm>
            <a:off x="13287303" y="3790559"/>
            <a:ext cx="645261" cy="645260"/>
          </a:xfrm>
          <a:prstGeom prst="rect">
            <a:avLst/>
          </a:prstGeom>
          <a:noFill/>
          <a:ln>
            <a:noFill/>
          </a:ln>
        </p:spPr>
      </p:pic>
      <p:pic>
        <p:nvPicPr>
          <p:cNvPr id="311" name="Google Shape;311;p12" descr="Image"/>
          <p:cNvPicPr preferRelativeResize="0"/>
          <p:nvPr/>
        </p:nvPicPr>
        <p:blipFill rotWithShape="1">
          <a:blip r:embed="rId9">
            <a:alphaModFix/>
          </a:blip>
          <a:srcRect/>
          <a:stretch/>
        </p:blipFill>
        <p:spPr>
          <a:xfrm>
            <a:off x="9957466" y="4823460"/>
            <a:ext cx="1068502" cy="806846"/>
          </a:xfrm>
          <a:prstGeom prst="rect">
            <a:avLst/>
          </a:prstGeom>
          <a:noFill/>
          <a:ln>
            <a:noFill/>
          </a:ln>
        </p:spPr>
      </p:pic>
      <p:pic>
        <p:nvPicPr>
          <p:cNvPr id="312" name="Google Shape;312;p12" descr="Image"/>
          <p:cNvPicPr preferRelativeResize="0"/>
          <p:nvPr/>
        </p:nvPicPr>
        <p:blipFill rotWithShape="1">
          <a:blip r:embed="rId10">
            <a:alphaModFix/>
          </a:blip>
          <a:srcRect/>
          <a:stretch/>
        </p:blipFill>
        <p:spPr>
          <a:xfrm>
            <a:off x="16337665" y="2949348"/>
            <a:ext cx="484730" cy="665807"/>
          </a:xfrm>
          <a:prstGeom prst="rect">
            <a:avLst/>
          </a:prstGeom>
          <a:noFill/>
          <a:ln>
            <a:noFill/>
          </a:ln>
        </p:spPr>
      </p:pic>
      <p:pic>
        <p:nvPicPr>
          <p:cNvPr id="30" name="Immagine 29">
            <a:extLst>
              <a:ext uri="{FF2B5EF4-FFF2-40B4-BE49-F238E27FC236}">
                <a16:creationId xmlns:a16="http://schemas.microsoft.com/office/drawing/2014/main" id="{22D88DCE-BAA7-EDF3-1D20-E6457A86AC91}"/>
              </a:ext>
            </a:extLst>
          </p:cNvPr>
          <p:cNvPicPr>
            <a:picLocks noChangeAspect="1"/>
          </p:cNvPicPr>
          <p:nvPr/>
        </p:nvPicPr>
        <p:blipFill rotWithShape="1">
          <a:blip r:embed="rId11"/>
          <a:srcRect t="32889" r="103"/>
          <a:stretch/>
        </p:blipFill>
        <p:spPr>
          <a:xfrm>
            <a:off x="0" y="8619263"/>
            <a:ext cx="18288000" cy="1650934"/>
          </a:xfrm>
          <a:prstGeom prst="rect">
            <a:avLst/>
          </a:prstGeom>
        </p:spPr>
      </p:pic>
      <p:sp>
        <p:nvSpPr>
          <p:cNvPr id="2" name="Google Shape;295;p12">
            <a:extLst>
              <a:ext uri="{FF2B5EF4-FFF2-40B4-BE49-F238E27FC236}">
                <a16:creationId xmlns:a16="http://schemas.microsoft.com/office/drawing/2014/main" id="{CADBF45B-B455-A4FC-4508-C4510BD09CD5}"/>
              </a:ext>
            </a:extLst>
          </p:cNvPr>
          <p:cNvSpPr txBox="1"/>
          <p:nvPr/>
        </p:nvSpPr>
        <p:spPr>
          <a:xfrm>
            <a:off x="15239906" y="7236650"/>
            <a:ext cx="1069196" cy="535781"/>
          </a:xfrm>
          <a:prstGeom prst="rect">
            <a:avLst/>
          </a:prstGeom>
          <a:noFill/>
          <a:ln>
            <a:noFill/>
          </a:ln>
        </p:spPr>
        <p:txBody>
          <a:bodyPr spcFirstLastPara="1" wrap="square" lIns="53569" tIns="53569" rIns="53569" bIns="53569" anchor="ctr" anchorCtr="0">
            <a:noAutofit/>
          </a:bodyPr>
          <a:lstStyle/>
          <a:p>
            <a:pPr algn="r">
              <a:buClr>
                <a:srgbClr val="6E4E7F"/>
              </a:buClr>
              <a:buSzPts val="4500"/>
            </a:pPr>
            <a:r>
              <a:rPr lang="it-IT" sz="3200" b="1" dirty="0">
                <a:solidFill>
                  <a:srgbClr val="6E4E7F"/>
                </a:solidFill>
                <a:latin typeface="HelveticaNeue"/>
                <a:sym typeface="Arial"/>
              </a:rPr>
              <a:t>21</a:t>
            </a:r>
            <a:endParaRPr sz="3200" b="1" dirty="0">
              <a:solidFill>
                <a:srgbClr val="6E4E7F"/>
              </a:solidFill>
              <a:latin typeface="HelveticaNeue"/>
              <a:sym typeface="Arial"/>
            </a:endParaRPr>
          </a:p>
        </p:txBody>
      </p:sp>
      <p:pic>
        <p:nvPicPr>
          <p:cNvPr id="3" name="Google Shape;701;p27" descr="Image">
            <a:extLst>
              <a:ext uri="{FF2B5EF4-FFF2-40B4-BE49-F238E27FC236}">
                <a16:creationId xmlns:a16="http://schemas.microsoft.com/office/drawing/2014/main" id="{C080ED6D-A2BD-8AA7-95E0-1607A73A2663}"/>
              </a:ext>
            </a:extLst>
          </p:cNvPr>
          <p:cNvPicPr preferRelativeResize="0"/>
          <p:nvPr/>
        </p:nvPicPr>
        <p:blipFill rotWithShape="1">
          <a:blip r:embed="rId12">
            <a:alphaModFix/>
          </a:blip>
          <a:srcRect/>
          <a:stretch/>
        </p:blipFill>
        <p:spPr>
          <a:xfrm>
            <a:off x="7394050" y="6676262"/>
            <a:ext cx="587394" cy="734771"/>
          </a:xfrm>
          <a:prstGeom prst="rect">
            <a:avLst/>
          </a:prstGeom>
          <a:noFill/>
          <a:ln>
            <a:noFill/>
          </a:ln>
        </p:spPr>
      </p:pic>
      <p:sp>
        <p:nvSpPr>
          <p:cNvPr id="5" name="Google Shape;295;p12">
            <a:extLst>
              <a:ext uri="{FF2B5EF4-FFF2-40B4-BE49-F238E27FC236}">
                <a16:creationId xmlns:a16="http://schemas.microsoft.com/office/drawing/2014/main" id="{F38E38AB-BAD1-1819-40EB-1D4860D14339}"/>
              </a:ext>
            </a:extLst>
          </p:cNvPr>
          <p:cNvSpPr txBox="1"/>
          <p:nvPr/>
        </p:nvSpPr>
        <p:spPr>
          <a:xfrm>
            <a:off x="6694531" y="6799490"/>
            <a:ext cx="519676" cy="535781"/>
          </a:xfrm>
          <a:prstGeom prst="rect">
            <a:avLst/>
          </a:prstGeom>
          <a:noFill/>
          <a:ln>
            <a:noFill/>
          </a:ln>
        </p:spPr>
        <p:txBody>
          <a:bodyPr spcFirstLastPara="1" wrap="square" lIns="53569" tIns="53569" rIns="53569" bIns="53569" anchor="ctr" anchorCtr="0">
            <a:noAutofit/>
          </a:bodyPr>
          <a:lstStyle/>
          <a:p>
            <a:pPr algn="r">
              <a:buClr>
                <a:srgbClr val="6E4E7F"/>
              </a:buClr>
              <a:buSzPts val="4500"/>
            </a:pPr>
            <a:r>
              <a:rPr lang="it-IT" sz="3200" b="1" dirty="0">
                <a:solidFill>
                  <a:srgbClr val="660266"/>
                </a:solidFill>
                <a:latin typeface="Arial"/>
                <a:ea typeface="Arial"/>
                <a:cs typeface="Arial"/>
                <a:sym typeface="Arial"/>
              </a:rPr>
              <a:t>7</a:t>
            </a:r>
            <a:endParaRPr sz="3200" b="1" dirty="0">
              <a:solidFill>
                <a:srgbClr val="660266"/>
              </a:solidFill>
              <a:latin typeface="Arial"/>
              <a:ea typeface="Arial"/>
              <a:cs typeface="Arial"/>
              <a:sym typeface="Arial"/>
            </a:endParaRPr>
          </a:p>
        </p:txBody>
      </p:sp>
      <p:sp>
        <p:nvSpPr>
          <p:cNvPr id="6" name="Google Shape;294;p12">
            <a:extLst>
              <a:ext uri="{FF2B5EF4-FFF2-40B4-BE49-F238E27FC236}">
                <a16:creationId xmlns:a16="http://schemas.microsoft.com/office/drawing/2014/main" id="{BB3C8E18-65E6-ABC1-CB1D-1F8EEBEB06AC}"/>
              </a:ext>
            </a:extLst>
          </p:cNvPr>
          <p:cNvSpPr txBox="1"/>
          <p:nvPr/>
        </p:nvSpPr>
        <p:spPr>
          <a:xfrm>
            <a:off x="6623235" y="7424632"/>
            <a:ext cx="1804755" cy="492549"/>
          </a:xfrm>
          <a:prstGeom prst="rect">
            <a:avLst/>
          </a:prstGeom>
          <a:noFill/>
          <a:ln>
            <a:noFill/>
          </a:ln>
        </p:spPr>
        <p:txBody>
          <a:bodyPr spcFirstLastPara="1" wrap="square" lIns="53569" tIns="53569" rIns="53569" bIns="53569" anchor="ctr" anchorCtr="0">
            <a:normAutofit/>
          </a:bodyPr>
          <a:lstStyle/>
          <a:p>
            <a:pPr>
              <a:buClr>
                <a:srgbClr val="002060"/>
              </a:buClr>
              <a:buSzPts val="1600"/>
            </a:pPr>
            <a:r>
              <a:rPr lang="it-IT" sz="1200" dirty="0">
                <a:solidFill>
                  <a:srgbClr val="002060"/>
                </a:solidFill>
                <a:latin typeface="Helvetica Neue"/>
                <a:ea typeface="Helvetica Neue"/>
                <a:cs typeface="Helvetica Neue"/>
                <a:sym typeface="Helvetica Neue"/>
              </a:rPr>
              <a:t>CERTIFIED BUSINESS INCUBATORS</a:t>
            </a:r>
            <a:endParaRPr sz="1050"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7" name="Google Shape;287;p12"/>
          <p:cNvSpPr txBox="1"/>
          <p:nvPr/>
        </p:nvSpPr>
        <p:spPr>
          <a:xfrm>
            <a:off x="462925" y="265292"/>
            <a:ext cx="11164508" cy="2377964"/>
          </a:xfrm>
          <a:prstGeom prst="rect">
            <a:avLst/>
          </a:prstGeom>
          <a:noFill/>
          <a:ln>
            <a:noFill/>
          </a:ln>
        </p:spPr>
        <p:txBody>
          <a:bodyPr spcFirstLastPara="1" wrap="square" lIns="53569" tIns="53569" rIns="53569" bIns="53569" anchor="ctr" anchorCtr="0">
            <a:normAutofit/>
          </a:bodyPr>
          <a:lstStyle/>
          <a:p>
            <a:pPr>
              <a:buClr>
                <a:srgbClr val="FFFFFF"/>
              </a:buClr>
              <a:buSzPts val="8000"/>
            </a:pPr>
            <a:r>
              <a:rPr lang="en-US" sz="6000" b="1" dirty="0">
                <a:solidFill>
                  <a:srgbClr val="002060"/>
                </a:solidFill>
                <a:latin typeface="HelveticaNeue"/>
                <a:ea typeface="HelveticaNeue"/>
                <a:cs typeface="HelveticaNeue"/>
                <a:sym typeface="Helvetica Neue"/>
              </a:rPr>
              <a:t>LAZIO, </a:t>
            </a:r>
          </a:p>
          <a:p>
            <a:pPr>
              <a:buClr>
                <a:srgbClr val="FFFFFF"/>
              </a:buClr>
              <a:buSzPts val="8000"/>
            </a:pPr>
            <a:r>
              <a:rPr lang="en-US" sz="6000" b="1" dirty="0">
                <a:solidFill>
                  <a:srgbClr val="002060"/>
                </a:solidFill>
                <a:latin typeface="HelveticaNeue"/>
                <a:ea typeface="HelveticaNeue"/>
                <a:cs typeface="HelveticaNeue"/>
                <a:sym typeface="Helvetica Neue"/>
              </a:rPr>
              <a:t>REGION OF KNOWLEDGE </a:t>
            </a:r>
            <a:endParaRPr sz="900" dirty="0">
              <a:solidFill>
                <a:srgbClr val="002060"/>
              </a:solidFill>
              <a:latin typeface="Arial"/>
              <a:ea typeface="Arial"/>
              <a:cs typeface="Arial"/>
              <a:sym typeface="Arial"/>
            </a:endParaRPr>
          </a:p>
        </p:txBody>
      </p:sp>
      <p:pic>
        <p:nvPicPr>
          <p:cNvPr id="30" name="Immagine 29">
            <a:extLst>
              <a:ext uri="{FF2B5EF4-FFF2-40B4-BE49-F238E27FC236}">
                <a16:creationId xmlns:a16="http://schemas.microsoft.com/office/drawing/2014/main" id="{22D88DCE-BAA7-EDF3-1D20-E6457A86AC91}"/>
              </a:ext>
            </a:extLst>
          </p:cNvPr>
          <p:cNvPicPr>
            <a:picLocks noChangeAspect="1"/>
          </p:cNvPicPr>
          <p:nvPr/>
        </p:nvPicPr>
        <p:blipFill rotWithShape="1">
          <a:blip r:embed="rId3"/>
          <a:srcRect t="32889" r="103"/>
          <a:stretch/>
        </p:blipFill>
        <p:spPr>
          <a:xfrm>
            <a:off x="0" y="8619263"/>
            <a:ext cx="18288000" cy="1650934"/>
          </a:xfrm>
          <a:prstGeom prst="rect">
            <a:avLst/>
          </a:prstGeom>
        </p:spPr>
      </p:pic>
      <p:sp>
        <p:nvSpPr>
          <p:cNvPr id="2" name="Google Shape;684;p27">
            <a:extLst>
              <a:ext uri="{FF2B5EF4-FFF2-40B4-BE49-F238E27FC236}">
                <a16:creationId xmlns:a16="http://schemas.microsoft.com/office/drawing/2014/main" id="{FD95EB58-C6DD-0550-DFC0-1C568BAFB5FF}"/>
              </a:ext>
            </a:extLst>
          </p:cNvPr>
          <p:cNvSpPr txBox="1"/>
          <p:nvPr/>
        </p:nvSpPr>
        <p:spPr>
          <a:xfrm>
            <a:off x="462925" y="2672540"/>
            <a:ext cx="5231668" cy="4796997"/>
          </a:xfrm>
          <a:prstGeom prst="rect">
            <a:avLst/>
          </a:prstGeom>
          <a:noFill/>
          <a:ln>
            <a:noFill/>
          </a:ln>
        </p:spPr>
        <p:txBody>
          <a:bodyPr spcFirstLastPara="1" wrap="square" lIns="53569" tIns="53569" rIns="53569" bIns="53569" anchor="ctr" anchorCtr="0">
            <a:noAutofit/>
          </a:bodyPr>
          <a:lstStyle/>
          <a:p>
            <a:pPr>
              <a:buClr>
                <a:srgbClr val="FFFFFF"/>
              </a:buClr>
              <a:buSzPts val="2400"/>
            </a:pPr>
            <a:r>
              <a:rPr lang="en-US" sz="2000" dirty="0">
                <a:solidFill>
                  <a:srgbClr val="002060"/>
                </a:solidFill>
                <a:latin typeface="Helvetica Neue"/>
                <a:ea typeface="Helvetica Neue"/>
                <a:cs typeface="Helvetica Neue"/>
                <a:sym typeface="Helvetica Neue"/>
              </a:rPr>
              <a:t>LAZIO IS A TERRITORY RICH IN </a:t>
            </a:r>
            <a:r>
              <a:rPr lang="en-US" sz="2000" b="1" dirty="0">
                <a:solidFill>
                  <a:srgbClr val="002060"/>
                </a:solidFill>
                <a:latin typeface="Helvetica Neue"/>
                <a:ea typeface="Helvetica Neue"/>
                <a:cs typeface="Helvetica Neue"/>
                <a:sym typeface="Helvetica Neue"/>
              </a:rPr>
              <a:t>ADVANCED EDUCATIONAL OFFER </a:t>
            </a:r>
            <a:r>
              <a:rPr lang="en-US" sz="2000" dirty="0">
                <a:solidFill>
                  <a:srgbClr val="002060"/>
                </a:solidFill>
                <a:latin typeface="Helvetica Neue"/>
                <a:ea typeface="Helvetica Neue"/>
                <a:cs typeface="Helvetica Neue"/>
                <a:sym typeface="Helvetica Neue"/>
              </a:rPr>
              <a:t>AND </a:t>
            </a:r>
            <a:r>
              <a:rPr lang="en-US" sz="2000" b="1" dirty="0">
                <a:solidFill>
                  <a:srgbClr val="002060"/>
                </a:solidFill>
                <a:latin typeface="Helvetica Neue"/>
                <a:ea typeface="Helvetica Neue"/>
                <a:cs typeface="Helvetica Neue"/>
                <a:sym typeface="Helvetica Neue"/>
              </a:rPr>
              <a:t>HUMAN CAPITAL. </a:t>
            </a:r>
          </a:p>
          <a:p>
            <a:pPr>
              <a:buClr>
                <a:srgbClr val="FFFFFF"/>
              </a:buClr>
              <a:buSzPts val="2400"/>
            </a:pPr>
            <a:endParaRPr lang="en-US" sz="2000" b="1" dirty="0">
              <a:solidFill>
                <a:srgbClr val="002060"/>
              </a:solidFill>
              <a:latin typeface="Helvetica Neue"/>
              <a:ea typeface="Helvetica Neue"/>
              <a:cs typeface="Helvetica Neue"/>
              <a:sym typeface="Helvetica Neue"/>
            </a:endParaRPr>
          </a:p>
          <a:p>
            <a:pPr>
              <a:buClr>
                <a:srgbClr val="FFFFFF"/>
              </a:buClr>
              <a:buSzPts val="2400"/>
            </a:pPr>
            <a:r>
              <a:rPr lang="en-US" sz="2000" dirty="0">
                <a:solidFill>
                  <a:srgbClr val="002060"/>
                </a:solidFill>
                <a:latin typeface="Helvetica Neue"/>
                <a:ea typeface="Helvetica Neue"/>
                <a:cs typeface="Helvetica Neue"/>
                <a:sym typeface="Helvetica Neue"/>
              </a:rPr>
              <a:t>IT IS AMONG THE FIRST ITALIAN REGIONS FOR NUMBER OF </a:t>
            </a:r>
            <a:r>
              <a:rPr lang="en-US" sz="2000" b="1" dirty="0">
                <a:solidFill>
                  <a:srgbClr val="002060"/>
                </a:solidFill>
                <a:latin typeface="Helvetica Neue"/>
                <a:ea typeface="Helvetica Neue"/>
                <a:cs typeface="Helvetica Neue"/>
                <a:sym typeface="Helvetica Neue"/>
              </a:rPr>
              <a:t>RESEARCHERS</a:t>
            </a:r>
            <a:r>
              <a:rPr lang="en-US" sz="2000" dirty="0">
                <a:solidFill>
                  <a:srgbClr val="002060"/>
                </a:solidFill>
                <a:latin typeface="Helvetica Neue"/>
                <a:ea typeface="Helvetica Neue"/>
                <a:cs typeface="Helvetica Neue"/>
                <a:sym typeface="Helvetica Neue"/>
              </a:rPr>
              <a:t>, </a:t>
            </a:r>
            <a:r>
              <a:rPr lang="en-US" sz="2000" b="1" dirty="0">
                <a:solidFill>
                  <a:srgbClr val="002060"/>
                </a:solidFill>
                <a:latin typeface="Helvetica Neue"/>
                <a:ea typeface="Helvetica Neue"/>
                <a:cs typeface="Helvetica Neue"/>
                <a:sym typeface="Helvetica Neue"/>
              </a:rPr>
              <a:t>UNIVERSITIES </a:t>
            </a:r>
            <a:r>
              <a:rPr lang="en-US" sz="2000" dirty="0">
                <a:solidFill>
                  <a:srgbClr val="002060"/>
                </a:solidFill>
                <a:latin typeface="Helvetica Neue"/>
                <a:ea typeface="Helvetica Neue"/>
                <a:cs typeface="Helvetica Neue"/>
                <a:sym typeface="Helvetica Neue"/>
              </a:rPr>
              <a:t>AND PUBLIC AND PRIVATE </a:t>
            </a:r>
            <a:r>
              <a:rPr lang="en-US" sz="2000" b="1" dirty="0">
                <a:solidFill>
                  <a:srgbClr val="002060"/>
                </a:solidFill>
                <a:latin typeface="Helvetica Neue"/>
                <a:ea typeface="Helvetica Neue"/>
                <a:cs typeface="Helvetica Neue"/>
                <a:sym typeface="Helvetica Neue"/>
              </a:rPr>
              <a:t>RESEARCH INSTITUTIONS</a:t>
            </a:r>
            <a:r>
              <a:rPr lang="en-US" sz="2000" dirty="0">
                <a:solidFill>
                  <a:srgbClr val="002060"/>
                </a:solidFill>
                <a:latin typeface="Helvetica Neue"/>
                <a:ea typeface="Helvetica Neue"/>
                <a:cs typeface="Helvetica Neue"/>
                <a:sym typeface="Helvetica Neue"/>
              </a:rPr>
              <a:t>. </a:t>
            </a:r>
            <a:endParaRPr lang="en-US" sz="2000" dirty="0">
              <a:solidFill>
                <a:srgbClr val="002060"/>
              </a:solidFill>
              <a:latin typeface="Helvetica Neue"/>
              <a:ea typeface="Helvetica Neue"/>
              <a:cs typeface="Helvetica Neue"/>
            </a:endParaRPr>
          </a:p>
          <a:p>
            <a:pPr>
              <a:buClr>
                <a:srgbClr val="FFFFFF"/>
              </a:buClr>
              <a:buSzPts val="2400"/>
            </a:pPr>
            <a:endParaRPr lang="en-US" sz="2000" dirty="0">
              <a:solidFill>
                <a:srgbClr val="002060"/>
              </a:solidFill>
              <a:latin typeface="Helvetica Neue"/>
              <a:ea typeface="Helvetica Neue"/>
              <a:cs typeface="Helvetica Neue"/>
            </a:endParaRPr>
          </a:p>
          <a:p>
            <a:pPr>
              <a:buClr>
                <a:srgbClr val="FFFFFF"/>
              </a:buClr>
              <a:buSzPts val="2400"/>
            </a:pPr>
            <a:r>
              <a:rPr lang="en-US" sz="2000" dirty="0">
                <a:solidFill>
                  <a:srgbClr val="002060"/>
                </a:solidFill>
                <a:latin typeface="Helvetica Neue"/>
                <a:ea typeface="Helvetica Neue"/>
                <a:cs typeface="Helvetica Neue"/>
                <a:sym typeface="Helvetica Neue"/>
              </a:rPr>
              <a:t>LAZIO IS ALSO ONE OF THE MOST SIGNIFICANT </a:t>
            </a:r>
            <a:r>
              <a:rPr lang="en-US" sz="2000" b="1" dirty="0">
                <a:solidFill>
                  <a:srgbClr val="002060"/>
                </a:solidFill>
                <a:latin typeface="Helvetica Neue"/>
                <a:ea typeface="Helvetica Neue"/>
                <a:cs typeface="Helvetica Neue"/>
                <a:sym typeface="Helvetica Neue"/>
              </a:rPr>
              <a:t>RESEARCH HUB </a:t>
            </a:r>
            <a:r>
              <a:rPr lang="en-US" sz="2000" dirty="0">
                <a:solidFill>
                  <a:srgbClr val="002060"/>
                </a:solidFill>
                <a:latin typeface="Helvetica Neue"/>
                <a:ea typeface="Helvetica Neue"/>
                <a:cs typeface="Helvetica Neue"/>
                <a:sym typeface="Helvetica Neue"/>
              </a:rPr>
              <a:t>IN EUROPE.</a:t>
            </a:r>
            <a:endParaRPr sz="2000" dirty="0">
              <a:solidFill>
                <a:srgbClr val="002060"/>
              </a:solidFill>
              <a:latin typeface="Arial"/>
              <a:ea typeface="Arial"/>
              <a:cs typeface="Arial"/>
              <a:sym typeface="Arial"/>
            </a:endParaRPr>
          </a:p>
        </p:txBody>
      </p:sp>
      <p:sp>
        <p:nvSpPr>
          <p:cNvPr id="3" name="Google Shape;687;p27">
            <a:extLst>
              <a:ext uri="{FF2B5EF4-FFF2-40B4-BE49-F238E27FC236}">
                <a16:creationId xmlns:a16="http://schemas.microsoft.com/office/drawing/2014/main" id="{34393556-A539-C09B-4C7E-5ADC5DF180A5}"/>
              </a:ext>
            </a:extLst>
          </p:cNvPr>
          <p:cNvSpPr txBox="1"/>
          <p:nvPr/>
        </p:nvSpPr>
        <p:spPr>
          <a:xfrm>
            <a:off x="8816901" y="7782490"/>
            <a:ext cx="2991965" cy="708349"/>
          </a:xfrm>
          <a:prstGeom prst="rect">
            <a:avLst/>
          </a:prstGeom>
          <a:noFill/>
          <a:ln>
            <a:noFill/>
          </a:ln>
        </p:spPr>
        <p:txBody>
          <a:bodyPr spcFirstLastPara="1" wrap="square" lIns="53569" tIns="53569" rIns="53569" bIns="53569" anchor="ctr" anchorCtr="0">
            <a:spAutoFit/>
          </a:bodyPr>
          <a:lstStyle/>
          <a:p>
            <a:pPr>
              <a:buClr>
                <a:srgbClr val="002060"/>
              </a:buClr>
              <a:buSzPts val="2600"/>
            </a:pPr>
            <a:r>
              <a:rPr lang="en-US" sz="1950">
                <a:solidFill>
                  <a:srgbClr val="002060"/>
                </a:solidFill>
                <a:latin typeface="Helvetica Neue"/>
                <a:sym typeface="Helvetica Neue"/>
              </a:rPr>
              <a:t>University Professors and Researchers</a:t>
            </a:r>
            <a:endParaRPr sz="1950">
              <a:solidFill>
                <a:srgbClr val="002060"/>
              </a:solidFill>
              <a:latin typeface="Helvetica Neue"/>
            </a:endParaRPr>
          </a:p>
        </p:txBody>
      </p:sp>
      <p:sp>
        <p:nvSpPr>
          <p:cNvPr id="4" name="Google Shape;689;p27">
            <a:extLst>
              <a:ext uri="{FF2B5EF4-FFF2-40B4-BE49-F238E27FC236}">
                <a16:creationId xmlns:a16="http://schemas.microsoft.com/office/drawing/2014/main" id="{9A27FD34-BFC7-ABAF-6DA5-9203A3A807CA}"/>
              </a:ext>
            </a:extLst>
          </p:cNvPr>
          <p:cNvSpPr txBox="1"/>
          <p:nvPr/>
        </p:nvSpPr>
        <p:spPr>
          <a:xfrm>
            <a:off x="6173740" y="3946003"/>
            <a:ext cx="3292754" cy="992549"/>
          </a:xfrm>
          <a:prstGeom prst="rect">
            <a:avLst/>
          </a:prstGeom>
          <a:noFill/>
          <a:ln>
            <a:noFill/>
          </a:ln>
        </p:spPr>
        <p:txBody>
          <a:bodyPr spcFirstLastPara="1" wrap="square" lIns="34275" tIns="34275" rIns="34275" bIns="34275" anchor="t" anchorCtr="0">
            <a:spAutoFit/>
          </a:bodyPr>
          <a:lstStyle/>
          <a:p>
            <a:pPr marL="213995" indent="-213995">
              <a:buClr>
                <a:srgbClr val="002060"/>
              </a:buClr>
              <a:buSzPts val="1800"/>
              <a:buFont typeface="Arial"/>
              <a:buChar char="•"/>
            </a:pPr>
            <a:r>
              <a:rPr lang="en-US" sz="1500" b="1" dirty="0">
                <a:solidFill>
                  <a:srgbClr val="002060"/>
                </a:solidFill>
                <a:latin typeface="Helvetica Neue"/>
                <a:ea typeface="Helvetica Neue"/>
                <a:cs typeface="Helvetica Neue"/>
                <a:sym typeface="Helvetica Neue"/>
              </a:rPr>
              <a:t>6 Public</a:t>
            </a:r>
            <a:endParaRPr lang="it-IT" sz="1500" b="1">
              <a:solidFill>
                <a:srgbClr val="000000"/>
              </a:solidFill>
              <a:latin typeface="Helvetica Neue"/>
              <a:ea typeface="Helvetica Neue"/>
              <a:cs typeface="Helvetica Neue"/>
            </a:endParaRPr>
          </a:p>
          <a:p>
            <a:pPr marL="213995" indent="-213995">
              <a:buClr>
                <a:srgbClr val="002060"/>
              </a:buClr>
              <a:buSzPts val="1800"/>
              <a:buFont typeface="Arial"/>
              <a:buChar char="•"/>
            </a:pPr>
            <a:r>
              <a:rPr lang="en-US" sz="1500" b="1" dirty="0">
                <a:solidFill>
                  <a:srgbClr val="002060"/>
                </a:solidFill>
                <a:latin typeface="Helvetica Neue"/>
                <a:ea typeface="Helvetica Neue"/>
                <a:cs typeface="Helvetica Neue"/>
                <a:sym typeface="Helvetica Neue"/>
              </a:rPr>
              <a:t>13 Private </a:t>
            </a:r>
            <a:endParaRPr sz="1500" b="1" dirty="0">
              <a:solidFill>
                <a:srgbClr val="000000"/>
              </a:solidFill>
              <a:latin typeface="Helvetica Neue"/>
              <a:ea typeface="Helvetica Neue"/>
              <a:cs typeface="Helvetica Neue"/>
            </a:endParaRPr>
          </a:p>
          <a:p>
            <a:pPr marL="213995" indent="-213995">
              <a:buClr>
                <a:srgbClr val="002060"/>
              </a:buClr>
              <a:buSzPts val="1800"/>
              <a:buFont typeface="Arial"/>
              <a:buChar char="•"/>
            </a:pPr>
            <a:r>
              <a:rPr lang="en-US" sz="1500" dirty="0">
                <a:solidFill>
                  <a:srgbClr val="002060"/>
                </a:solidFill>
                <a:latin typeface="Helvetica Neue"/>
                <a:ea typeface="Helvetica Neue"/>
                <a:cs typeface="Helvetica Neue"/>
                <a:sym typeface="Helvetica Neue"/>
              </a:rPr>
              <a:t>11 Distance Learning Universities</a:t>
            </a:r>
            <a:endParaRPr lang="en-US" sz="1500" dirty="0">
              <a:solidFill>
                <a:srgbClr val="002060"/>
              </a:solidFill>
              <a:latin typeface="Helvetica Neue"/>
              <a:ea typeface="Helvetica Neue"/>
              <a:cs typeface="Helvetica Neue"/>
            </a:endParaRPr>
          </a:p>
          <a:p>
            <a:pPr marL="213995" indent="-213995">
              <a:buClr>
                <a:srgbClr val="002060"/>
              </a:buClr>
              <a:buSzPts val="1800"/>
              <a:buFont typeface="Arial"/>
              <a:buChar char="•"/>
            </a:pPr>
            <a:r>
              <a:rPr lang="en-US" sz="1500" dirty="0">
                <a:solidFill>
                  <a:srgbClr val="002060"/>
                </a:solidFill>
                <a:latin typeface="Helvetica Neue"/>
                <a:sym typeface="Helvetica Neue"/>
              </a:rPr>
              <a:t>11 Pontifical Colleges </a:t>
            </a:r>
            <a:endParaRPr sz="1500" dirty="0">
              <a:solidFill>
                <a:srgbClr val="002060"/>
              </a:solidFill>
              <a:latin typeface="Helvetica Neue"/>
            </a:endParaRPr>
          </a:p>
        </p:txBody>
      </p:sp>
      <p:sp>
        <p:nvSpPr>
          <p:cNvPr id="5" name="Google Shape;690;p27">
            <a:extLst>
              <a:ext uri="{FF2B5EF4-FFF2-40B4-BE49-F238E27FC236}">
                <a16:creationId xmlns:a16="http://schemas.microsoft.com/office/drawing/2014/main" id="{828B701F-7F21-8E36-4D9B-2BAEA0481E82}"/>
              </a:ext>
            </a:extLst>
          </p:cNvPr>
          <p:cNvSpPr txBox="1"/>
          <p:nvPr/>
        </p:nvSpPr>
        <p:spPr>
          <a:xfrm>
            <a:off x="6232003" y="3490704"/>
            <a:ext cx="1357466" cy="369302"/>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a:solidFill>
                  <a:srgbClr val="002060"/>
                </a:solidFill>
                <a:latin typeface="Helvetica Neue"/>
                <a:ea typeface="Helvetica Neue"/>
                <a:cs typeface="Helvetica Neue"/>
                <a:sym typeface="Helvetica Neue"/>
              </a:rPr>
              <a:t>Universities</a:t>
            </a:r>
            <a:endParaRPr sz="1050">
              <a:solidFill>
                <a:srgbClr val="000000"/>
              </a:solidFill>
              <a:latin typeface="Arial"/>
              <a:ea typeface="Arial"/>
              <a:cs typeface="Arial"/>
              <a:sym typeface="Arial"/>
            </a:endParaRPr>
          </a:p>
        </p:txBody>
      </p:sp>
      <p:sp>
        <p:nvSpPr>
          <p:cNvPr id="6" name="Google Shape;691;p27">
            <a:extLst>
              <a:ext uri="{FF2B5EF4-FFF2-40B4-BE49-F238E27FC236}">
                <a16:creationId xmlns:a16="http://schemas.microsoft.com/office/drawing/2014/main" id="{38DD4BA0-0B5F-048F-A6D7-BEFDB44266E9}"/>
              </a:ext>
            </a:extLst>
          </p:cNvPr>
          <p:cNvSpPr txBox="1"/>
          <p:nvPr/>
        </p:nvSpPr>
        <p:spPr>
          <a:xfrm>
            <a:off x="8996635" y="5731498"/>
            <a:ext cx="2048768" cy="369302"/>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a:solidFill>
                  <a:srgbClr val="002060"/>
                </a:solidFill>
                <a:latin typeface="Helvetica Neue"/>
                <a:ea typeface="Helvetica Neue"/>
                <a:cs typeface="Helvetica Neue"/>
                <a:sym typeface="Helvetica Neue"/>
              </a:rPr>
              <a:t>Graduates</a:t>
            </a:r>
            <a:endParaRPr sz="1050">
              <a:solidFill>
                <a:srgbClr val="000000"/>
              </a:solidFill>
              <a:latin typeface="Arial"/>
              <a:ea typeface="Arial"/>
              <a:cs typeface="Arial"/>
              <a:sym typeface="Arial"/>
            </a:endParaRPr>
          </a:p>
        </p:txBody>
      </p:sp>
      <p:sp>
        <p:nvSpPr>
          <p:cNvPr id="7" name="Google Shape;692;p27">
            <a:extLst>
              <a:ext uri="{FF2B5EF4-FFF2-40B4-BE49-F238E27FC236}">
                <a16:creationId xmlns:a16="http://schemas.microsoft.com/office/drawing/2014/main" id="{86452DA6-4CDB-92D7-9DE5-E0D58FCB385C}"/>
              </a:ext>
            </a:extLst>
          </p:cNvPr>
          <p:cNvSpPr txBox="1"/>
          <p:nvPr/>
        </p:nvSpPr>
        <p:spPr>
          <a:xfrm>
            <a:off x="8889416" y="6131636"/>
            <a:ext cx="4262448" cy="530884"/>
          </a:xfrm>
          <a:prstGeom prst="rect">
            <a:avLst/>
          </a:prstGeom>
          <a:noFill/>
          <a:ln>
            <a:noFill/>
          </a:ln>
        </p:spPr>
        <p:txBody>
          <a:bodyPr spcFirstLastPara="1" wrap="square" lIns="34275" tIns="34275" rIns="34275" bIns="34275" anchor="t" anchorCtr="0">
            <a:spAutoFit/>
          </a:bodyPr>
          <a:lstStyle/>
          <a:p>
            <a:pPr marL="214313" indent="-214313">
              <a:buClr>
                <a:srgbClr val="002060"/>
              </a:buClr>
              <a:buSzPts val="1800"/>
              <a:buFont typeface="Arial"/>
              <a:buChar char="•"/>
            </a:pPr>
            <a:r>
              <a:rPr lang="it-IT" sz="1500">
                <a:solidFill>
                  <a:srgbClr val="002060"/>
                </a:solidFill>
                <a:latin typeface="Helvetica Neue"/>
              </a:rPr>
              <a:t>29.886</a:t>
            </a:r>
            <a:r>
              <a:rPr lang="en-US" sz="1500">
                <a:solidFill>
                  <a:srgbClr val="002060"/>
                </a:solidFill>
                <a:latin typeface="Helvetica Neue"/>
                <a:sym typeface="Helvetica Neue"/>
              </a:rPr>
              <a:t> Female</a:t>
            </a:r>
            <a:endParaRPr sz="1500">
              <a:solidFill>
                <a:srgbClr val="002060"/>
              </a:solidFill>
              <a:latin typeface="Helvetica Neue"/>
            </a:endParaRPr>
          </a:p>
          <a:p>
            <a:pPr marL="214313" indent="-214313">
              <a:buClr>
                <a:srgbClr val="002060"/>
              </a:buClr>
              <a:buSzPts val="1800"/>
              <a:buFont typeface="Arial"/>
              <a:buChar char="•"/>
            </a:pPr>
            <a:r>
              <a:rPr lang="en-US" sz="1500">
                <a:solidFill>
                  <a:srgbClr val="002060"/>
                </a:solidFill>
                <a:latin typeface="Helvetica Neue"/>
                <a:sym typeface="Helvetica Neue"/>
              </a:rPr>
              <a:t>24.358 Male </a:t>
            </a:r>
            <a:endParaRPr sz="1500">
              <a:solidFill>
                <a:srgbClr val="002060"/>
              </a:solidFill>
              <a:latin typeface="Helvetica Neue"/>
            </a:endParaRPr>
          </a:p>
        </p:txBody>
      </p:sp>
      <p:sp>
        <p:nvSpPr>
          <p:cNvPr id="8" name="Google Shape;694;p27">
            <a:extLst>
              <a:ext uri="{FF2B5EF4-FFF2-40B4-BE49-F238E27FC236}">
                <a16:creationId xmlns:a16="http://schemas.microsoft.com/office/drawing/2014/main" id="{302ABD29-27EF-2181-2D61-37A6E729233D}"/>
              </a:ext>
            </a:extLst>
          </p:cNvPr>
          <p:cNvSpPr/>
          <p:nvPr/>
        </p:nvSpPr>
        <p:spPr>
          <a:xfrm>
            <a:off x="6313697" y="7855810"/>
            <a:ext cx="2500578" cy="300082"/>
          </a:xfrm>
          <a:prstGeom prst="rect">
            <a:avLst/>
          </a:prstGeom>
          <a:solidFill>
            <a:srgbClr val="FFFFFF"/>
          </a:solidFill>
          <a:ln>
            <a:noFill/>
          </a:ln>
        </p:spPr>
        <p:txBody>
          <a:bodyPr spcFirstLastPara="1" wrap="square" lIns="0" tIns="0" rIns="0" bIns="0" anchor="ctr" anchorCtr="0">
            <a:spAutoFit/>
          </a:bodyPr>
          <a:lstStyle/>
          <a:p>
            <a:pPr>
              <a:buClr>
                <a:srgbClr val="002060"/>
              </a:buClr>
              <a:buSzPts val="2600"/>
            </a:pPr>
            <a:r>
              <a:rPr lang="en-US" sz="1950" err="1">
                <a:solidFill>
                  <a:srgbClr val="002060"/>
                </a:solidFill>
                <a:latin typeface="Helvetica Neue"/>
                <a:ea typeface="Helvetica Neue"/>
                <a:cs typeface="Helvetica Neue"/>
                <a:sym typeface="Helvetica Neue"/>
              </a:rPr>
              <a:t>Phd</a:t>
            </a:r>
            <a:r>
              <a:rPr lang="en-US" sz="1950">
                <a:solidFill>
                  <a:srgbClr val="002060"/>
                </a:solidFill>
                <a:latin typeface="Helvetica Neue"/>
                <a:ea typeface="Helvetica Neue"/>
                <a:cs typeface="Helvetica Neue"/>
                <a:sym typeface="Helvetica Neue"/>
              </a:rPr>
              <a:t> Graduates </a:t>
            </a:r>
            <a:r>
              <a:rPr lang="en-US" sz="1950">
                <a:solidFill>
                  <a:srgbClr val="000000"/>
                </a:solidFill>
                <a:latin typeface="Helvetica Neue"/>
                <a:ea typeface="Helvetica Neue"/>
                <a:cs typeface="Helvetica Neue"/>
                <a:sym typeface="Helvetica Neue"/>
              </a:rPr>
              <a:t> </a:t>
            </a:r>
            <a:endParaRPr sz="1050">
              <a:solidFill>
                <a:srgbClr val="000000"/>
              </a:solidFill>
              <a:latin typeface="Arial"/>
              <a:ea typeface="Arial"/>
              <a:cs typeface="Arial"/>
              <a:sym typeface="Arial"/>
            </a:endParaRPr>
          </a:p>
        </p:txBody>
      </p:sp>
      <p:pic>
        <p:nvPicPr>
          <p:cNvPr id="9" name="Google Shape;697;p27" descr="Image">
            <a:extLst>
              <a:ext uri="{FF2B5EF4-FFF2-40B4-BE49-F238E27FC236}">
                <a16:creationId xmlns:a16="http://schemas.microsoft.com/office/drawing/2014/main" id="{1BDB2E9C-15D1-09E4-B40A-291FDB9A16AC}"/>
              </a:ext>
            </a:extLst>
          </p:cNvPr>
          <p:cNvPicPr preferRelativeResize="0"/>
          <p:nvPr/>
        </p:nvPicPr>
        <p:blipFill rotWithShape="1">
          <a:blip r:embed="rId4">
            <a:alphaModFix/>
          </a:blip>
          <a:srcRect/>
          <a:stretch/>
        </p:blipFill>
        <p:spPr>
          <a:xfrm>
            <a:off x="7929506" y="5154411"/>
            <a:ext cx="467602" cy="545346"/>
          </a:xfrm>
          <a:prstGeom prst="rect">
            <a:avLst/>
          </a:prstGeom>
          <a:noFill/>
          <a:ln>
            <a:noFill/>
          </a:ln>
        </p:spPr>
      </p:pic>
      <p:pic>
        <p:nvPicPr>
          <p:cNvPr id="10" name="Google Shape;699;p27" descr="Image">
            <a:extLst>
              <a:ext uri="{FF2B5EF4-FFF2-40B4-BE49-F238E27FC236}">
                <a16:creationId xmlns:a16="http://schemas.microsoft.com/office/drawing/2014/main" id="{DEF8F383-4214-F028-98D0-993A70EEB692}"/>
              </a:ext>
            </a:extLst>
          </p:cNvPr>
          <p:cNvPicPr preferRelativeResize="0"/>
          <p:nvPr/>
        </p:nvPicPr>
        <p:blipFill rotWithShape="1">
          <a:blip r:embed="rId5">
            <a:alphaModFix/>
          </a:blip>
          <a:srcRect/>
          <a:stretch/>
        </p:blipFill>
        <p:spPr>
          <a:xfrm>
            <a:off x="6907049" y="2716819"/>
            <a:ext cx="587394" cy="587394"/>
          </a:xfrm>
          <a:prstGeom prst="rect">
            <a:avLst/>
          </a:prstGeom>
          <a:noFill/>
          <a:ln>
            <a:noFill/>
          </a:ln>
        </p:spPr>
      </p:pic>
      <p:pic>
        <p:nvPicPr>
          <p:cNvPr id="11" name="Google Shape;700;p27" descr="Image">
            <a:extLst>
              <a:ext uri="{FF2B5EF4-FFF2-40B4-BE49-F238E27FC236}">
                <a16:creationId xmlns:a16="http://schemas.microsoft.com/office/drawing/2014/main" id="{6E0C4E2E-6AE8-CBBA-F7C6-8A496756E5FE}"/>
              </a:ext>
            </a:extLst>
          </p:cNvPr>
          <p:cNvPicPr preferRelativeResize="0"/>
          <p:nvPr/>
        </p:nvPicPr>
        <p:blipFill rotWithShape="1">
          <a:blip r:embed="rId6">
            <a:alphaModFix/>
          </a:blip>
          <a:srcRect/>
          <a:stretch/>
        </p:blipFill>
        <p:spPr>
          <a:xfrm>
            <a:off x="10347544" y="5149736"/>
            <a:ext cx="457476" cy="546291"/>
          </a:xfrm>
          <a:prstGeom prst="rect">
            <a:avLst/>
          </a:prstGeom>
          <a:noFill/>
          <a:ln>
            <a:noFill/>
          </a:ln>
        </p:spPr>
      </p:pic>
      <p:pic>
        <p:nvPicPr>
          <p:cNvPr id="12" name="Google Shape;701;p27" descr="Image">
            <a:extLst>
              <a:ext uri="{FF2B5EF4-FFF2-40B4-BE49-F238E27FC236}">
                <a16:creationId xmlns:a16="http://schemas.microsoft.com/office/drawing/2014/main" id="{5B3D883E-E48E-3C2C-C927-4C1E806AF867}"/>
              </a:ext>
            </a:extLst>
          </p:cNvPr>
          <p:cNvPicPr preferRelativeResize="0"/>
          <p:nvPr/>
        </p:nvPicPr>
        <p:blipFill rotWithShape="1">
          <a:blip r:embed="rId7">
            <a:alphaModFix/>
          </a:blip>
          <a:srcRect/>
          <a:stretch/>
        </p:blipFill>
        <p:spPr>
          <a:xfrm>
            <a:off x="7640698" y="6996638"/>
            <a:ext cx="587394" cy="734771"/>
          </a:xfrm>
          <a:prstGeom prst="rect">
            <a:avLst/>
          </a:prstGeom>
          <a:noFill/>
          <a:ln>
            <a:noFill/>
          </a:ln>
        </p:spPr>
      </p:pic>
      <p:pic>
        <p:nvPicPr>
          <p:cNvPr id="13" name="Google Shape;702;p27" descr="Image">
            <a:extLst>
              <a:ext uri="{FF2B5EF4-FFF2-40B4-BE49-F238E27FC236}">
                <a16:creationId xmlns:a16="http://schemas.microsoft.com/office/drawing/2014/main" id="{94844955-2D91-6A3D-D8CD-F23469F41F2C}"/>
              </a:ext>
            </a:extLst>
          </p:cNvPr>
          <p:cNvPicPr preferRelativeResize="0"/>
          <p:nvPr/>
        </p:nvPicPr>
        <p:blipFill rotWithShape="1">
          <a:blip r:embed="rId4">
            <a:alphaModFix/>
          </a:blip>
          <a:srcRect/>
          <a:stretch/>
        </p:blipFill>
        <p:spPr>
          <a:xfrm>
            <a:off x="10544222" y="7031293"/>
            <a:ext cx="460940" cy="665463"/>
          </a:xfrm>
          <a:prstGeom prst="rect">
            <a:avLst/>
          </a:prstGeom>
          <a:noFill/>
          <a:ln>
            <a:noFill/>
          </a:ln>
        </p:spPr>
      </p:pic>
      <p:sp>
        <p:nvSpPr>
          <p:cNvPr id="14" name="Google Shape;703;p27">
            <a:extLst>
              <a:ext uri="{FF2B5EF4-FFF2-40B4-BE49-F238E27FC236}">
                <a16:creationId xmlns:a16="http://schemas.microsoft.com/office/drawing/2014/main" id="{774EC11F-55D7-4D30-47EA-FED155951D3E}"/>
              </a:ext>
            </a:extLst>
          </p:cNvPr>
          <p:cNvSpPr txBox="1"/>
          <p:nvPr/>
        </p:nvSpPr>
        <p:spPr>
          <a:xfrm>
            <a:off x="9095411" y="7409714"/>
            <a:ext cx="1946431" cy="387080"/>
          </a:xfrm>
          <a:prstGeom prst="rect">
            <a:avLst/>
          </a:prstGeom>
          <a:noFill/>
          <a:ln>
            <a:noFill/>
          </a:ln>
        </p:spPr>
        <p:txBody>
          <a:bodyPr spcFirstLastPara="1" wrap="square" lIns="53569" tIns="53569" rIns="53569" bIns="53569" anchor="ctr" anchorCtr="0">
            <a:noAutofit/>
          </a:bodyPr>
          <a:lstStyle/>
          <a:p>
            <a:pPr>
              <a:lnSpc>
                <a:spcPct val="80000"/>
              </a:lnSpc>
              <a:buClr>
                <a:srgbClr val="002060"/>
              </a:buClr>
              <a:buSzPts val="3220"/>
            </a:pPr>
            <a:r>
              <a:rPr lang="it-IT" sz="3100" b="1" dirty="0">
                <a:solidFill>
                  <a:srgbClr val="6E4E7F"/>
                </a:solidFill>
                <a:latin typeface="HelveticaNeue"/>
              </a:rPr>
              <a:t>15.651</a:t>
            </a:r>
            <a:r>
              <a:rPr lang="it-IT" b="1" dirty="0">
                <a:solidFill>
                  <a:srgbClr val="002060"/>
                </a:solidFill>
                <a:latin typeface="HelveticaNeue"/>
              </a:rPr>
              <a:t> </a:t>
            </a:r>
            <a:endParaRPr b="1" dirty="0">
              <a:solidFill>
                <a:srgbClr val="002060"/>
              </a:solidFill>
              <a:latin typeface="HelveticaNeue"/>
            </a:endParaRPr>
          </a:p>
        </p:txBody>
      </p:sp>
      <p:sp>
        <p:nvSpPr>
          <p:cNvPr id="15" name="Google Shape;704;p27">
            <a:extLst>
              <a:ext uri="{FF2B5EF4-FFF2-40B4-BE49-F238E27FC236}">
                <a16:creationId xmlns:a16="http://schemas.microsoft.com/office/drawing/2014/main" id="{789A0568-08E4-818F-056C-FBD706EB39A2}"/>
              </a:ext>
            </a:extLst>
          </p:cNvPr>
          <p:cNvSpPr txBox="1"/>
          <p:nvPr/>
        </p:nvSpPr>
        <p:spPr>
          <a:xfrm>
            <a:off x="6225722" y="2932035"/>
            <a:ext cx="1183360" cy="493940"/>
          </a:xfrm>
          <a:prstGeom prst="rect">
            <a:avLst/>
          </a:prstGeom>
          <a:noFill/>
          <a:ln>
            <a:noFill/>
          </a:ln>
        </p:spPr>
        <p:txBody>
          <a:bodyPr spcFirstLastPara="1" wrap="square" lIns="53569" tIns="53569" rIns="53569" bIns="53569" anchor="ctr" anchorCtr="0">
            <a:noAutofit/>
          </a:bodyPr>
          <a:lstStyle/>
          <a:p>
            <a:pPr>
              <a:buClr>
                <a:srgbClr val="002060"/>
              </a:buClr>
              <a:buSzPts val="3220"/>
            </a:pPr>
            <a:r>
              <a:rPr lang="en-US" sz="3100" b="1" dirty="0">
                <a:solidFill>
                  <a:srgbClr val="6E4E7F"/>
                </a:solidFill>
                <a:latin typeface="HelveticaNeue"/>
              </a:rPr>
              <a:t>41</a:t>
            </a:r>
          </a:p>
        </p:txBody>
      </p:sp>
      <p:sp>
        <p:nvSpPr>
          <p:cNvPr id="16" name="Google Shape;705;p27">
            <a:extLst>
              <a:ext uri="{FF2B5EF4-FFF2-40B4-BE49-F238E27FC236}">
                <a16:creationId xmlns:a16="http://schemas.microsoft.com/office/drawing/2014/main" id="{ED28039C-9F61-3090-0E84-7D7179B97DDF}"/>
              </a:ext>
            </a:extLst>
          </p:cNvPr>
          <p:cNvSpPr txBox="1"/>
          <p:nvPr/>
        </p:nvSpPr>
        <p:spPr>
          <a:xfrm>
            <a:off x="8885380" y="5351167"/>
            <a:ext cx="1655660" cy="424614"/>
          </a:xfrm>
          <a:prstGeom prst="rect">
            <a:avLst/>
          </a:prstGeom>
          <a:noFill/>
          <a:ln>
            <a:noFill/>
          </a:ln>
        </p:spPr>
        <p:txBody>
          <a:bodyPr spcFirstLastPara="1" wrap="square" lIns="53569" tIns="53569" rIns="53569" bIns="53569" anchor="ctr" anchorCtr="0">
            <a:noAutofit/>
          </a:bodyPr>
          <a:lstStyle/>
          <a:p>
            <a:pPr>
              <a:lnSpc>
                <a:spcPct val="80000"/>
              </a:lnSpc>
              <a:buClr>
                <a:srgbClr val="002060"/>
              </a:buClr>
              <a:buSzPts val="3220"/>
            </a:pPr>
            <a:r>
              <a:rPr lang="it-IT" sz="3100" b="1">
                <a:solidFill>
                  <a:srgbClr val="6E4E7F"/>
                </a:solidFill>
                <a:latin typeface="HelveticaNeue"/>
              </a:rPr>
              <a:t>54.244</a:t>
            </a:r>
            <a:r>
              <a:rPr lang="it-IT" b="1">
                <a:solidFill>
                  <a:srgbClr val="002060"/>
                </a:solidFill>
                <a:latin typeface="HelveticaNeue"/>
              </a:rPr>
              <a:t> </a:t>
            </a:r>
            <a:endParaRPr b="1">
              <a:solidFill>
                <a:srgbClr val="002060"/>
              </a:solidFill>
              <a:latin typeface="HelveticaNeue"/>
            </a:endParaRPr>
          </a:p>
        </p:txBody>
      </p:sp>
      <p:sp>
        <p:nvSpPr>
          <p:cNvPr id="17" name="Google Shape;706;p27">
            <a:extLst>
              <a:ext uri="{FF2B5EF4-FFF2-40B4-BE49-F238E27FC236}">
                <a16:creationId xmlns:a16="http://schemas.microsoft.com/office/drawing/2014/main" id="{A2998F39-2AAD-6468-D2A3-A117350FDD5A}"/>
              </a:ext>
            </a:extLst>
          </p:cNvPr>
          <p:cNvSpPr txBox="1"/>
          <p:nvPr/>
        </p:nvSpPr>
        <p:spPr>
          <a:xfrm>
            <a:off x="6226863" y="7163948"/>
            <a:ext cx="1642258" cy="847263"/>
          </a:xfrm>
          <a:prstGeom prst="rect">
            <a:avLst/>
          </a:prstGeom>
          <a:noFill/>
          <a:ln>
            <a:noFill/>
          </a:ln>
        </p:spPr>
        <p:txBody>
          <a:bodyPr spcFirstLastPara="1" wrap="square" lIns="53569" tIns="53569" rIns="53569" bIns="53569" anchor="ctr" anchorCtr="0">
            <a:noAutofit/>
          </a:bodyPr>
          <a:lstStyle/>
          <a:p>
            <a:pPr>
              <a:lnSpc>
                <a:spcPct val="80000"/>
              </a:lnSpc>
              <a:buClr>
                <a:srgbClr val="002060"/>
              </a:buClr>
              <a:buSzPts val="3220"/>
            </a:pPr>
            <a:r>
              <a:rPr lang="it-IT" sz="3100" b="1">
                <a:solidFill>
                  <a:srgbClr val="6E4E7F"/>
                </a:solidFill>
                <a:latin typeface="HelveticaNeue"/>
              </a:rPr>
              <a:t>11.926</a:t>
            </a:r>
            <a:endParaRPr sz="3100" b="1">
              <a:solidFill>
                <a:srgbClr val="6E4E7F"/>
              </a:solidFill>
              <a:latin typeface="HelveticaNeue"/>
              <a:sym typeface="Arial"/>
            </a:endParaRPr>
          </a:p>
        </p:txBody>
      </p:sp>
      <p:sp>
        <p:nvSpPr>
          <p:cNvPr id="18" name="Google Shape;707;p27">
            <a:extLst>
              <a:ext uri="{FF2B5EF4-FFF2-40B4-BE49-F238E27FC236}">
                <a16:creationId xmlns:a16="http://schemas.microsoft.com/office/drawing/2014/main" id="{1B4BA02D-931A-EB7A-8354-06E9F42AF4AB}"/>
              </a:ext>
            </a:extLst>
          </p:cNvPr>
          <p:cNvSpPr txBox="1"/>
          <p:nvPr/>
        </p:nvSpPr>
        <p:spPr>
          <a:xfrm>
            <a:off x="6283835" y="5364178"/>
            <a:ext cx="3197930" cy="416654"/>
          </a:xfrm>
          <a:prstGeom prst="rect">
            <a:avLst/>
          </a:prstGeom>
          <a:noFill/>
          <a:ln>
            <a:noFill/>
          </a:ln>
        </p:spPr>
        <p:txBody>
          <a:bodyPr spcFirstLastPara="1" wrap="square" lIns="53569" tIns="53569" rIns="53569" bIns="53569" anchor="ctr" anchorCtr="0">
            <a:noAutofit/>
          </a:bodyPr>
          <a:lstStyle/>
          <a:p>
            <a:pPr>
              <a:lnSpc>
                <a:spcPct val="80000"/>
              </a:lnSpc>
              <a:buClr>
                <a:srgbClr val="002060"/>
              </a:buClr>
              <a:buSzPts val="3220"/>
            </a:pPr>
            <a:r>
              <a:rPr lang="it-IT" sz="3100" b="1" dirty="0">
                <a:solidFill>
                  <a:srgbClr val="6E4E7F"/>
                </a:solidFill>
                <a:latin typeface="HelveticaNeue"/>
              </a:rPr>
              <a:t>353.953</a:t>
            </a:r>
            <a:r>
              <a:rPr lang="it-IT" b="1" dirty="0">
                <a:solidFill>
                  <a:srgbClr val="002060"/>
                </a:solidFill>
                <a:latin typeface="HelveticaNeue"/>
              </a:rPr>
              <a:t> </a:t>
            </a:r>
            <a:endParaRPr b="1" dirty="0">
              <a:solidFill>
                <a:srgbClr val="002060"/>
              </a:solidFill>
              <a:latin typeface="HelveticaNeue"/>
            </a:endParaRPr>
          </a:p>
        </p:txBody>
      </p:sp>
      <p:sp>
        <p:nvSpPr>
          <p:cNvPr id="19" name="Google Shape;694;p27">
            <a:extLst>
              <a:ext uri="{FF2B5EF4-FFF2-40B4-BE49-F238E27FC236}">
                <a16:creationId xmlns:a16="http://schemas.microsoft.com/office/drawing/2014/main" id="{FACC52AE-30EE-9C36-48B6-1A563670920A}"/>
              </a:ext>
            </a:extLst>
          </p:cNvPr>
          <p:cNvSpPr/>
          <p:nvPr/>
        </p:nvSpPr>
        <p:spPr>
          <a:xfrm>
            <a:off x="6349758" y="5918564"/>
            <a:ext cx="2298251" cy="300082"/>
          </a:xfrm>
          <a:prstGeom prst="rect">
            <a:avLst/>
          </a:prstGeom>
          <a:solidFill>
            <a:srgbClr val="FFFFFF"/>
          </a:solidFill>
          <a:ln>
            <a:noFill/>
          </a:ln>
        </p:spPr>
        <p:txBody>
          <a:bodyPr spcFirstLastPara="1" wrap="square" lIns="0" tIns="0" rIns="0" bIns="0" anchor="ctr" anchorCtr="0">
            <a:spAutoFit/>
          </a:bodyPr>
          <a:lstStyle/>
          <a:p>
            <a:pPr>
              <a:buClr>
                <a:srgbClr val="002060"/>
              </a:buClr>
              <a:buSzPts val="2600"/>
            </a:pPr>
            <a:r>
              <a:rPr lang="en-US" sz="1950">
                <a:solidFill>
                  <a:srgbClr val="002060"/>
                </a:solidFill>
                <a:latin typeface="Helvetica Neue"/>
                <a:ea typeface="Helvetica Neue"/>
                <a:cs typeface="Helvetica Neue"/>
                <a:sym typeface="Helvetica Neue"/>
              </a:rPr>
              <a:t>University Students </a:t>
            </a:r>
            <a:r>
              <a:rPr lang="en-US" sz="1950">
                <a:solidFill>
                  <a:srgbClr val="000000"/>
                </a:solidFill>
                <a:latin typeface="Helvetica Neue"/>
                <a:ea typeface="Helvetica Neue"/>
                <a:cs typeface="Helvetica Neue"/>
                <a:sym typeface="Helvetica Neue"/>
              </a:rPr>
              <a:t> </a:t>
            </a:r>
            <a:endParaRPr sz="1050">
              <a:solidFill>
                <a:srgbClr val="000000"/>
              </a:solidFill>
              <a:latin typeface="Arial"/>
              <a:ea typeface="Arial"/>
              <a:cs typeface="Arial"/>
              <a:sym typeface="Arial"/>
            </a:endParaRPr>
          </a:p>
        </p:txBody>
      </p:sp>
      <p:sp>
        <p:nvSpPr>
          <p:cNvPr id="20" name="Google Shape;705;p27">
            <a:extLst>
              <a:ext uri="{FF2B5EF4-FFF2-40B4-BE49-F238E27FC236}">
                <a16:creationId xmlns:a16="http://schemas.microsoft.com/office/drawing/2014/main" id="{8A26BD03-913A-F5E8-541C-EC6F05EAAF46}"/>
              </a:ext>
            </a:extLst>
          </p:cNvPr>
          <p:cNvSpPr txBox="1"/>
          <p:nvPr/>
        </p:nvSpPr>
        <p:spPr>
          <a:xfrm>
            <a:off x="12943194" y="7264750"/>
            <a:ext cx="2244546" cy="409575"/>
          </a:xfrm>
          <a:prstGeom prst="rect">
            <a:avLst/>
          </a:prstGeom>
          <a:noFill/>
          <a:ln>
            <a:noFill/>
          </a:ln>
        </p:spPr>
        <p:txBody>
          <a:bodyPr spcFirstLastPara="1" wrap="square" lIns="53569" tIns="53569" rIns="53569" bIns="53569" anchor="ctr" anchorCtr="0">
            <a:noAutofit/>
          </a:bodyPr>
          <a:lstStyle/>
          <a:p>
            <a:pPr>
              <a:lnSpc>
                <a:spcPct val="80000"/>
              </a:lnSpc>
              <a:buClr>
                <a:srgbClr val="002060"/>
              </a:buClr>
              <a:buSzPts val="3220"/>
            </a:pPr>
            <a:r>
              <a:rPr lang="it-IT" sz="3100" b="1">
                <a:solidFill>
                  <a:srgbClr val="6E4E7F"/>
                </a:solidFill>
                <a:latin typeface="HelveticaNeue"/>
              </a:rPr>
              <a:t>60% </a:t>
            </a:r>
            <a:endParaRPr sz="3100" b="1">
              <a:solidFill>
                <a:srgbClr val="6E4E7F"/>
              </a:solidFill>
              <a:latin typeface="HelveticaNeue"/>
            </a:endParaRPr>
          </a:p>
        </p:txBody>
      </p:sp>
      <p:sp>
        <p:nvSpPr>
          <p:cNvPr id="22" name="Google Shape;691;p27">
            <a:extLst>
              <a:ext uri="{FF2B5EF4-FFF2-40B4-BE49-F238E27FC236}">
                <a16:creationId xmlns:a16="http://schemas.microsoft.com/office/drawing/2014/main" id="{2DA9D443-EF60-4E9F-2852-6DEF42B5C565}"/>
              </a:ext>
            </a:extLst>
          </p:cNvPr>
          <p:cNvSpPr txBox="1"/>
          <p:nvPr/>
        </p:nvSpPr>
        <p:spPr>
          <a:xfrm>
            <a:off x="12851587" y="7701536"/>
            <a:ext cx="2785324" cy="669384"/>
          </a:xfrm>
          <a:prstGeom prst="rect">
            <a:avLst/>
          </a:prstGeom>
          <a:noFill/>
          <a:ln>
            <a:noFill/>
          </a:ln>
        </p:spPr>
        <p:txBody>
          <a:bodyPr spcFirstLastPara="1" wrap="square" lIns="34275" tIns="34275" rIns="34275" bIns="34275" anchor="t" anchorCtr="0">
            <a:spAutoFit/>
          </a:bodyPr>
          <a:lstStyle/>
          <a:p>
            <a:pPr>
              <a:buClr>
                <a:srgbClr val="002060"/>
              </a:buClr>
              <a:buSzPts val="2600"/>
            </a:pPr>
            <a:r>
              <a:rPr lang="en-US" sz="1950">
                <a:solidFill>
                  <a:srgbClr val="002060"/>
                </a:solidFill>
                <a:latin typeface="Helvetica Neue"/>
                <a:ea typeface="Helvetica Neue"/>
                <a:cs typeface="Helvetica Neue"/>
                <a:sym typeface="Helvetica Neue"/>
              </a:rPr>
              <a:t>Graduates in science and economic </a:t>
            </a:r>
            <a:endParaRPr sz="1050">
              <a:solidFill>
                <a:srgbClr val="000000"/>
              </a:solidFill>
              <a:latin typeface="Arial"/>
              <a:ea typeface="Arial"/>
              <a:cs typeface="Arial"/>
              <a:sym typeface="Arial"/>
            </a:endParaRPr>
          </a:p>
        </p:txBody>
      </p:sp>
      <p:pic>
        <p:nvPicPr>
          <p:cNvPr id="23" name="Immagine 22">
            <a:extLst>
              <a:ext uri="{FF2B5EF4-FFF2-40B4-BE49-F238E27FC236}">
                <a16:creationId xmlns:a16="http://schemas.microsoft.com/office/drawing/2014/main" id="{083B7BC9-D6D1-E6B0-022C-D34A17E10B2C}"/>
              </a:ext>
            </a:extLst>
          </p:cNvPr>
          <p:cNvPicPr>
            <a:picLocks noChangeAspect="1"/>
          </p:cNvPicPr>
          <p:nvPr/>
        </p:nvPicPr>
        <p:blipFill rotWithShape="1">
          <a:blip r:embed="rId8">
            <a:alphaModFix/>
            <a:extLst>
              <a:ext uri="{BEBA8EAE-BF5A-486C-A8C5-ECC9F3942E4B}">
                <a14:imgProps xmlns:a14="http://schemas.microsoft.com/office/drawing/2010/main">
                  <a14:imgLayer r:embed="rId9">
                    <a14:imgEffect>
                      <a14:sharpenSoften amount="50000"/>
                    </a14:imgEffect>
                    <a14:imgEffect>
                      <a14:colorTemperature colorTemp="11200"/>
                    </a14:imgEffect>
                    <a14:imgEffect>
                      <a14:saturation sat="300000"/>
                    </a14:imgEffect>
                  </a14:imgLayer>
                </a14:imgProps>
              </a:ext>
            </a:extLst>
          </a:blip>
          <a:srcRect l="333" t="-6132" r="10827" b="-1431"/>
          <a:stretch/>
        </p:blipFill>
        <p:spPr>
          <a:xfrm>
            <a:off x="8801925" y="575206"/>
            <a:ext cx="9876739" cy="6370353"/>
          </a:xfrm>
          <a:prstGeom prst="rect">
            <a:avLst/>
          </a:prstGeom>
        </p:spPr>
      </p:pic>
      <p:sp>
        <p:nvSpPr>
          <p:cNvPr id="24" name="CasellaDiTesto 23">
            <a:extLst>
              <a:ext uri="{FF2B5EF4-FFF2-40B4-BE49-F238E27FC236}">
                <a16:creationId xmlns:a16="http://schemas.microsoft.com/office/drawing/2014/main" id="{46794CEF-5DC5-E506-9BE1-9928F7771F86}"/>
              </a:ext>
            </a:extLst>
          </p:cNvPr>
          <p:cNvSpPr txBox="1"/>
          <p:nvPr/>
        </p:nvSpPr>
        <p:spPr>
          <a:xfrm>
            <a:off x="11808866" y="319261"/>
            <a:ext cx="5558189" cy="530884"/>
          </a:xfrm>
          <a:prstGeom prst="rect">
            <a:avLst/>
          </a:prstGeom>
          <a:noFill/>
        </p:spPr>
        <p:txBody>
          <a:bodyPr wrap="square" rtlCol="0">
            <a:spAutoFit/>
          </a:bodyPr>
          <a:lstStyle/>
          <a:p>
            <a:r>
              <a:rPr lang="it-IT" sz="2800" b="1" dirty="0">
                <a:solidFill>
                  <a:srgbClr val="002060"/>
                </a:solidFill>
                <a:latin typeface="HelveticaNeue" panose="02000503000000020004"/>
              </a:rPr>
              <a:t>GRADUATES BY SUBJECT</a:t>
            </a:r>
          </a:p>
        </p:txBody>
      </p:sp>
      <p:pic>
        <p:nvPicPr>
          <p:cNvPr id="25" name="Google Shape;697;p27" descr="Image">
            <a:extLst>
              <a:ext uri="{FF2B5EF4-FFF2-40B4-BE49-F238E27FC236}">
                <a16:creationId xmlns:a16="http://schemas.microsoft.com/office/drawing/2014/main" id="{2A25EBFD-9D95-15E3-9622-2CD912181218}"/>
              </a:ext>
            </a:extLst>
          </p:cNvPr>
          <p:cNvPicPr preferRelativeResize="0"/>
          <p:nvPr/>
        </p:nvPicPr>
        <p:blipFill rotWithShape="1">
          <a:blip r:embed="rId4">
            <a:alphaModFix/>
          </a:blip>
          <a:srcRect/>
          <a:stretch/>
        </p:blipFill>
        <p:spPr>
          <a:xfrm>
            <a:off x="14005453" y="7079893"/>
            <a:ext cx="467602" cy="545346"/>
          </a:xfrm>
          <a:prstGeom prst="rect">
            <a:avLst/>
          </a:prstGeom>
          <a:noFill/>
          <a:ln>
            <a:noFill/>
          </a:ln>
        </p:spPr>
      </p:pic>
    </p:spTree>
    <p:extLst>
      <p:ext uri="{BB962C8B-B14F-4D97-AF65-F5344CB8AC3E}">
        <p14:creationId xmlns:p14="http://schemas.microsoft.com/office/powerpoint/2010/main" val="20847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43" name="Google Shape;623;p24" descr="Back_07.jpg">
            <a:extLst>
              <a:ext uri="{FF2B5EF4-FFF2-40B4-BE49-F238E27FC236}">
                <a16:creationId xmlns:a16="http://schemas.microsoft.com/office/drawing/2014/main" id="{669C48A7-09F5-4151-838B-66146DA0C786}"/>
              </a:ext>
            </a:extLst>
          </p:cNvPr>
          <p:cNvPicPr preferRelativeResize="0"/>
          <p:nvPr/>
        </p:nvPicPr>
        <p:blipFill rotWithShape="1">
          <a:blip r:embed="rId3">
            <a:alphaModFix/>
          </a:blip>
          <a:srcRect l="12965" t="23386" b="51907"/>
          <a:stretch/>
        </p:blipFill>
        <p:spPr>
          <a:xfrm>
            <a:off x="0" y="-2059"/>
            <a:ext cx="16117962" cy="3079098"/>
          </a:xfrm>
          <a:prstGeom prst="rect">
            <a:avLst/>
          </a:prstGeom>
          <a:noFill/>
          <a:ln>
            <a:noFill/>
          </a:ln>
        </p:spPr>
      </p:pic>
      <p:sp>
        <p:nvSpPr>
          <p:cNvPr id="385" name="Google Shape;385;p15"/>
          <p:cNvSpPr txBox="1"/>
          <p:nvPr/>
        </p:nvSpPr>
        <p:spPr>
          <a:xfrm>
            <a:off x="594983" y="791611"/>
            <a:ext cx="13119470" cy="1323228"/>
          </a:xfrm>
          <a:prstGeom prst="rect">
            <a:avLst/>
          </a:prstGeom>
          <a:noFill/>
          <a:ln>
            <a:noFill/>
          </a:ln>
        </p:spPr>
        <p:txBody>
          <a:bodyPr spcFirstLastPara="1" wrap="square" lIns="53569" tIns="53569" rIns="53569" bIns="53569" anchor="ctr" anchorCtr="0">
            <a:normAutofit/>
          </a:bodyPr>
          <a:lstStyle/>
          <a:p>
            <a:pPr>
              <a:lnSpc>
                <a:spcPct val="110000"/>
              </a:lnSpc>
              <a:buClr>
                <a:srgbClr val="002060"/>
              </a:buClr>
              <a:buSzPts val="4500"/>
            </a:pPr>
            <a:r>
              <a:rPr lang="en-US" sz="4800" b="1">
                <a:solidFill>
                  <a:schemeClr val="accent1">
                    <a:lumMod val="40000"/>
                    <a:lumOff val="60000"/>
                  </a:schemeClr>
                </a:solidFill>
                <a:latin typeface="HelveticaNeue"/>
                <a:sym typeface="Helvetica Neue"/>
              </a:rPr>
              <a:t>AEROSPACE AND SECURITY</a:t>
            </a:r>
            <a:endParaRPr sz="4800" b="1">
              <a:solidFill>
                <a:schemeClr val="accent1">
                  <a:lumMod val="40000"/>
                  <a:lumOff val="60000"/>
                </a:schemeClr>
              </a:solidFill>
              <a:latin typeface="HelveticaNeue"/>
            </a:endParaRPr>
          </a:p>
        </p:txBody>
      </p:sp>
      <p:sp>
        <p:nvSpPr>
          <p:cNvPr id="386" name="Google Shape;386;p15"/>
          <p:cNvSpPr txBox="1"/>
          <p:nvPr/>
        </p:nvSpPr>
        <p:spPr>
          <a:xfrm>
            <a:off x="12024084" y="3122060"/>
            <a:ext cx="1804756"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EMPLOYEES</a:t>
            </a:r>
            <a:endParaRPr sz="1050">
              <a:solidFill>
                <a:srgbClr val="000000"/>
              </a:solidFill>
              <a:latin typeface="Arial"/>
              <a:ea typeface="Arial"/>
              <a:cs typeface="Arial"/>
              <a:sym typeface="Arial"/>
            </a:endParaRPr>
          </a:p>
        </p:txBody>
      </p:sp>
      <p:sp>
        <p:nvSpPr>
          <p:cNvPr id="387" name="Google Shape;387;p15"/>
          <p:cNvSpPr txBox="1"/>
          <p:nvPr/>
        </p:nvSpPr>
        <p:spPr>
          <a:xfrm>
            <a:off x="12021878" y="2490995"/>
            <a:ext cx="1750762"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23.500</a:t>
            </a:r>
            <a:endParaRPr sz="1050">
              <a:solidFill>
                <a:srgbClr val="000000"/>
              </a:solidFill>
              <a:latin typeface="Arial"/>
              <a:ea typeface="Arial"/>
              <a:cs typeface="Arial"/>
              <a:sym typeface="Arial"/>
            </a:endParaRPr>
          </a:p>
        </p:txBody>
      </p:sp>
      <p:sp>
        <p:nvSpPr>
          <p:cNvPr id="388" name="Google Shape;388;p15"/>
          <p:cNvSpPr txBox="1"/>
          <p:nvPr/>
        </p:nvSpPr>
        <p:spPr>
          <a:xfrm>
            <a:off x="312041" y="4633462"/>
            <a:ext cx="8323425" cy="1162100"/>
          </a:xfrm>
          <a:prstGeom prst="rect">
            <a:avLst/>
          </a:prstGeom>
          <a:noFill/>
          <a:ln>
            <a:noFill/>
          </a:ln>
        </p:spPr>
        <p:txBody>
          <a:bodyPr spcFirstLastPara="1" wrap="square" lIns="53569" tIns="53569" rIns="53569" bIns="53569" anchor="ctr" anchorCtr="0">
            <a:normAutofit lnSpcReduction="10000"/>
          </a:bodyPr>
          <a:lstStyle/>
          <a:p>
            <a:pPr>
              <a:buClr>
                <a:srgbClr val="002060"/>
              </a:buClr>
              <a:buSzPts val="2200"/>
            </a:pPr>
            <a:r>
              <a:rPr lang="en-US" sz="18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Lazio is the</a:t>
            </a:r>
            <a:r>
              <a:rPr lang="en-US" sz="18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18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only Italian Region which</a:t>
            </a:r>
            <a:r>
              <a:rPr lang="en-US" sz="18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hosts the whole aerospace value chain. </a:t>
            </a:r>
            <a:r>
              <a:rPr lang="en-US" sz="18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Important big groups of international excellence in electronics, sensors, avionics, components and innovative materials, “space” and satellite applications and services, are located in the Region.</a:t>
            </a:r>
            <a:endParaRPr sz="105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389" name="Google Shape;389;p15"/>
          <p:cNvSpPr txBox="1"/>
          <p:nvPr/>
        </p:nvSpPr>
        <p:spPr>
          <a:xfrm>
            <a:off x="316144" y="5880521"/>
            <a:ext cx="7707273" cy="2324176"/>
          </a:xfrm>
          <a:prstGeom prst="rect">
            <a:avLst/>
          </a:prstGeom>
          <a:noFill/>
          <a:ln>
            <a:noFill/>
          </a:ln>
        </p:spPr>
        <p:txBody>
          <a:bodyPr spcFirstLastPara="1" wrap="square" lIns="53569" tIns="53569" rIns="53569" bIns="53569" anchor="ctr" anchorCtr="0">
            <a:spAutoFit/>
          </a:bodyPr>
          <a:lstStyle/>
          <a:p>
            <a:pPr>
              <a:buClr>
                <a:srgbClr val="002060"/>
              </a:buClr>
              <a:buSzPts val="2200"/>
            </a:pPr>
            <a:r>
              <a:rPr lang="en-US" sz="16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AEROSPACE TECHNOLOGICAL DISTRICT (DTA)</a:t>
            </a:r>
            <a:r>
              <a:rPr lang="en-US" sz="16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was established in 2004 by a Framework Agreement signed by Italy Ministry of Research and Lazio Region. In 2012, the DTA of Lazio was one of the founding partners of the Italian </a:t>
            </a:r>
            <a:r>
              <a:rPr lang="en-US" sz="16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National Cluster for Aerospace Technological (CTNA).</a:t>
            </a:r>
            <a:endParaRPr sz="24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3200"/>
            </a:pPr>
            <a:endParaRPr sz="24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2200"/>
            </a:pPr>
            <a:r>
              <a:rPr lang="en-US" sz="18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ESA BIC (Business Incubation Centre) Lazio</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is a partnership among Lazio Region, </a:t>
            </a:r>
            <a:r>
              <a:rPr lang="en-US" sz="18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ASI (Italian Space Agency) </a:t>
            </a: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and </a:t>
            </a:r>
            <a:r>
              <a:rPr lang="en-US" sz="18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ESA (European Space Agency).</a:t>
            </a:r>
            <a:endParaRPr sz="165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sp>
        <p:nvSpPr>
          <p:cNvPr id="390" name="Google Shape;390;p15"/>
          <p:cNvSpPr txBox="1"/>
          <p:nvPr/>
        </p:nvSpPr>
        <p:spPr>
          <a:xfrm>
            <a:off x="14909198" y="4322933"/>
            <a:ext cx="1804755"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ANNUAL TURNOVER</a:t>
            </a:r>
            <a:endParaRPr sz="1050">
              <a:solidFill>
                <a:srgbClr val="000000"/>
              </a:solidFill>
              <a:latin typeface="Arial"/>
              <a:ea typeface="Arial"/>
              <a:cs typeface="Arial"/>
              <a:sym typeface="Arial"/>
            </a:endParaRPr>
          </a:p>
        </p:txBody>
      </p:sp>
      <p:sp>
        <p:nvSpPr>
          <p:cNvPr id="391" name="Google Shape;391;p15"/>
          <p:cNvSpPr txBox="1"/>
          <p:nvPr/>
        </p:nvSpPr>
        <p:spPr>
          <a:xfrm>
            <a:off x="15263923" y="3783531"/>
            <a:ext cx="2168892" cy="684025"/>
          </a:xfrm>
          <a:prstGeom prst="rect">
            <a:avLst/>
          </a:prstGeom>
          <a:noFill/>
          <a:ln>
            <a:noFill/>
          </a:ln>
        </p:spPr>
        <p:txBody>
          <a:bodyPr spcFirstLastPara="1" wrap="square" lIns="53569" tIns="53569" rIns="53569" bIns="53569" anchor="ctr" anchorCtr="0">
            <a:normAutofit fontScale="85000" lnSpcReduction="10000"/>
          </a:bodyPr>
          <a:lstStyle/>
          <a:p>
            <a:pPr>
              <a:buClr>
                <a:srgbClr val="6E4E7F"/>
              </a:buClr>
              <a:buSzPts val="4500"/>
            </a:pPr>
            <a:r>
              <a:rPr lang="en-US" sz="3375" b="1">
                <a:solidFill>
                  <a:srgbClr val="6E4E7F"/>
                </a:solidFill>
                <a:latin typeface="HelveticaNeue"/>
                <a:ea typeface="HelveticaNeue"/>
                <a:cs typeface="HelveticaNeue"/>
                <a:sym typeface="Helvetica Neue"/>
              </a:rPr>
              <a:t>5 </a:t>
            </a:r>
            <a:r>
              <a:rPr lang="en-US" sz="3225" b="1">
                <a:solidFill>
                  <a:srgbClr val="6E4E7F"/>
                </a:solidFill>
                <a:latin typeface="HelveticaNeue"/>
                <a:ea typeface="HelveticaNeue"/>
                <a:cs typeface="HelveticaNeue"/>
                <a:sym typeface="Helvetica Neue"/>
              </a:rPr>
              <a:t>BN EURO</a:t>
            </a:r>
            <a:endParaRPr sz="1050">
              <a:solidFill>
                <a:srgbClr val="000000"/>
              </a:solidFill>
              <a:latin typeface="Arial"/>
              <a:ea typeface="Arial"/>
              <a:cs typeface="Arial"/>
              <a:sym typeface="Arial"/>
            </a:endParaRPr>
          </a:p>
        </p:txBody>
      </p:sp>
      <p:sp>
        <p:nvSpPr>
          <p:cNvPr id="392" name="Google Shape;392;p15"/>
          <p:cNvSpPr txBox="1"/>
          <p:nvPr/>
        </p:nvSpPr>
        <p:spPr>
          <a:xfrm>
            <a:off x="11996047" y="4338902"/>
            <a:ext cx="1804755"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IN EXPORTS</a:t>
            </a:r>
            <a:endParaRPr sz="1050">
              <a:solidFill>
                <a:srgbClr val="000000"/>
              </a:solidFill>
              <a:latin typeface="Arial"/>
              <a:ea typeface="Arial"/>
              <a:cs typeface="Arial"/>
              <a:sym typeface="Arial"/>
            </a:endParaRPr>
          </a:p>
        </p:txBody>
      </p:sp>
      <p:sp>
        <p:nvSpPr>
          <p:cNvPr id="393" name="Google Shape;393;p15"/>
          <p:cNvSpPr txBox="1"/>
          <p:nvPr/>
        </p:nvSpPr>
        <p:spPr>
          <a:xfrm>
            <a:off x="11873550" y="3852231"/>
            <a:ext cx="2153969" cy="684025"/>
          </a:xfrm>
          <a:prstGeom prst="rect">
            <a:avLst/>
          </a:prstGeom>
          <a:noFill/>
          <a:ln>
            <a:noFill/>
          </a:ln>
        </p:spPr>
        <p:txBody>
          <a:bodyPr spcFirstLastPara="1" wrap="square" lIns="53569" tIns="53569" rIns="53569" bIns="53569" anchor="ctr" anchorCtr="0">
            <a:normAutofit fontScale="85000" lnSpcReduction="10000"/>
          </a:bodyPr>
          <a:lstStyle/>
          <a:p>
            <a:pPr>
              <a:buClr>
                <a:srgbClr val="6E4E7F"/>
              </a:buClr>
              <a:buSzPts val="4500"/>
            </a:pPr>
            <a:r>
              <a:rPr lang="en-US" sz="3375" b="1" dirty="0">
                <a:solidFill>
                  <a:srgbClr val="6E4E7F"/>
                </a:solidFill>
                <a:latin typeface="HelveticaNeue"/>
                <a:ea typeface="HelveticaNeue"/>
                <a:cs typeface="HelveticaNeue"/>
                <a:sym typeface="Helvetica Neue"/>
              </a:rPr>
              <a:t>2 </a:t>
            </a:r>
            <a:r>
              <a:rPr lang="en-US" sz="3225" b="1" dirty="0">
                <a:solidFill>
                  <a:srgbClr val="6E4E7F"/>
                </a:solidFill>
                <a:latin typeface="HelveticaNeue"/>
                <a:ea typeface="HelveticaNeue"/>
                <a:cs typeface="HelveticaNeue"/>
                <a:sym typeface="Helvetica Neue"/>
              </a:rPr>
              <a:t>BN EURO</a:t>
            </a:r>
            <a:endParaRPr sz="1050" dirty="0">
              <a:solidFill>
                <a:srgbClr val="000000"/>
              </a:solidFill>
              <a:latin typeface="Arial"/>
              <a:ea typeface="Arial"/>
              <a:cs typeface="Arial"/>
              <a:sym typeface="Arial"/>
            </a:endParaRPr>
          </a:p>
        </p:txBody>
      </p:sp>
      <p:sp>
        <p:nvSpPr>
          <p:cNvPr id="396" name="Google Shape;396;p15"/>
          <p:cNvSpPr txBox="1"/>
          <p:nvPr/>
        </p:nvSpPr>
        <p:spPr>
          <a:xfrm>
            <a:off x="12230683" y="5927373"/>
            <a:ext cx="1959653" cy="523683"/>
          </a:xfrm>
          <a:prstGeom prst="rect">
            <a:avLst/>
          </a:prstGeom>
          <a:noFill/>
          <a:ln>
            <a:noFill/>
          </a:ln>
        </p:spPr>
        <p:txBody>
          <a:bodyPr spcFirstLastPara="1" wrap="square" lIns="53569" tIns="53569" rIns="53569" bIns="53569" anchor="ctr" anchorCtr="0">
            <a:spAutoFit/>
          </a:bodyPr>
          <a:lstStyle/>
          <a:p>
            <a:pPr>
              <a:buClr>
                <a:srgbClr val="002060"/>
              </a:buClr>
              <a:buSzPts val="1800"/>
            </a:pPr>
            <a:r>
              <a:rPr lang="en-US" sz="1350" dirty="0" err="1">
                <a:solidFill>
                  <a:srgbClr val="002060"/>
                </a:solidFill>
                <a:latin typeface="Helvetica Neue"/>
                <a:ea typeface="Helvetica Neue"/>
                <a:cs typeface="Helvetica Neue"/>
                <a:sym typeface="Helvetica Neue"/>
              </a:rPr>
              <a:t>FACULTiES</a:t>
            </a:r>
            <a:r>
              <a:rPr lang="en-US" sz="1350" dirty="0">
                <a:solidFill>
                  <a:srgbClr val="002060"/>
                </a:solidFill>
                <a:latin typeface="Helvetica Neue"/>
                <a:ea typeface="Helvetica Neue"/>
                <a:cs typeface="Helvetica Neue"/>
                <a:sym typeface="Helvetica Neue"/>
              </a:rPr>
              <a:t> OF ENGINEERING</a:t>
            </a:r>
            <a:endParaRPr sz="1050" dirty="0">
              <a:solidFill>
                <a:srgbClr val="000000"/>
              </a:solidFill>
              <a:latin typeface="Arial"/>
              <a:ea typeface="Arial"/>
              <a:cs typeface="Arial"/>
              <a:sym typeface="Arial"/>
            </a:endParaRPr>
          </a:p>
        </p:txBody>
      </p:sp>
      <p:sp>
        <p:nvSpPr>
          <p:cNvPr id="397" name="Google Shape;397;p15"/>
          <p:cNvSpPr txBox="1"/>
          <p:nvPr/>
        </p:nvSpPr>
        <p:spPr>
          <a:xfrm>
            <a:off x="12303416" y="5315751"/>
            <a:ext cx="1125269"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dirty="0">
                <a:solidFill>
                  <a:srgbClr val="6E4E7F"/>
                </a:solidFill>
                <a:latin typeface="HelveticaNeue"/>
                <a:ea typeface="HelveticaNeue"/>
                <a:cs typeface="HelveticaNeue"/>
                <a:sym typeface="Helvetica Neue"/>
              </a:rPr>
              <a:t>4  </a:t>
            </a:r>
            <a:endParaRPr sz="1050" dirty="0">
              <a:solidFill>
                <a:srgbClr val="000000"/>
              </a:solidFill>
              <a:latin typeface="Arial"/>
              <a:ea typeface="Arial"/>
              <a:cs typeface="Arial"/>
              <a:sym typeface="Arial"/>
            </a:endParaRPr>
          </a:p>
        </p:txBody>
      </p:sp>
      <p:sp>
        <p:nvSpPr>
          <p:cNvPr id="398" name="Google Shape;398;p15"/>
          <p:cNvSpPr txBox="1"/>
          <p:nvPr/>
        </p:nvSpPr>
        <p:spPr>
          <a:xfrm>
            <a:off x="15309692" y="5952097"/>
            <a:ext cx="1804755"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dirty="0">
                <a:solidFill>
                  <a:srgbClr val="002060"/>
                </a:solidFill>
                <a:latin typeface="Helvetica Neue"/>
                <a:ea typeface="Helvetica Neue"/>
                <a:cs typeface="Helvetica Neue"/>
                <a:sym typeface="Helvetica Neue"/>
              </a:rPr>
              <a:t>UNIVERSITY DEPARTMENTS</a:t>
            </a:r>
            <a:endParaRPr sz="1050" dirty="0">
              <a:solidFill>
                <a:srgbClr val="000000"/>
              </a:solidFill>
              <a:latin typeface="Arial"/>
              <a:ea typeface="Arial"/>
              <a:cs typeface="Arial"/>
              <a:sym typeface="Arial"/>
            </a:endParaRPr>
          </a:p>
        </p:txBody>
      </p:sp>
      <p:sp>
        <p:nvSpPr>
          <p:cNvPr id="399" name="Google Shape;399;p15"/>
          <p:cNvSpPr txBox="1"/>
          <p:nvPr/>
        </p:nvSpPr>
        <p:spPr>
          <a:xfrm>
            <a:off x="15422357" y="5292306"/>
            <a:ext cx="1125269"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12</a:t>
            </a:r>
            <a:endParaRPr sz="1050">
              <a:solidFill>
                <a:srgbClr val="000000"/>
              </a:solidFill>
              <a:latin typeface="Arial"/>
              <a:ea typeface="Arial"/>
              <a:cs typeface="Arial"/>
              <a:sym typeface="Arial"/>
            </a:endParaRPr>
          </a:p>
        </p:txBody>
      </p:sp>
      <p:sp>
        <p:nvSpPr>
          <p:cNvPr id="400" name="Google Shape;400;p15"/>
          <p:cNvSpPr txBox="1"/>
          <p:nvPr/>
        </p:nvSpPr>
        <p:spPr>
          <a:xfrm>
            <a:off x="12218994" y="7396253"/>
            <a:ext cx="2200485" cy="530648"/>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POST-DEGREE UNIVERSITY COURSES</a:t>
            </a:r>
            <a:endParaRPr sz="1050">
              <a:solidFill>
                <a:srgbClr val="000000"/>
              </a:solidFill>
              <a:latin typeface="Arial"/>
              <a:ea typeface="Arial"/>
              <a:cs typeface="Arial"/>
              <a:sym typeface="Arial"/>
            </a:endParaRPr>
          </a:p>
        </p:txBody>
      </p:sp>
      <p:sp>
        <p:nvSpPr>
          <p:cNvPr id="401" name="Google Shape;401;p15"/>
          <p:cNvSpPr txBox="1"/>
          <p:nvPr/>
        </p:nvSpPr>
        <p:spPr>
          <a:xfrm>
            <a:off x="12276437" y="6792528"/>
            <a:ext cx="1125269"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30</a:t>
            </a:r>
            <a:endParaRPr sz="1050">
              <a:solidFill>
                <a:srgbClr val="000000"/>
              </a:solidFill>
              <a:latin typeface="Arial"/>
              <a:ea typeface="Arial"/>
              <a:cs typeface="Arial"/>
              <a:sym typeface="Arial"/>
            </a:endParaRPr>
          </a:p>
        </p:txBody>
      </p:sp>
      <p:sp>
        <p:nvSpPr>
          <p:cNvPr id="402" name="Google Shape;402;p15"/>
          <p:cNvSpPr txBox="1"/>
          <p:nvPr/>
        </p:nvSpPr>
        <p:spPr>
          <a:xfrm>
            <a:off x="15542996" y="7398553"/>
            <a:ext cx="2223855" cy="530648"/>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RESEARCHERS</a:t>
            </a:r>
            <a:endParaRPr sz="1050">
              <a:solidFill>
                <a:srgbClr val="000000"/>
              </a:solidFill>
              <a:latin typeface="Arial"/>
              <a:ea typeface="Arial"/>
              <a:cs typeface="Arial"/>
              <a:sym typeface="Arial"/>
            </a:endParaRPr>
          </a:p>
        </p:txBody>
      </p:sp>
      <p:sp>
        <p:nvSpPr>
          <p:cNvPr id="403" name="Google Shape;403;p15"/>
          <p:cNvSpPr txBox="1"/>
          <p:nvPr/>
        </p:nvSpPr>
        <p:spPr>
          <a:xfrm>
            <a:off x="15513959" y="6801273"/>
            <a:ext cx="1125268" cy="684025"/>
          </a:xfrm>
          <a:prstGeom prst="rect">
            <a:avLst/>
          </a:prstGeom>
          <a:noFill/>
          <a:ln>
            <a:noFill/>
          </a:ln>
        </p:spPr>
        <p:txBody>
          <a:bodyPr spcFirstLastPara="1" wrap="square" lIns="53569" tIns="53569" rIns="53569" bIns="53569" anchor="ctr" anchorCtr="0">
            <a:normAutofit/>
          </a:bodyPr>
          <a:lstStyle/>
          <a:p>
            <a:pPr>
              <a:buClr>
                <a:srgbClr val="6E4E7F"/>
              </a:buClr>
              <a:buSzPts val="4200"/>
            </a:pPr>
            <a:r>
              <a:rPr lang="en-US" sz="3150" b="1">
                <a:solidFill>
                  <a:srgbClr val="6E4E7F"/>
                </a:solidFill>
                <a:latin typeface="HelveticaNeue"/>
                <a:ea typeface="HelveticaNeue"/>
                <a:cs typeface="HelveticaNeue"/>
                <a:sym typeface="Helvetica Neue"/>
              </a:rPr>
              <a:t>3.000</a:t>
            </a:r>
            <a:endParaRPr sz="1050">
              <a:solidFill>
                <a:srgbClr val="000000"/>
              </a:solidFill>
              <a:latin typeface="Arial"/>
              <a:ea typeface="Arial"/>
              <a:cs typeface="Arial"/>
              <a:sym typeface="Arial"/>
            </a:endParaRPr>
          </a:p>
        </p:txBody>
      </p:sp>
      <p:sp>
        <p:nvSpPr>
          <p:cNvPr id="404" name="Google Shape;404;p15"/>
          <p:cNvSpPr txBox="1"/>
          <p:nvPr/>
        </p:nvSpPr>
        <p:spPr>
          <a:xfrm>
            <a:off x="15263923" y="2992113"/>
            <a:ext cx="1804756" cy="584172"/>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COMPANIES</a:t>
            </a:r>
            <a:endParaRPr sz="1050">
              <a:solidFill>
                <a:srgbClr val="000000"/>
              </a:solidFill>
              <a:latin typeface="Arial"/>
              <a:ea typeface="Arial"/>
              <a:cs typeface="Arial"/>
              <a:sym typeface="Arial"/>
            </a:endParaRPr>
          </a:p>
        </p:txBody>
      </p:sp>
      <p:sp>
        <p:nvSpPr>
          <p:cNvPr id="405" name="Google Shape;405;p15"/>
          <p:cNvSpPr txBox="1"/>
          <p:nvPr/>
        </p:nvSpPr>
        <p:spPr>
          <a:xfrm>
            <a:off x="15330818" y="2466330"/>
            <a:ext cx="1125269"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dirty="0">
                <a:solidFill>
                  <a:srgbClr val="6E4E7F"/>
                </a:solidFill>
                <a:latin typeface="HelveticaNeue"/>
                <a:ea typeface="HelveticaNeue"/>
                <a:cs typeface="HelveticaNeue"/>
                <a:sym typeface="Helvetica Neue"/>
              </a:rPr>
              <a:t>360+</a:t>
            </a:r>
            <a:endParaRPr sz="1050" dirty="0">
              <a:solidFill>
                <a:srgbClr val="000000"/>
              </a:solidFill>
              <a:latin typeface="Arial"/>
              <a:ea typeface="Arial"/>
              <a:cs typeface="Arial"/>
              <a:sym typeface="Arial"/>
            </a:endParaRPr>
          </a:p>
        </p:txBody>
      </p:sp>
      <p:sp>
        <p:nvSpPr>
          <p:cNvPr id="407" name="Google Shape;407;p15"/>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11</a:t>
            </a:fld>
            <a:endParaRPr/>
          </a:p>
        </p:txBody>
      </p:sp>
      <p:pic>
        <p:nvPicPr>
          <p:cNvPr id="410" name="Google Shape;410;p15" descr="Image"/>
          <p:cNvPicPr preferRelativeResize="0"/>
          <p:nvPr/>
        </p:nvPicPr>
        <p:blipFill rotWithShape="1">
          <a:blip r:embed="rId4">
            <a:alphaModFix/>
          </a:blip>
          <a:srcRect/>
          <a:stretch/>
        </p:blipFill>
        <p:spPr>
          <a:xfrm>
            <a:off x="14431168" y="2550781"/>
            <a:ext cx="606929" cy="606929"/>
          </a:xfrm>
          <a:prstGeom prst="rect">
            <a:avLst/>
          </a:prstGeom>
          <a:noFill/>
          <a:ln>
            <a:noFill/>
          </a:ln>
        </p:spPr>
      </p:pic>
      <p:pic>
        <p:nvPicPr>
          <p:cNvPr id="411" name="Google Shape;411;p15" descr="Image"/>
          <p:cNvPicPr preferRelativeResize="0"/>
          <p:nvPr/>
        </p:nvPicPr>
        <p:blipFill rotWithShape="1">
          <a:blip r:embed="rId5">
            <a:alphaModFix/>
          </a:blip>
          <a:srcRect/>
          <a:stretch/>
        </p:blipFill>
        <p:spPr>
          <a:xfrm>
            <a:off x="11162149" y="2548119"/>
            <a:ext cx="633903" cy="602236"/>
          </a:xfrm>
          <a:prstGeom prst="rect">
            <a:avLst/>
          </a:prstGeom>
          <a:noFill/>
          <a:ln>
            <a:noFill/>
          </a:ln>
        </p:spPr>
      </p:pic>
      <p:pic>
        <p:nvPicPr>
          <p:cNvPr id="412" name="Google Shape;412;p15" descr="Image"/>
          <p:cNvPicPr preferRelativeResize="0"/>
          <p:nvPr/>
        </p:nvPicPr>
        <p:blipFill rotWithShape="1">
          <a:blip r:embed="rId6">
            <a:alphaModFix/>
          </a:blip>
          <a:srcRect/>
          <a:stretch/>
        </p:blipFill>
        <p:spPr>
          <a:xfrm>
            <a:off x="14472868" y="3829651"/>
            <a:ext cx="647664" cy="605174"/>
          </a:xfrm>
          <a:prstGeom prst="rect">
            <a:avLst/>
          </a:prstGeom>
          <a:noFill/>
          <a:ln>
            <a:noFill/>
          </a:ln>
        </p:spPr>
      </p:pic>
      <p:pic>
        <p:nvPicPr>
          <p:cNvPr id="413" name="Google Shape;413;p15" descr="Image"/>
          <p:cNvPicPr preferRelativeResize="0"/>
          <p:nvPr/>
        </p:nvPicPr>
        <p:blipFill rotWithShape="1">
          <a:blip r:embed="rId7">
            <a:alphaModFix/>
          </a:blip>
          <a:srcRect/>
          <a:stretch/>
        </p:blipFill>
        <p:spPr>
          <a:xfrm>
            <a:off x="11141922" y="4033717"/>
            <a:ext cx="588237" cy="588237"/>
          </a:xfrm>
          <a:prstGeom prst="rect">
            <a:avLst/>
          </a:prstGeom>
          <a:noFill/>
          <a:ln>
            <a:noFill/>
          </a:ln>
        </p:spPr>
      </p:pic>
      <p:pic>
        <p:nvPicPr>
          <p:cNvPr id="415" name="Google Shape;415;p15" descr="Image"/>
          <p:cNvPicPr preferRelativeResize="0"/>
          <p:nvPr/>
        </p:nvPicPr>
        <p:blipFill rotWithShape="1">
          <a:blip r:embed="rId8">
            <a:alphaModFix/>
          </a:blip>
          <a:srcRect/>
          <a:stretch/>
        </p:blipFill>
        <p:spPr>
          <a:xfrm>
            <a:off x="11105617" y="5447657"/>
            <a:ext cx="946891" cy="605939"/>
          </a:xfrm>
          <a:prstGeom prst="rect">
            <a:avLst/>
          </a:prstGeom>
          <a:noFill/>
          <a:ln>
            <a:noFill/>
          </a:ln>
        </p:spPr>
      </p:pic>
      <p:pic>
        <p:nvPicPr>
          <p:cNvPr id="416" name="Google Shape;416;p15" descr="Image"/>
          <p:cNvPicPr preferRelativeResize="0"/>
          <p:nvPr/>
        </p:nvPicPr>
        <p:blipFill rotWithShape="1">
          <a:blip r:embed="rId9">
            <a:alphaModFix/>
          </a:blip>
          <a:srcRect/>
          <a:stretch/>
        </p:blipFill>
        <p:spPr>
          <a:xfrm>
            <a:off x="14431168" y="5400572"/>
            <a:ext cx="674043" cy="592295"/>
          </a:xfrm>
          <a:prstGeom prst="rect">
            <a:avLst/>
          </a:prstGeom>
          <a:noFill/>
          <a:ln>
            <a:noFill/>
          </a:ln>
        </p:spPr>
      </p:pic>
      <p:pic>
        <p:nvPicPr>
          <p:cNvPr id="417" name="Google Shape;417;p15" descr="Image"/>
          <p:cNvPicPr preferRelativeResize="0"/>
          <p:nvPr/>
        </p:nvPicPr>
        <p:blipFill rotWithShape="1">
          <a:blip r:embed="rId10">
            <a:alphaModFix/>
          </a:blip>
          <a:srcRect/>
          <a:stretch/>
        </p:blipFill>
        <p:spPr>
          <a:xfrm>
            <a:off x="11216862" y="7096946"/>
            <a:ext cx="603976" cy="603213"/>
          </a:xfrm>
          <a:prstGeom prst="rect">
            <a:avLst/>
          </a:prstGeom>
          <a:noFill/>
          <a:ln>
            <a:noFill/>
          </a:ln>
        </p:spPr>
      </p:pic>
      <p:pic>
        <p:nvPicPr>
          <p:cNvPr id="418" name="Google Shape;418;p15" descr="Image"/>
          <p:cNvPicPr preferRelativeResize="0"/>
          <p:nvPr/>
        </p:nvPicPr>
        <p:blipFill rotWithShape="1">
          <a:blip r:embed="rId11">
            <a:alphaModFix/>
          </a:blip>
          <a:srcRect/>
          <a:stretch/>
        </p:blipFill>
        <p:spPr>
          <a:xfrm>
            <a:off x="14646521" y="6981406"/>
            <a:ext cx="554009" cy="554009"/>
          </a:xfrm>
          <a:prstGeom prst="rect">
            <a:avLst/>
          </a:prstGeom>
          <a:noFill/>
          <a:ln>
            <a:noFill/>
          </a:ln>
        </p:spPr>
      </p:pic>
      <p:sp>
        <p:nvSpPr>
          <p:cNvPr id="38" name="CasellaDiTesto 37">
            <a:extLst>
              <a:ext uri="{FF2B5EF4-FFF2-40B4-BE49-F238E27FC236}">
                <a16:creationId xmlns:a16="http://schemas.microsoft.com/office/drawing/2014/main" id="{19A5F362-14A1-4B7F-8C8F-598A1B9FB7BD}"/>
              </a:ext>
            </a:extLst>
          </p:cNvPr>
          <p:cNvSpPr txBox="1"/>
          <p:nvPr/>
        </p:nvSpPr>
        <p:spPr>
          <a:xfrm>
            <a:off x="296118" y="3171432"/>
            <a:ext cx="9287626" cy="1384995"/>
          </a:xfrm>
          <a:prstGeom prst="rect">
            <a:avLst/>
          </a:prstGeom>
          <a:noFill/>
        </p:spPr>
        <p:txBody>
          <a:bodyPr wrap="square">
            <a:spAutoFit/>
          </a:bodyPr>
          <a:lstStyle/>
          <a:p>
            <a:pPr>
              <a:buClr>
                <a:srgbClr val="002060"/>
              </a:buClr>
              <a:buSzPts val="2200"/>
            </a:pPr>
            <a:r>
              <a:rPr lang="en-US" sz="21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PLAYS A SIGNIFICANT INTERNATIONAL ROLE IN THE INDUSTRY OF AEROSPACE, AERONAUTICS, SPACE ECONOMY AND SECURITY, BOTH IN THE MANUFACTURING INDUSTRY AND FOR SPECIFIC SKILLS IN TECHNOLOGICAL SERVICES AND R&amp;D</a:t>
            </a:r>
            <a:endParaRPr lang="en-US" sz="21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sp>
        <p:nvSpPr>
          <p:cNvPr id="42" name="CasellaDiTesto 41">
            <a:extLst>
              <a:ext uri="{FF2B5EF4-FFF2-40B4-BE49-F238E27FC236}">
                <a16:creationId xmlns:a16="http://schemas.microsoft.com/office/drawing/2014/main" id="{7B1C84C6-2F1A-4E94-BC9F-A6A8430A1E30}"/>
              </a:ext>
            </a:extLst>
          </p:cNvPr>
          <p:cNvSpPr txBox="1"/>
          <p:nvPr/>
        </p:nvSpPr>
        <p:spPr>
          <a:xfrm>
            <a:off x="594983" y="277295"/>
            <a:ext cx="9258300" cy="877163"/>
          </a:xfrm>
          <a:prstGeom prst="rect">
            <a:avLst/>
          </a:prstGeom>
          <a:noFill/>
        </p:spPr>
        <p:txBody>
          <a:bodyPr wrap="square">
            <a:spAutoFit/>
          </a:bodyPr>
          <a:lstStyle/>
          <a:p>
            <a:pPr defTabSz="685800">
              <a:buClr>
                <a:srgbClr val="FFFFFF"/>
              </a:buClr>
              <a:buSzPts val="8000"/>
              <a:defRPr/>
            </a:pPr>
            <a:r>
              <a:rPr lang="en-US" sz="5100" b="1">
                <a:solidFill>
                  <a:srgbClr val="FFFFFF"/>
                </a:solidFill>
                <a:latin typeface="HelveticaNeue"/>
                <a:sym typeface="Helvetica Neue"/>
              </a:rPr>
              <a:t>SECTOR OF EXCELLENCE</a:t>
            </a:r>
            <a:endParaRPr lang="en-US" sz="5100" b="1">
              <a:solidFill>
                <a:srgbClr val="FFFFFF"/>
              </a:solidFill>
              <a:latin typeface="HelveticaNeue"/>
            </a:endParaRPr>
          </a:p>
        </p:txBody>
      </p:sp>
      <p:pic>
        <p:nvPicPr>
          <p:cNvPr id="33" name="Immagine 32">
            <a:extLst>
              <a:ext uri="{FF2B5EF4-FFF2-40B4-BE49-F238E27FC236}">
                <a16:creationId xmlns:a16="http://schemas.microsoft.com/office/drawing/2014/main" id="{F9ECF7E2-81C6-BDF2-19E0-389CA6383A5B}"/>
              </a:ext>
            </a:extLst>
          </p:cNvPr>
          <p:cNvPicPr>
            <a:picLocks noChangeAspect="1"/>
          </p:cNvPicPr>
          <p:nvPr/>
        </p:nvPicPr>
        <p:blipFill rotWithShape="1">
          <a:blip r:embed="rId12"/>
          <a:srcRect t="32889" r="103"/>
          <a:stretch/>
        </p:blipFill>
        <p:spPr>
          <a:xfrm>
            <a:off x="0" y="8619264"/>
            <a:ext cx="18288000" cy="1650934"/>
          </a:xfrm>
          <a:prstGeom prst="rect">
            <a:avLst/>
          </a:prstGeom>
        </p:spPr>
      </p:pic>
      <p:pic>
        <p:nvPicPr>
          <p:cNvPr id="2" name="Immagine 1">
            <a:extLst>
              <a:ext uri="{FF2B5EF4-FFF2-40B4-BE49-F238E27FC236}">
                <a16:creationId xmlns:a16="http://schemas.microsoft.com/office/drawing/2014/main" id="{77A097D6-8C8A-48B4-49D9-25916B0EFAEE}"/>
              </a:ext>
            </a:extLst>
          </p:cNvPr>
          <p:cNvPicPr>
            <a:picLocks noChangeAspect="1"/>
          </p:cNvPicPr>
          <p:nvPr/>
        </p:nvPicPr>
        <p:blipFill rotWithShape="1">
          <a:blip r:embed="rId13"/>
          <a:srcRect b="24268"/>
          <a:stretch/>
        </p:blipFill>
        <p:spPr>
          <a:xfrm>
            <a:off x="8672751" y="5086336"/>
            <a:ext cx="1538275" cy="1421662"/>
          </a:xfrm>
          <a:prstGeom prst="rect">
            <a:avLst/>
          </a:prstGeom>
        </p:spPr>
      </p:pic>
      <p:pic>
        <p:nvPicPr>
          <p:cNvPr id="3" name="Immagine 2" descr="image003.png">
            <a:extLst>
              <a:ext uri="{FF2B5EF4-FFF2-40B4-BE49-F238E27FC236}">
                <a16:creationId xmlns:a16="http://schemas.microsoft.com/office/drawing/2014/main" id="{FCE0B6D8-9F04-AFE0-67C6-FB4FB616842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23417" y="7121261"/>
            <a:ext cx="2887173" cy="6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43" name="Google Shape;623;p24" descr="Back_07.jpg">
            <a:extLst>
              <a:ext uri="{FF2B5EF4-FFF2-40B4-BE49-F238E27FC236}">
                <a16:creationId xmlns:a16="http://schemas.microsoft.com/office/drawing/2014/main" id="{669C48A7-09F5-4151-838B-66146DA0C786}"/>
              </a:ext>
            </a:extLst>
          </p:cNvPr>
          <p:cNvPicPr preferRelativeResize="0"/>
          <p:nvPr/>
        </p:nvPicPr>
        <p:blipFill rotWithShape="1">
          <a:blip r:embed="rId3">
            <a:alphaModFix/>
          </a:blip>
          <a:srcRect l="12965" t="23386" r="5573" b="51907"/>
          <a:stretch/>
        </p:blipFill>
        <p:spPr>
          <a:xfrm>
            <a:off x="0" y="-2060"/>
            <a:ext cx="18288000" cy="3685429"/>
          </a:xfrm>
          <a:prstGeom prst="rect">
            <a:avLst/>
          </a:prstGeom>
          <a:noFill/>
          <a:ln>
            <a:noFill/>
          </a:ln>
        </p:spPr>
      </p:pic>
      <p:sp>
        <p:nvSpPr>
          <p:cNvPr id="385" name="Google Shape;385;p15"/>
          <p:cNvSpPr txBox="1"/>
          <p:nvPr/>
        </p:nvSpPr>
        <p:spPr>
          <a:xfrm>
            <a:off x="594983" y="1032241"/>
            <a:ext cx="13119470" cy="1323228"/>
          </a:xfrm>
          <a:prstGeom prst="rect">
            <a:avLst/>
          </a:prstGeom>
          <a:noFill/>
          <a:ln>
            <a:noFill/>
          </a:ln>
        </p:spPr>
        <p:txBody>
          <a:bodyPr spcFirstLastPara="1" wrap="square" lIns="53569" tIns="53569" rIns="53569" bIns="53569" anchor="ctr" anchorCtr="0">
            <a:normAutofit/>
          </a:bodyPr>
          <a:lstStyle/>
          <a:p>
            <a:pPr>
              <a:lnSpc>
                <a:spcPct val="110000"/>
              </a:lnSpc>
              <a:buClr>
                <a:srgbClr val="002060"/>
              </a:buClr>
              <a:buSzPts val="4500"/>
            </a:pPr>
            <a:r>
              <a:rPr lang="en-US" sz="4800" b="1">
                <a:solidFill>
                  <a:schemeClr val="accent1">
                    <a:lumMod val="40000"/>
                    <a:lumOff val="60000"/>
                  </a:schemeClr>
                </a:solidFill>
                <a:latin typeface="HelveticaNeue"/>
                <a:sym typeface="Helvetica Neue"/>
              </a:rPr>
              <a:t>AEROSPACE AND SECURITY</a:t>
            </a:r>
            <a:endParaRPr sz="4800" b="1">
              <a:solidFill>
                <a:schemeClr val="accent1">
                  <a:lumMod val="40000"/>
                  <a:lumOff val="60000"/>
                </a:schemeClr>
              </a:solidFill>
              <a:latin typeface="HelveticaNeue"/>
            </a:endParaRPr>
          </a:p>
        </p:txBody>
      </p:sp>
      <p:sp>
        <p:nvSpPr>
          <p:cNvPr id="407" name="Google Shape;407;p15"/>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12</a:t>
            </a:fld>
            <a:endParaRPr/>
          </a:p>
        </p:txBody>
      </p:sp>
      <p:sp>
        <p:nvSpPr>
          <p:cNvPr id="42" name="CasellaDiTesto 41">
            <a:extLst>
              <a:ext uri="{FF2B5EF4-FFF2-40B4-BE49-F238E27FC236}">
                <a16:creationId xmlns:a16="http://schemas.microsoft.com/office/drawing/2014/main" id="{7B1C84C6-2F1A-4E94-BC9F-A6A8430A1E30}"/>
              </a:ext>
            </a:extLst>
          </p:cNvPr>
          <p:cNvSpPr txBox="1"/>
          <p:nvPr/>
        </p:nvSpPr>
        <p:spPr>
          <a:xfrm>
            <a:off x="594983" y="517925"/>
            <a:ext cx="9258300" cy="901850"/>
          </a:xfrm>
          <a:prstGeom prst="rect">
            <a:avLst/>
          </a:prstGeom>
          <a:noFill/>
        </p:spPr>
        <p:txBody>
          <a:bodyPr wrap="square">
            <a:spAutoFit/>
          </a:bodyPr>
          <a:lstStyle/>
          <a:p>
            <a:pPr>
              <a:lnSpc>
                <a:spcPct val="120000"/>
              </a:lnSpc>
              <a:buClr>
                <a:srgbClr val="FFFFFF"/>
              </a:buClr>
              <a:buSzPts val="7200"/>
            </a:pPr>
            <a:r>
              <a:rPr lang="en-US" sz="4800" b="1">
                <a:solidFill>
                  <a:srgbClr val="FFFFFF"/>
                </a:solidFill>
                <a:latin typeface="HelveticaNeue"/>
                <a:ea typeface="HelveticaNeue"/>
                <a:cs typeface="HelveticaNeue"/>
                <a:sym typeface="Helvetica Neue"/>
              </a:rPr>
              <a:t>BUSINESS ENVIRONMENT</a:t>
            </a:r>
            <a:endParaRPr lang="en-US" sz="1000">
              <a:solidFill>
                <a:srgbClr val="000000"/>
              </a:solidFill>
              <a:latin typeface="Arial"/>
              <a:ea typeface="Arial"/>
              <a:cs typeface="Arial"/>
              <a:sym typeface="Arial"/>
            </a:endParaRPr>
          </a:p>
        </p:txBody>
      </p:sp>
      <p:pic>
        <p:nvPicPr>
          <p:cNvPr id="33" name="Immagine 32">
            <a:extLst>
              <a:ext uri="{FF2B5EF4-FFF2-40B4-BE49-F238E27FC236}">
                <a16:creationId xmlns:a16="http://schemas.microsoft.com/office/drawing/2014/main" id="{F9ECF7E2-81C6-BDF2-19E0-389CA6383A5B}"/>
              </a:ext>
            </a:extLst>
          </p:cNvPr>
          <p:cNvPicPr>
            <a:picLocks noChangeAspect="1"/>
          </p:cNvPicPr>
          <p:nvPr/>
        </p:nvPicPr>
        <p:blipFill rotWithShape="1">
          <a:blip r:embed="rId4"/>
          <a:srcRect t="32889" r="103"/>
          <a:stretch/>
        </p:blipFill>
        <p:spPr>
          <a:xfrm>
            <a:off x="0" y="8619264"/>
            <a:ext cx="18288000" cy="1650934"/>
          </a:xfrm>
          <a:prstGeom prst="rect">
            <a:avLst/>
          </a:prstGeom>
        </p:spPr>
      </p:pic>
      <p:sp>
        <p:nvSpPr>
          <p:cNvPr id="4" name="Google Shape;739;p31">
            <a:extLst>
              <a:ext uri="{FF2B5EF4-FFF2-40B4-BE49-F238E27FC236}">
                <a16:creationId xmlns:a16="http://schemas.microsoft.com/office/drawing/2014/main" id="{F29D3F27-B3C9-6D16-52B5-FDC2685D0507}"/>
              </a:ext>
            </a:extLst>
          </p:cNvPr>
          <p:cNvSpPr txBox="1">
            <a:spLocks/>
          </p:cNvSpPr>
          <p:nvPr/>
        </p:nvSpPr>
        <p:spPr>
          <a:xfrm>
            <a:off x="10558761" y="6198701"/>
            <a:ext cx="349701" cy="616016"/>
          </a:xfrm>
          <a:prstGeom prst="rect">
            <a:avLst/>
          </a:prstGeom>
          <a:noFill/>
          <a:ln>
            <a:noFill/>
          </a:ln>
        </p:spPr>
        <p:txBody>
          <a:bodyPr spcFirstLastPara="1" wrap="square" lIns="53569" tIns="53569" rIns="53569" bIns="53569" anchor="t" anchorCtr="0">
            <a:spAutoFit/>
          </a:bodyPr>
          <a:lstStyle>
            <a:defPPr>
              <a:defRPr lang="ru-RU"/>
            </a:defPPr>
            <a:lvl1pPr marL="0" marR="0" lvl="0"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1pPr>
            <a:lvl2pPr marL="0" marR="0" lvl="1"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2pPr>
            <a:lvl3pPr marL="0" marR="0" lvl="2"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3pPr>
            <a:lvl4pPr marL="0" marR="0" lvl="3"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4pPr>
            <a:lvl5pPr marL="0" marR="0" lvl="4"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5pPr>
            <a:lvl6pPr marL="0" marR="0" lvl="5"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6pPr>
            <a:lvl7pPr marL="0" marR="0" lvl="6"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7pPr>
            <a:lvl8pPr marL="0" marR="0" lvl="7"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8pPr>
            <a:lvl9pPr marL="0" marR="0" lvl="8" indent="0" algn="r" defTabSz="1371600" rtl="0" eaLnBrk="1" latinLnBrk="0" hangingPunct="1">
              <a:lnSpc>
                <a:spcPct val="100000"/>
              </a:lnSpc>
              <a:spcBef>
                <a:spcPts val="0"/>
              </a:spcBef>
              <a:spcAft>
                <a:spcPts val="0"/>
              </a:spcAft>
              <a:buClr>
                <a:srgbClr val="000000"/>
              </a:buClr>
              <a:buSzPts val="2200"/>
              <a:buFont typeface="Helvetica Neue Light"/>
              <a:buNone/>
              <a:defRPr sz="1650" b="0" i="0" u="none" strike="noStrike" kern="1200" cap="none">
                <a:solidFill>
                  <a:srgbClr val="000000"/>
                </a:solidFill>
                <a:latin typeface="HelveticaNeue"/>
                <a:ea typeface="HelveticaNeue"/>
                <a:cs typeface="HelveticaNeue"/>
                <a:sym typeface="Helvetica Neue Light"/>
              </a:defRPr>
            </a:lvl9pPr>
          </a:lstStyle>
          <a:p>
            <a:pPr>
              <a:buClr>
                <a:srgbClr val="FFFFFF"/>
              </a:buClr>
            </a:pPr>
            <a:fld id="{00000000-1234-1234-1234-123412341234}" type="slidenum">
              <a:rPr lang="en-US" smtClean="0">
                <a:solidFill>
                  <a:srgbClr val="FFFFFF"/>
                </a:solidFill>
              </a:rPr>
              <a:pPr>
                <a:buClr>
                  <a:srgbClr val="FFFFFF"/>
                </a:buClr>
              </a:pPr>
              <a:t>12</a:t>
            </a:fld>
            <a:endParaRPr lang="en-US"/>
          </a:p>
        </p:txBody>
      </p:sp>
      <p:pic>
        <p:nvPicPr>
          <p:cNvPr id="5" name="Immagine 4">
            <a:extLst>
              <a:ext uri="{FF2B5EF4-FFF2-40B4-BE49-F238E27FC236}">
                <a16:creationId xmlns:a16="http://schemas.microsoft.com/office/drawing/2014/main" id="{96153E74-108B-E95A-FE2C-8DD8601731EC}"/>
              </a:ext>
            </a:extLst>
          </p:cNvPr>
          <p:cNvPicPr>
            <a:picLocks noChangeAspect="1"/>
          </p:cNvPicPr>
          <p:nvPr/>
        </p:nvPicPr>
        <p:blipFill rotWithShape="1">
          <a:blip r:embed="rId5"/>
          <a:srcRect b="86256"/>
          <a:stretch/>
        </p:blipFill>
        <p:spPr>
          <a:xfrm>
            <a:off x="641858" y="4403443"/>
            <a:ext cx="3869303" cy="754096"/>
          </a:xfrm>
          <a:prstGeom prst="rect">
            <a:avLst/>
          </a:prstGeom>
        </p:spPr>
      </p:pic>
      <p:pic>
        <p:nvPicPr>
          <p:cNvPr id="6" name="Immagine 5">
            <a:extLst>
              <a:ext uri="{FF2B5EF4-FFF2-40B4-BE49-F238E27FC236}">
                <a16:creationId xmlns:a16="http://schemas.microsoft.com/office/drawing/2014/main" id="{2D1F26E3-DFF2-0785-21F0-C95F624255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246" y="5924481"/>
            <a:ext cx="1110928" cy="792000"/>
          </a:xfrm>
          <a:prstGeom prst="rect">
            <a:avLst/>
          </a:prstGeom>
        </p:spPr>
      </p:pic>
      <p:pic>
        <p:nvPicPr>
          <p:cNvPr id="7" name="Immagine 12">
            <a:extLst>
              <a:ext uri="{FF2B5EF4-FFF2-40B4-BE49-F238E27FC236}">
                <a16:creationId xmlns:a16="http://schemas.microsoft.com/office/drawing/2014/main" id="{1E655692-08B0-39A8-3548-3DEDC36F4953}"/>
              </a:ext>
            </a:extLst>
          </p:cNvPr>
          <p:cNvPicPr>
            <a:picLocks noChangeAspect="1"/>
          </p:cNvPicPr>
          <p:nvPr/>
        </p:nvPicPr>
        <p:blipFill rotWithShape="1">
          <a:blip r:embed="rId5"/>
          <a:srcRect t="20093" r="47537" b="68403"/>
          <a:stretch/>
        </p:blipFill>
        <p:spPr>
          <a:xfrm>
            <a:off x="4622574" y="4379965"/>
            <a:ext cx="2029943" cy="631254"/>
          </a:xfrm>
          <a:prstGeom prst="rect">
            <a:avLst/>
          </a:prstGeom>
        </p:spPr>
      </p:pic>
      <p:pic>
        <p:nvPicPr>
          <p:cNvPr id="8" name="Immagine 12">
            <a:extLst>
              <a:ext uri="{FF2B5EF4-FFF2-40B4-BE49-F238E27FC236}">
                <a16:creationId xmlns:a16="http://schemas.microsoft.com/office/drawing/2014/main" id="{40605A04-A11A-F4DC-A5D7-3FEFF47BE16C}"/>
              </a:ext>
            </a:extLst>
          </p:cNvPr>
          <p:cNvPicPr>
            <a:picLocks noChangeAspect="1"/>
          </p:cNvPicPr>
          <p:nvPr/>
        </p:nvPicPr>
        <p:blipFill rotWithShape="1">
          <a:blip r:embed="rId5"/>
          <a:srcRect l="7392" t="41063" b="49109"/>
          <a:stretch/>
        </p:blipFill>
        <p:spPr>
          <a:xfrm>
            <a:off x="546057" y="5198428"/>
            <a:ext cx="3583264" cy="539262"/>
          </a:xfrm>
          <a:prstGeom prst="rect">
            <a:avLst/>
          </a:prstGeom>
        </p:spPr>
      </p:pic>
      <p:pic>
        <p:nvPicPr>
          <p:cNvPr id="9" name="Immagine 12">
            <a:extLst>
              <a:ext uri="{FF2B5EF4-FFF2-40B4-BE49-F238E27FC236}">
                <a16:creationId xmlns:a16="http://schemas.microsoft.com/office/drawing/2014/main" id="{0826CF8A-D2ED-9E1E-32A7-C489D11F654E}"/>
              </a:ext>
            </a:extLst>
          </p:cNvPr>
          <p:cNvPicPr>
            <a:picLocks noChangeAspect="1"/>
          </p:cNvPicPr>
          <p:nvPr/>
        </p:nvPicPr>
        <p:blipFill rotWithShape="1">
          <a:blip r:embed="rId5"/>
          <a:srcRect t="58673" b="26585"/>
          <a:stretch/>
        </p:blipFill>
        <p:spPr>
          <a:xfrm>
            <a:off x="2289462" y="5877613"/>
            <a:ext cx="3869303" cy="808892"/>
          </a:xfrm>
          <a:prstGeom prst="rect">
            <a:avLst/>
          </a:prstGeom>
        </p:spPr>
      </p:pic>
      <p:pic>
        <p:nvPicPr>
          <p:cNvPr id="10" name="Immagine 12">
            <a:extLst>
              <a:ext uri="{FF2B5EF4-FFF2-40B4-BE49-F238E27FC236}">
                <a16:creationId xmlns:a16="http://schemas.microsoft.com/office/drawing/2014/main" id="{43854FFE-8952-9A16-DA15-AAE174B4607C}"/>
              </a:ext>
            </a:extLst>
          </p:cNvPr>
          <p:cNvPicPr>
            <a:picLocks noChangeAspect="1"/>
          </p:cNvPicPr>
          <p:nvPr/>
        </p:nvPicPr>
        <p:blipFill rotWithShape="1">
          <a:blip r:embed="rId5"/>
          <a:srcRect l="65951" t="83029" r="8599" b="1587"/>
          <a:stretch/>
        </p:blipFill>
        <p:spPr>
          <a:xfrm>
            <a:off x="2220464" y="6643455"/>
            <a:ext cx="984739" cy="844062"/>
          </a:xfrm>
          <a:prstGeom prst="rect">
            <a:avLst/>
          </a:prstGeom>
        </p:spPr>
      </p:pic>
      <p:pic>
        <p:nvPicPr>
          <p:cNvPr id="12" name="Immagine 11">
            <a:extLst>
              <a:ext uri="{FF2B5EF4-FFF2-40B4-BE49-F238E27FC236}">
                <a16:creationId xmlns:a16="http://schemas.microsoft.com/office/drawing/2014/main" id="{126DEE99-F213-D130-FDD1-CED88BFC7D7A}"/>
              </a:ext>
            </a:extLst>
          </p:cNvPr>
          <p:cNvPicPr>
            <a:picLocks noChangeAspect="1"/>
          </p:cNvPicPr>
          <p:nvPr/>
        </p:nvPicPr>
        <p:blipFill rotWithShape="1">
          <a:blip r:embed="rId5"/>
          <a:srcRect l="44074" t="20093" b="67055"/>
          <a:stretch/>
        </p:blipFill>
        <p:spPr>
          <a:xfrm>
            <a:off x="-22007" y="6798711"/>
            <a:ext cx="2163949" cy="705161"/>
          </a:xfrm>
          <a:prstGeom prst="rect">
            <a:avLst/>
          </a:prstGeom>
        </p:spPr>
      </p:pic>
      <p:pic>
        <p:nvPicPr>
          <p:cNvPr id="13" name="Picture 7">
            <a:extLst>
              <a:ext uri="{FF2B5EF4-FFF2-40B4-BE49-F238E27FC236}">
                <a16:creationId xmlns:a16="http://schemas.microsoft.com/office/drawing/2014/main" id="{A4A60791-DB38-99D1-4077-DC04FEBA55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27273" y="4546758"/>
            <a:ext cx="7870581" cy="1447974"/>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D2805EC8-C758-B00B-FD93-161A8F8AEA8A}"/>
              </a:ext>
            </a:extLst>
          </p:cNvPr>
          <p:cNvSpPr txBox="1"/>
          <p:nvPr/>
        </p:nvSpPr>
        <p:spPr>
          <a:xfrm>
            <a:off x="2018496" y="3608220"/>
            <a:ext cx="3869303" cy="569387"/>
          </a:xfrm>
          <a:prstGeom prst="rect">
            <a:avLst/>
          </a:prstGeom>
          <a:noFill/>
        </p:spPr>
        <p:txBody>
          <a:bodyPr wrap="square">
            <a:spAutoFit/>
          </a:bodyPr>
          <a:lstStyle/>
          <a:p>
            <a:pPr algn="ctr">
              <a:buClr>
                <a:srgbClr val="002060"/>
              </a:buClr>
              <a:buSzPts val="2200"/>
            </a:pPr>
            <a:r>
              <a:rPr lang="en-US" sz="3100" b="1">
                <a:solidFill>
                  <a:srgbClr val="6E4E7F"/>
                </a:solidFill>
                <a:latin typeface="HelveticaNeue"/>
                <a:sym typeface="Helvetica Neue"/>
              </a:rPr>
              <a:t>BIG CORPORATES</a:t>
            </a:r>
          </a:p>
        </p:txBody>
      </p:sp>
      <p:sp>
        <p:nvSpPr>
          <p:cNvPr id="15" name="CasellaDiTesto 14">
            <a:extLst>
              <a:ext uri="{FF2B5EF4-FFF2-40B4-BE49-F238E27FC236}">
                <a16:creationId xmlns:a16="http://schemas.microsoft.com/office/drawing/2014/main" id="{BDEC96C9-E1B3-65A5-15F3-94471A0F591F}"/>
              </a:ext>
            </a:extLst>
          </p:cNvPr>
          <p:cNvSpPr txBox="1"/>
          <p:nvPr/>
        </p:nvSpPr>
        <p:spPr>
          <a:xfrm>
            <a:off x="11634184" y="3404955"/>
            <a:ext cx="5362196" cy="1046440"/>
          </a:xfrm>
          <a:prstGeom prst="rect">
            <a:avLst/>
          </a:prstGeom>
          <a:noFill/>
        </p:spPr>
        <p:txBody>
          <a:bodyPr wrap="square">
            <a:spAutoFit/>
          </a:bodyPr>
          <a:lstStyle/>
          <a:p>
            <a:pPr algn="ctr">
              <a:buClr>
                <a:srgbClr val="002060"/>
              </a:buClr>
              <a:buSzPts val="2200"/>
            </a:pPr>
            <a:r>
              <a:rPr lang="en-US" sz="3100" b="1" dirty="0">
                <a:solidFill>
                  <a:srgbClr val="6E4E7F"/>
                </a:solidFill>
                <a:latin typeface="HelveticaNeue"/>
                <a:sym typeface="Helvetica Neue"/>
              </a:rPr>
              <a:t>R&amp;D NETWORK AND</a:t>
            </a:r>
          </a:p>
          <a:p>
            <a:pPr algn="ctr">
              <a:buClr>
                <a:srgbClr val="002060"/>
              </a:buClr>
              <a:buSzPts val="2200"/>
            </a:pPr>
            <a:r>
              <a:rPr lang="en-US" sz="3100" b="1" dirty="0">
                <a:solidFill>
                  <a:srgbClr val="6E4E7F"/>
                </a:solidFill>
                <a:latin typeface="HelveticaNeue"/>
                <a:sym typeface="Helvetica Neue"/>
              </a:rPr>
              <a:t>BIG PUBLIC PLAYERS</a:t>
            </a:r>
          </a:p>
        </p:txBody>
      </p:sp>
      <p:pic>
        <p:nvPicPr>
          <p:cNvPr id="16" name="Picture 11">
            <a:extLst>
              <a:ext uri="{FF2B5EF4-FFF2-40B4-BE49-F238E27FC236}">
                <a16:creationId xmlns:a16="http://schemas.microsoft.com/office/drawing/2014/main" id="{8C513FA6-6497-D37A-C9CF-17A95DF0A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82787" y="5774117"/>
            <a:ext cx="5729552" cy="135584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a:extLst>
              <a:ext uri="{FF2B5EF4-FFF2-40B4-BE49-F238E27FC236}">
                <a16:creationId xmlns:a16="http://schemas.microsoft.com/office/drawing/2014/main" id="{1F25C30D-CA7E-CD31-F724-F4D40FC054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87885" y="7044218"/>
            <a:ext cx="4244576" cy="90075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6697657-6C07-6D67-77CC-D9E77F8881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41100" y="6969079"/>
            <a:ext cx="537341" cy="591075"/>
          </a:xfrm>
          <a:prstGeom prst="rect">
            <a:avLst/>
          </a:prstGeom>
          <a:noFill/>
          <a:extLst>
            <a:ext uri="{909E8E84-426E-40DD-AFC4-6F175D3DCCD1}">
              <a14:hiddenFill xmlns:a14="http://schemas.microsoft.com/office/drawing/2010/main">
                <a:solidFill>
                  <a:srgbClr val="FFFFFF"/>
                </a:solidFill>
              </a14:hiddenFill>
            </a:ext>
          </a:extLst>
        </p:spPr>
      </p:pic>
      <p:sp>
        <p:nvSpPr>
          <p:cNvPr id="19" name="CasellaDiTesto 18">
            <a:extLst>
              <a:ext uri="{FF2B5EF4-FFF2-40B4-BE49-F238E27FC236}">
                <a16:creationId xmlns:a16="http://schemas.microsoft.com/office/drawing/2014/main" id="{3064CBC0-13D6-5FD2-8CE3-D4D6F42A37D7}"/>
              </a:ext>
            </a:extLst>
          </p:cNvPr>
          <p:cNvSpPr txBox="1"/>
          <p:nvPr/>
        </p:nvSpPr>
        <p:spPr>
          <a:xfrm>
            <a:off x="10882787" y="7693684"/>
            <a:ext cx="1619873" cy="338554"/>
          </a:xfrm>
          <a:prstGeom prst="rect">
            <a:avLst/>
          </a:prstGeom>
          <a:noFill/>
        </p:spPr>
        <p:txBody>
          <a:bodyPr wrap="square">
            <a:spAutoFit/>
          </a:bodyPr>
          <a:lstStyle/>
          <a:p>
            <a:r>
              <a:rPr lang="it-IT" sz="800" b="0" i="0" u="none" strike="noStrike" dirty="0">
                <a:solidFill>
                  <a:srgbClr val="595959"/>
                </a:solidFill>
                <a:effectLst/>
                <a:latin typeface="Helvetica Neue" panose="02000503000000020004" pitchFamily="2" charset="0"/>
              </a:rPr>
              <a:t>Telecommunication, Remote </a:t>
            </a:r>
          </a:p>
          <a:p>
            <a:r>
              <a:rPr lang="it-IT" sz="800" b="0" i="0" u="none" strike="noStrike" dirty="0">
                <a:solidFill>
                  <a:srgbClr val="595959"/>
                </a:solidFill>
                <a:effectLst/>
                <a:latin typeface="Helvetica Neue" panose="02000503000000020004" pitchFamily="2" charset="0"/>
              </a:rPr>
              <a:t>Sensing, Earth </a:t>
            </a:r>
            <a:r>
              <a:rPr lang="it-IT" sz="800" b="0" i="0" u="none" strike="noStrike" dirty="0" err="1">
                <a:solidFill>
                  <a:srgbClr val="595959"/>
                </a:solidFill>
                <a:effectLst/>
                <a:latin typeface="Helvetica Neue" panose="02000503000000020004" pitchFamily="2" charset="0"/>
              </a:rPr>
              <a:t>Observation</a:t>
            </a:r>
            <a:r>
              <a:rPr lang="it-IT" sz="800" b="0" i="0" u="none" strike="noStrike" dirty="0">
                <a:solidFill>
                  <a:srgbClr val="595959"/>
                </a:solidFill>
                <a:effectLst/>
                <a:latin typeface="Helvetica Neue" panose="02000503000000020004" pitchFamily="2" charset="0"/>
              </a:rPr>
              <a:t>​</a:t>
            </a:r>
            <a:endParaRPr lang="it-IT" sz="800" dirty="0"/>
          </a:p>
        </p:txBody>
      </p:sp>
      <p:pic>
        <p:nvPicPr>
          <p:cNvPr id="20" name="Immagine 19" descr="Immagine che contiene cerchio, arte, Elementi grafici, modello&#10;&#10;Descrizione generata automaticamente">
            <a:extLst>
              <a:ext uri="{FF2B5EF4-FFF2-40B4-BE49-F238E27FC236}">
                <a16:creationId xmlns:a16="http://schemas.microsoft.com/office/drawing/2014/main" id="{F6CB1B07-A6C4-A029-4AC1-C7FA97C0E51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05998" y="4640220"/>
            <a:ext cx="2267794" cy="2267794"/>
          </a:xfrm>
          <a:prstGeom prst="rect">
            <a:avLst/>
          </a:prstGeom>
        </p:spPr>
      </p:pic>
      <p:pic>
        <p:nvPicPr>
          <p:cNvPr id="2" name="Immagine 1">
            <a:extLst>
              <a:ext uri="{FF2B5EF4-FFF2-40B4-BE49-F238E27FC236}">
                <a16:creationId xmlns:a16="http://schemas.microsoft.com/office/drawing/2014/main" id="{A2A95546-77F2-B1BF-8F24-3810679F4009}"/>
              </a:ext>
            </a:extLst>
          </p:cNvPr>
          <p:cNvPicPr>
            <a:picLocks noChangeAspect="1"/>
          </p:cNvPicPr>
          <p:nvPr/>
        </p:nvPicPr>
        <p:blipFill>
          <a:blip r:embed="rId12"/>
          <a:stretch>
            <a:fillRect/>
          </a:stretch>
        </p:blipFill>
        <p:spPr>
          <a:xfrm>
            <a:off x="4342192" y="4796004"/>
            <a:ext cx="2453069" cy="1289840"/>
          </a:xfrm>
          <a:prstGeom prst="rect">
            <a:avLst/>
          </a:prstGeom>
        </p:spPr>
      </p:pic>
      <p:pic>
        <p:nvPicPr>
          <p:cNvPr id="3" name="Immagine 2">
            <a:extLst>
              <a:ext uri="{FF2B5EF4-FFF2-40B4-BE49-F238E27FC236}">
                <a16:creationId xmlns:a16="http://schemas.microsoft.com/office/drawing/2014/main" id="{EF9BC1B5-0D96-3689-3E89-34B38E5EA7D3}"/>
              </a:ext>
            </a:extLst>
          </p:cNvPr>
          <p:cNvPicPr>
            <a:picLocks noChangeAspect="1"/>
          </p:cNvPicPr>
          <p:nvPr/>
        </p:nvPicPr>
        <p:blipFill>
          <a:blip r:embed="rId13"/>
          <a:stretch>
            <a:fillRect/>
          </a:stretch>
        </p:blipFill>
        <p:spPr>
          <a:xfrm>
            <a:off x="3563449" y="6751512"/>
            <a:ext cx="1508227" cy="744687"/>
          </a:xfrm>
          <a:prstGeom prst="rect">
            <a:avLst/>
          </a:prstGeom>
        </p:spPr>
      </p:pic>
      <p:pic>
        <p:nvPicPr>
          <p:cNvPr id="21" name="Immagine 20">
            <a:extLst>
              <a:ext uri="{FF2B5EF4-FFF2-40B4-BE49-F238E27FC236}">
                <a16:creationId xmlns:a16="http://schemas.microsoft.com/office/drawing/2014/main" id="{BD77F05F-455A-1612-1C2C-D60A305560E4}"/>
              </a:ext>
            </a:extLst>
          </p:cNvPr>
          <p:cNvPicPr>
            <a:picLocks noChangeAspect="1"/>
          </p:cNvPicPr>
          <p:nvPr/>
        </p:nvPicPr>
        <p:blipFill>
          <a:blip r:embed="rId14"/>
          <a:stretch>
            <a:fillRect/>
          </a:stretch>
        </p:blipFill>
        <p:spPr>
          <a:xfrm>
            <a:off x="5418816" y="6839287"/>
            <a:ext cx="1312741" cy="705353"/>
          </a:xfrm>
          <a:prstGeom prst="rect">
            <a:avLst/>
          </a:prstGeom>
        </p:spPr>
      </p:pic>
      <p:pic>
        <p:nvPicPr>
          <p:cNvPr id="11" name="Picture 13">
            <a:extLst>
              <a:ext uri="{FF2B5EF4-FFF2-40B4-BE49-F238E27FC236}">
                <a16:creationId xmlns:a16="http://schemas.microsoft.com/office/drawing/2014/main" id="{4319DF9E-3FE3-B86C-D3CA-7ECE895734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87885" y="7158518"/>
            <a:ext cx="4244576" cy="90075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7">
            <a:extLst>
              <a:ext uri="{FF2B5EF4-FFF2-40B4-BE49-F238E27FC236}">
                <a16:creationId xmlns:a16="http://schemas.microsoft.com/office/drawing/2014/main" id="{B006BF00-D0FC-1019-CC8A-F31A258416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41100" y="7083379"/>
            <a:ext cx="537341" cy="59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350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1" name="Google Shape;623;p24" descr="Back_07.jpg">
            <a:extLst>
              <a:ext uri="{FF2B5EF4-FFF2-40B4-BE49-F238E27FC236}">
                <a16:creationId xmlns:a16="http://schemas.microsoft.com/office/drawing/2014/main" id="{4CDDC45F-5651-43AE-A7CE-684BAFE8A44D}"/>
              </a:ext>
            </a:extLst>
          </p:cNvPr>
          <p:cNvPicPr preferRelativeResize="0"/>
          <p:nvPr/>
        </p:nvPicPr>
        <p:blipFill rotWithShape="1">
          <a:blip r:embed="rId3">
            <a:alphaModFix/>
          </a:blip>
          <a:srcRect l="12965" t="23386" b="51907"/>
          <a:stretch/>
        </p:blipFill>
        <p:spPr>
          <a:xfrm>
            <a:off x="0" y="-5726"/>
            <a:ext cx="16816388" cy="3079098"/>
          </a:xfrm>
          <a:prstGeom prst="rect">
            <a:avLst/>
          </a:prstGeom>
          <a:noFill/>
          <a:ln>
            <a:noFill/>
          </a:ln>
        </p:spPr>
      </p:pic>
      <p:sp>
        <p:nvSpPr>
          <p:cNvPr id="350" name="Google Shape;350;p14"/>
          <p:cNvSpPr txBox="1"/>
          <p:nvPr/>
        </p:nvSpPr>
        <p:spPr>
          <a:xfrm>
            <a:off x="585046" y="368044"/>
            <a:ext cx="11227028" cy="1108349"/>
          </a:xfrm>
          <a:prstGeom prst="rect">
            <a:avLst/>
          </a:prstGeom>
          <a:noFill/>
          <a:ln>
            <a:noFill/>
          </a:ln>
        </p:spPr>
        <p:txBody>
          <a:bodyPr spcFirstLastPara="1" wrap="square" lIns="53569" tIns="53569" rIns="53569" bIns="53569" anchor="ctr" anchorCtr="0">
            <a:normAutofit/>
          </a:bodyPr>
          <a:lstStyle/>
          <a:p>
            <a:pPr>
              <a:buClr>
                <a:srgbClr val="FFFFFF"/>
              </a:buClr>
              <a:buSzPts val="8000"/>
              <a:defRPr/>
            </a:pPr>
            <a:r>
              <a:rPr lang="en-US" sz="5100" b="1">
                <a:solidFill>
                  <a:srgbClr val="FFFFFF"/>
                </a:solidFill>
                <a:latin typeface="HelveticaNeue"/>
                <a:sym typeface="Helvetica Neue"/>
              </a:rPr>
              <a:t>SECTOR OF EXCELLENCE</a:t>
            </a:r>
            <a:endParaRPr sz="5100" b="1">
              <a:solidFill>
                <a:srgbClr val="FFFFFF"/>
              </a:solidFill>
              <a:latin typeface="HelveticaNeue"/>
            </a:endParaRPr>
          </a:p>
        </p:txBody>
      </p:sp>
      <p:sp>
        <p:nvSpPr>
          <p:cNvPr id="352" name="Google Shape;352;p14"/>
          <p:cNvSpPr txBox="1"/>
          <p:nvPr/>
        </p:nvSpPr>
        <p:spPr>
          <a:xfrm>
            <a:off x="15219894" y="3037212"/>
            <a:ext cx="1804756" cy="530649"/>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COMPANIES</a:t>
            </a:r>
            <a:endParaRPr sz="1050" kern="0">
              <a:solidFill>
                <a:srgbClr val="000000"/>
              </a:solidFill>
              <a:latin typeface="Arial"/>
              <a:cs typeface="Arial"/>
              <a:sym typeface="Arial"/>
            </a:endParaRPr>
          </a:p>
        </p:txBody>
      </p:sp>
      <p:sp>
        <p:nvSpPr>
          <p:cNvPr id="353" name="Google Shape;353;p14"/>
          <p:cNvSpPr txBox="1"/>
          <p:nvPr/>
        </p:nvSpPr>
        <p:spPr>
          <a:xfrm>
            <a:off x="15123197" y="2567174"/>
            <a:ext cx="1125269"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en-US" sz="3200" b="1" kern="0">
                <a:solidFill>
                  <a:srgbClr val="6E4E7F"/>
                </a:solidFill>
                <a:latin typeface="HelveticaNeue"/>
                <a:ea typeface="HelveticaNeue"/>
                <a:cs typeface="HelveticaNeue"/>
                <a:sym typeface="Helvetica Neue"/>
              </a:rPr>
              <a:t>+</a:t>
            </a:r>
            <a:r>
              <a:rPr lang="en-US" sz="3375" b="1" kern="0">
                <a:solidFill>
                  <a:srgbClr val="6E4E7F"/>
                </a:solidFill>
                <a:latin typeface="HelveticaNeue"/>
                <a:ea typeface="HelveticaNeue"/>
                <a:cs typeface="HelveticaNeue"/>
                <a:sym typeface="Helvetica Neue"/>
              </a:rPr>
              <a:t>300</a:t>
            </a:r>
            <a:endParaRPr sz="1050" kern="0">
              <a:solidFill>
                <a:srgbClr val="000000"/>
              </a:solidFill>
              <a:latin typeface="Arial"/>
              <a:cs typeface="Arial"/>
              <a:sym typeface="Arial"/>
            </a:endParaRPr>
          </a:p>
        </p:txBody>
      </p:sp>
      <p:sp>
        <p:nvSpPr>
          <p:cNvPr id="354" name="Google Shape;354;p14"/>
          <p:cNvSpPr txBox="1"/>
          <p:nvPr/>
        </p:nvSpPr>
        <p:spPr>
          <a:xfrm>
            <a:off x="714100" y="2892781"/>
            <a:ext cx="8419847" cy="2370342"/>
          </a:xfrm>
          <a:prstGeom prst="rect">
            <a:avLst/>
          </a:prstGeom>
          <a:noFill/>
          <a:ln>
            <a:noFill/>
          </a:ln>
        </p:spPr>
        <p:txBody>
          <a:bodyPr spcFirstLastPara="1" wrap="square" lIns="53569" tIns="53569" rIns="53569" bIns="53569" anchor="ctr" anchorCtr="0">
            <a:spAutoFit/>
          </a:bodyPr>
          <a:lstStyle/>
          <a:p>
            <a:pPr defTabSz="685800">
              <a:buClr>
                <a:srgbClr val="002060"/>
              </a:buClr>
              <a:buSzPts val="2000"/>
              <a:defRPr/>
            </a:pPr>
            <a:r>
              <a:rPr lang="en-US" sz="2000" b="1" cap="all">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is the 2nd Italian hub and one of the most important in Europe for the life sciences industry, with RELEVANT  international players and highly innovative local SMEs LINKED with the NATIONAL public research network</a:t>
            </a:r>
            <a:r>
              <a:rPr lang="en-US" sz="2100" b="1" cap="all">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t>
            </a:r>
          </a:p>
          <a:p>
            <a:pPr lvl="0">
              <a:buClr>
                <a:srgbClr val="002060"/>
              </a:buClr>
              <a:buSzPts val="2400"/>
              <a:defRPr/>
            </a:pPr>
            <a:endParaRPr lang="en-US" sz="21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defTabSz="685800">
              <a:buClr>
                <a:srgbClr val="002060"/>
              </a:buClr>
              <a:buSzPts val="2000"/>
              <a:defRPr/>
            </a:pPr>
            <a:endParaRPr sz="21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endParaRPr>
          </a:p>
        </p:txBody>
      </p:sp>
      <p:sp>
        <p:nvSpPr>
          <p:cNvPr id="355" name="Google Shape;355;p14"/>
          <p:cNvSpPr txBox="1"/>
          <p:nvPr/>
        </p:nvSpPr>
        <p:spPr>
          <a:xfrm>
            <a:off x="711252" y="4871818"/>
            <a:ext cx="9025777" cy="3509115"/>
          </a:xfrm>
          <a:prstGeom prst="rect">
            <a:avLst/>
          </a:prstGeom>
          <a:noFill/>
          <a:ln>
            <a:noFill/>
          </a:ln>
        </p:spPr>
        <p:txBody>
          <a:bodyPr spcFirstLastPara="1" wrap="square" lIns="53569" tIns="53569" rIns="53569" bIns="53569" anchor="ctr" anchorCtr="0">
            <a:spAutoFit/>
          </a:bodyPr>
          <a:lstStyle/>
          <a:p>
            <a:pPr defTabSz="685800">
              <a:buClr>
                <a:srgbClr val="002060"/>
              </a:buClr>
              <a:buSzPts val="2400"/>
              <a:defRPr/>
            </a:pPr>
            <a:r>
              <a:rPr lang="en-US" sz="2000" b="1" kern="0" dirty="0">
                <a:solidFill>
                  <a:srgbClr val="002060"/>
                </a:solidFill>
                <a:latin typeface="HelveticaNeue"/>
                <a:ea typeface="HelveticaNeue" panose="02000503000000020004" pitchFamily="2" charset="0"/>
                <a:cs typeface="HelveticaNeue" panose="02000503000000020004" pitchFamily="2" charset="0"/>
                <a:sym typeface="Arial"/>
              </a:rPr>
              <a:t>LAZIO HEALTH TECHNOLOGICAL CLUSTER (DTB</a:t>
            </a:r>
            <a:r>
              <a:rPr lang="en-US" sz="2000" kern="0" dirty="0">
                <a:solidFill>
                  <a:srgbClr val="002060"/>
                </a:solidFill>
                <a:latin typeface="Helvetica Neue"/>
                <a:ea typeface="Helvetica Neue" panose="02000503000000020004" pitchFamily="2" charset="0"/>
                <a:cs typeface="Helvetica Neue" panose="02000503000000020004" pitchFamily="2" charset="0"/>
                <a:sym typeface="Arial"/>
              </a:rPr>
              <a:t>) was established in 2008 and is one of the founding members of the Italian National Technological Cluster of Life Sciences </a:t>
            </a:r>
            <a:r>
              <a:rPr lang="en-US" sz="2000" b="1" kern="0" dirty="0">
                <a:solidFill>
                  <a:srgbClr val="002060"/>
                </a:solidFill>
                <a:latin typeface="HelveticaNeue"/>
                <a:ea typeface="HelveticaNeue" panose="02000503000000020004" pitchFamily="2" charset="0"/>
                <a:cs typeface="HelveticaNeue" panose="02000503000000020004" pitchFamily="2" charset="0"/>
                <a:sym typeface="Arial"/>
              </a:rPr>
              <a:t>ALISEI</a:t>
            </a:r>
            <a:r>
              <a:rPr lang="en-US" sz="2000" kern="0" dirty="0">
                <a:solidFill>
                  <a:srgbClr val="002060"/>
                </a:solidFill>
                <a:latin typeface="Helvetica Neue"/>
                <a:ea typeface="Helvetica Neue" panose="02000503000000020004" pitchFamily="2" charset="0"/>
                <a:cs typeface="Helvetica Neue" panose="02000503000000020004" pitchFamily="2" charset="0"/>
                <a:sym typeface="Arial"/>
              </a:rPr>
              <a:t>. </a:t>
            </a:r>
            <a:endParaRPr lang="it-IT" sz="2000" b="1" kern="0" dirty="0">
              <a:solidFill>
                <a:srgbClr val="000000"/>
              </a:solidFill>
              <a:latin typeface="Helvetica Neue"/>
              <a:ea typeface="HelveticaNeue" panose="02000503000000020004" pitchFamily="2" charset="0"/>
              <a:cs typeface="HelveticaNeue" panose="02000503000000020004" pitchFamily="2" charset="0"/>
              <a:sym typeface="Helvetica Neue"/>
            </a:endParaRPr>
          </a:p>
          <a:p>
            <a:pPr defTabSz="685800">
              <a:buClr>
                <a:srgbClr val="005180"/>
              </a:buClr>
              <a:buSzPts val="2200"/>
              <a:defRPr/>
            </a:pPr>
            <a:endParaRPr sz="2000" b="1" kern="0">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defTabSz="685800">
              <a:buClr>
                <a:srgbClr val="002060"/>
              </a:buClr>
              <a:buSzPts val="2200"/>
              <a:defRPr/>
            </a:pPr>
            <a:r>
              <a:rPr lang="en-US" sz="2000" b="1" kern="0" dirty="0">
                <a:solidFill>
                  <a:srgbClr val="002060"/>
                </a:solidFill>
                <a:latin typeface="HelveticaNeue"/>
                <a:ea typeface="HelveticaNeue" panose="02000503000000020004" pitchFamily="2" charset="0"/>
                <a:cs typeface="HelveticaNeue" panose="02000503000000020004" pitchFamily="2" charset="0"/>
                <a:sym typeface="Helvetica Neue"/>
              </a:rPr>
              <a:t>MAIN SPECIALIZATIONS</a:t>
            </a:r>
            <a:endParaRPr lang="en-US" sz="2000" kern="0" dirty="0">
              <a:solidFill>
                <a:srgbClr val="000000"/>
              </a:solidFill>
              <a:latin typeface="HelveticaNeue"/>
              <a:ea typeface="Helvetica Neue" panose="02000503000000020004" pitchFamily="2" charset="0"/>
              <a:cs typeface="Helvetica Neue" panose="02000503000000020004" pitchFamily="2" charset="0"/>
              <a:sym typeface="Arial"/>
            </a:endParaRPr>
          </a:p>
          <a:p>
            <a:pPr marL="285115" indent="-285115" defTabSz="685800">
              <a:buClr>
                <a:srgbClr val="002060"/>
              </a:buClr>
              <a:buSzPts val="2400"/>
              <a:buFont typeface="Arial" panose="020B0604020202020204" pitchFamily="34" charset="0"/>
              <a:buChar char="•"/>
              <a:defRPr/>
            </a:pPr>
            <a:r>
              <a:rPr lang="en-US" sz="2000" kern="0" dirty="0">
                <a:solidFill>
                  <a:srgbClr val="002060"/>
                </a:solidFill>
                <a:latin typeface="Helvetica Neue"/>
                <a:ea typeface="Helvetica Neue" panose="02000503000000020004" pitchFamily="2" charset="0"/>
                <a:cs typeface="Helvetica Neue" panose="02000503000000020004" pitchFamily="2" charset="0"/>
                <a:sym typeface="Helvetica Neue"/>
              </a:rPr>
              <a:t>Pharmaceutical innovative drugs</a:t>
            </a:r>
            <a:endParaRPr lang="en-US" sz="2000" kern="0" dirty="0">
              <a:solidFill>
                <a:srgbClr val="002060"/>
              </a:solidFill>
              <a:latin typeface="Helvetica Neue"/>
              <a:ea typeface="Helvetica Neue" panose="02000503000000020004" pitchFamily="2" charset="0"/>
              <a:cs typeface="Helvetica Neue" panose="02000503000000020004" pitchFamily="2" charset="0"/>
            </a:endParaRPr>
          </a:p>
          <a:p>
            <a:pPr marL="285115" indent="-285115" defTabSz="685800">
              <a:buClr>
                <a:srgbClr val="002060"/>
              </a:buClr>
              <a:buSzPts val="2400"/>
              <a:buFont typeface="Arial" panose="020B0604020202020204" pitchFamily="34" charset="0"/>
              <a:buChar char="•"/>
              <a:defRPr/>
            </a:pPr>
            <a:r>
              <a:rPr lang="en-US" sz="2000" kern="0" dirty="0">
                <a:solidFill>
                  <a:srgbClr val="002060"/>
                </a:solidFill>
                <a:latin typeface="Helvetica Neue"/>
                <a:ea typeface="Helvetica Neue" panose="02000503000000020004" pitchFamily="2" charset="0"/>
                <a:cs typeface="Helvetica Neue" panose="02000503000000020004" pitchFamily="2" charset="0"/>
                <a:sym typeface="Helvetica Neue"/>
              </a:rPr>
              <a:t>New vaccines (one of the most effective anti-Ebola vaccines is from Lazio) and biomedical production</a:t>
            </a:r>
            <a:endParaRPr lang="en-US" sz="2000" kern="0" dirty="0">
              <a:solidFill>
                <a:srgbClr val="002060"/>
              </a:solidFill>
              <a:latin typeface="Helvetica Neue"/>
              <a:ea typeface="Helvetica Neue" panose="02000503000000020004" pitchFamily="2" charset="0"/>
              <a:cs typeface="Helvetica Neue" panose="02000503000000020004" pitchFamily="2" charset="0"/>
            </a:endParaRPr>
          </a:p>
          <a:p>
            <a:pPr marL="285115" indent="-285115" defTabSz="685800">
              <a:buClr>
                <a:srgbClr val="002060"/>
              </a:buClr>
              <a:buSzPts val="2400"/>
              <a:buFont typeface="Arial" panose="020B0604020202020204" pitchFamily="34" charset="0"/>
              <a:buChar char="•"/>
              <a:defRPr/>
            </a:pPr>
            <a:r>
              <a:rPr lang="en-US" sz="2000" kern="0" dirty="0">
                <a:solidFill>
                  <a:srgbClr val="002060"/>
                </a:solidFill>
                <a:latin typeface="Helvetica Neue"/>
                <a:ea typeface="Helvetica Neue" panose="02000503000000020004" pitchFamily="2" charset="0"/>
                <a:cs typeface="Helvetica Neue" panose="02000503000000020004" pitchFamily="2" charset="0"/>
                <a:sym typeface="Helvetica Neue"/>
              </a:rPr>
              <a:t>Pre-clinical development of inhibitors for the treatment of solid cancers</a:t>
            </a:r>
            <a:endParaRPr lang="en-US" sz="2000" kern="0" dirty="0">
              <a:solidFill>
                <a:srgbClr val="002060"/>
              </a:solidFill>
              <a:latin typeface="Helvetica Neue"/>
              <a:ea typeface="Helvetica Neue" panose="02000503000000020004" pitchFamily="2" charset="0"/>
              <a:cs typeface="Helvetica Neue" panose="02000503000000020004" pitchFamily="2" charset="0"/>
            </a:endParaRPr>
          </a:p>
          <a:p>
            <a:pPr marL="285115" indent="-285115" defTabSz="685800">
              <a:buClr>
                <a:srgbClr val="002060"/>
              </a:buClr>
              <a:buSzPts val="2400"/>
              <a:buFont typeface="Arial" panose="020B0604020202020204" pitchFamily="34" charset="0"/>
              <a:buChar char="•"/>
              <a:defRPr/>
            </a:pPr>
            <a:r>
              <a:rPr lang="en-US" sz="2000" kern="0" dirty="0">
                <a:solidFill>
                  <a:srgbClr val="002060"/>
                </a:solidFill>
                <a:latin typeface="Helvetica Neue"/>
                <a:ea typeface="Helvetica Neue" panose="02000503000000020004" pitchFamily="2" charset="0"/>
                <a:cs typeface="Helvetica Neue" panose="02000503000000020004" pitchFamily="2" charset="0"/>
                <a:sym typeface="Helvetica Neue"/>
              </a:rPr>
              <a:t>E-Health</a:t>
            </a:r>
            <a:endParaRPr lang="en-US" sz="2000" kern="0" dirty="0">
              <a:solidFill>
                <a:srgbClr val="002060"/>
              </a:solidFill>
              <a:latin typeface="Helvetica Neue"/>
              <a:ea typeface="Helvetica Neue" panose="02000503000000020004" pitchFamily="2" charset="0"/>
              <a:cs typeface="Helvetica Neue" panose="02000503000000020004" pitchFamily="2" charset="0"/>
            </a:endParaRPr>
          </a:p>
          <a:p>
            <a:pPr marL="285115" indent="-285115" defTabSz="685800">
              <a:buClr>
                <a:srgbClr val="002060"/>
              </a:buClr>
              <a:buSzPts val="2400"/>
              <a:buFont typeface="Arial" panose="020B0604020202020204" pitchFamily="34" charset="0"/>
              <a:buChar char="•"/>
              <a:defRPr/>
            </a:pPr>
            <a:r>
              <a:rPr lang="en-US" sz="2000" kern="0">
                <a:solidFill>
                  <a:srgbClr val="002060"/>
                </a:solidFill>
                <a:latin typeface="Helvetica Neue" panose="02000503000000020004" pitchFamily="2" charset="0"/>
                <a:sym typeface="Helvetica Neue"/>
              </a:rPr>
              <a:t>Medical devices.</a:t>
            </a:r>
            <a:endParaRPr sz="2000" kern="0">
              <a:solidFill>
                <a:srgbClr val="002060"/>
              </a:solidFill>
              <a:latin typeface="Helvetica Neue" panose="02000503000000020004" pitchFamily="2" charset="0"/>
            </a:endParaRPr>
          </a:p>
        </p:txBody>
      </p:sp>
      <p:sp>
        <p:nvSpPr>
          <p:cNvPr id="358" name="Google Shape;358;p14"/>
          <p:cNvSpPr txBox="1"/>
          <p:nvPr/>
        </p:nvSpPr>
        <p:spPr>
          <a:xfrm>
            <a:off x="15171482" y="4516610"/>
            <a:ext cx="1804755" cy="530649"/>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EXPORTS</a:t>
            </a:r>
            <a:endParaRPr sz="1050" kern="0">
              <a:solidFill>
                <a:srgbClr val="000000"/>
              </a:solidFill>
              <a:latin typeface="Arial"/>
              <a:cs typeface="Arial"/>
              <a:sym typeface="Arial"/>
            </a:endParaRPr>
          </a:p>
        </p:txBody>
      </p:sp>
      <p:sp>
        <p:nvSpPr>
          <p:cNvPr id="359" name="Google Shape;359;p14"/>
          <p:cNvSpPr txBox="1"/>
          <p:nvPr/>
        </p:nvSpPr>
        <p:spPr>
          <a:xfrm>
            <a:off x="15171482" y="4071070"/>
            <a:ext cx="2426004"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8 </a:t>
            </a:r>
            <a:r>
              <a:rPr lang="en-US" sz="3225" b="1" kern="0">
                <a:solidFill>
                  <a:srgbClr val="6E4E7F"/>
                </a:solidFill>
                <a:latin typeface="HelveticaNeue"/>
                <a:ea typeface="HelveticaNeue"/>
                <a:cs typeface="HelveticaNeue"/>
                <a:sym typeface="Helvetica Neue"/>
              </a:rPr>
              <a:t>BN EURO</a:t>
            </a:r>
            <a:endParaRPr sz="1050" kern="0">
              <a:solidFill>
                <a:srgbClr val="000000"/>
              </a:solidFill>
              <a:latin typeface="Arial"/>
              <a:cs typeface="Arial"/>
              <a:sym typeface="Arial"/>
            </a:endParaRPr>
          </a:p>
        </p:txBody>
      </p:sp>
      <p:sp>
        <p:nvSpPr>
          <p:cNvPr id="360" name="Google Shape;360;p14"/>
          <p:cNvSpPr txBox="1"/>
          <p:nvPr/>
        </p:nvSpPr>
        <p:spPr>
          <a:xfrm>
            <a:off x="15192191" y="5921463"/>
            <a:ext cx="1804755" cy="530649"/>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RESEARCHERS</a:t>
            </a:r>
            <a:endParaRPr sz="1050" kern="0">
              <a:solidFill>
                <a:srgbClr val="000000"/>
              </a:solidFill>
              <a:latin typeface="Arial"/>
              <a:cs typeface="Arial"/>
              <a:sym typeface="Arial"/>
            </a:endParaRPr>
          </a:p>
        </p:txBody>
      </p:sp>
      <p:sp>
        <p:nvSpPr>
          <p:cNvPr id="361" name="Google Shape;361;p14"/>
          <p:cNvSpPr txBox="1"/>
          <p:nvPr/>
        </p:nvSpPr>
        <p:spPr>
          <a:xfrm>
            <a:off x="15171482" y="5487447"/>
            <a:ext cx="1804755"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10,000</a:t>
            </a:r>
            <a:endParaRPr sz="1050" kern="0">
              <a:solidFill>
                <a:srgbClr val="000000"/>
              </a:solidFill>
              <a:latin typeface="Arial"/>
              <a:cs typeface="Arial"/>
              <a:sym typeface="Arial"/>
            </a:endParaRPr>
          </a:p>
        </p:txBody>
      </p:sp>
      <p:sp>
        <p:nvSpPr>
          <p:cNvPr id="366" name="Google Shape;366;p14"/>
          <p:cNvSpPr txBox="1"/>
          <p:nvPr/>
        </p:nvSpPr>
        <p:spPr>
          <a:xfrm>
            <a:off x="11667290" y="7589822"/>
            <a:ext cx="1963469" cy="523683"/>
          </a:xfrm>
          <a:prstGeom prst="rect">
            <a:avLst/>
          </a:prstGeom>
          <a:noFill/>
          <a:ln>
            <a:noFill/>
          </a:ln>
        </p:spPr>
        <p:txBody>
          <a:bodyPr spcFirstLastPara="1" wrap="square" lIns="53569" tIns="53569" rIns="53569" bIns="53569" anchor="ctr" anchorCtr="0">
            <a:sp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SPECIALIZED RESEARCH CENTRES </a:t>
            </a:r>
            <a:endParaRPr sz="1050" kern="0">
              <a:solidFill>
                <a:srgbClr val="000000"/>
              </a:solidFill>
              <a:latin typeface="Arial"/>
              <a:cs typeface="Arial"/>
              <a:sym typeface="Arial"/>
            </a:endParaRPr>
          </a:p>
        </p:txBody>
      </p:sp>
      <p:sp>
        <p:nvSpPr>
          <p:cNvPr id="367" name="Google Shape;367;p14"/>
          <p:cNvSpPr txBox="1"/>
          <p:nvPr/>
        </p:nvSpPr>
        <p:spPr>
          <a:xfrm>
            <a:off x="12407022" y="6891892"/>
            <a:ext cx="1125269"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26</a:t>
            </a:r>
            <a:endParaRPr sz="1050" kern="0">
              <a:solidFill>
                <a:srgbClr val="000000"/>
              </a:solidFill>
              <a:latin typeface="Arial"/>
              <a:cs typeface="Arial"/>
              <a:sym typeface="Arial"/>
            </a:endParaRPr>
          </a:p>
        </p:txBody>
      </p:sp>
      <p:sp>
        <p:nvSpPr>
          <p:cNvPr id="368" name="Google Shape;368;p14"/>
          <p:cNvSpPr txBox="1"/>
          <p:nvPr/>
        </p:nvSpPr>
        <p:spPr>
          <a:xfrm>
            <a:off x="14450767" y="7485947"/>
            <a:ext cx="2573883" cy="731432"/>
          </a:xfrm>
          <a:prstGeom prst="rect">
            <a:avLst/>
          </a:prstGeom>
          <a:noFill/>
          <a:ln>
            <a:noFill/>
          </a:ln>
        </p:spPr>
        <p:txBody>
          <a:bodyPr spcFirstLastPara="1" wrap="square" lIns="53569" tIns="53569" rIns="53569" bIns="53569" anchor="ctr" anchorCtr="0">
            <a:sp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UNIVERSITIES WITH BIOMEDICINE DEPARTMENTS</a:t>
            </a:r>
            <a:endParaRPr sz="1050" kern="0">
              <a:solidFill>
                <a:srgbClr val="000000"/>
              </a:solidFill>
              <a:latin typeface="Arial"/>
              <a:cs typeface="Arial"/>
              <a:sym typeface="Arial"/>
            </a:endParaRPr>
          </a:p>
        </p:txBody>
      </p:sp>
      <p:sp>
        <p:nvSpPr>
          <p:cNvPr id="369" name="Google Shape;369;p14"/>
          <p:cNvSpPr txBox="1"/>
          <p:nvPr/>
        </p:nvSpPr>
        <p:spPr>
          <a:xfrm>
            <a:off x="15361196" y="6894990"/>
            <a:ext cx="1125268"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8</a:t>
            </a:r>
            <a:endParaRPr sz="1050" kern="0">
              <a:solidFill>
                <a:srgbClr val="000000"/>
              </a:solidFill>
              <a:latin typeface="Arial"/>
              <a:cs typeface="Arial"/>
              <a:sym typeface="Arial"/>
            </a:endParaRPr>
          </a:p>
        </p:txBody>
      </p:sp>
      <p:sp>
        <p:nvSpPr>
          <p:cNvPr id="370" name="Google Shape;370;p14"/>
          <p:cNvSpPr txBox="1">
            <a:spLocks noGrp="1"/>
          </p:cNvSpPr>
          <p:nvPr>
            <p:ph type="sldNum" idx="12"/>
          </p:nvPr>
        </p:nvSpPr>
        <p:spPr>
          <a:xfrm>
            <a:off x="17766851" y="8643939"/>
            <a:ext cx="349701" cy="362100"/>
          </a:xfrm>
          <a:prstGeom prst="rect">
            <a:avLst/>
          </a:prstGeom>
          <a:noFill/>
          <a:ln>
            <a:noFill/>
          </a:ln>
        </p:spPr>
        <p:txBody>
          <a:bodyPr spcFirstLastPara="1" wrap="square" lIns="53569" tIns="53569" rIns="53569" bIns="53569" anchor="t" anchorCtr="0">
            <a:spAutoFit/>
          </a:bodyPr>
          <a:lstStyle/>
          <a:p>
            <a:pPr defTabSz="685800">
              <a:defRPr/>
            </a:pPr>
            <a:fld id="{00000000-1234-1234-1234-123412341234}" type="slidenum">
              <a:rPr lang="en-US" kern="0"/>
              <a:pPr defTabSz="685800">
                <a:defRPr/>
              </a:pPr>
              <a:t>13</a:t>
            </a:fld>
            <a:endParaRPr kern="0"/>
          </a:p>
        </p:txBody>
      </p:sp>
      <p:pic>
        <p:nvPicPr>
          <p:cNvPr id="372" name="Google Shape;372;p14" descr="Image"/>
          <p:cNvPicPr preferRelativeResize="0"/>
          <p:nvPr/>
        </p:nvPicPr>
        <p:blipFill rotWithShape="1">
          <a:blip r:embed="rId4">
            <a:alphaModFix/>
          </a:blip>
          <a:srcRect/>
          <a:stretch/>
        </p:blipFill>
        <p:spPr>
          <a:xfrm>
            <a:off x="14616755" y="2806384"/>
            <a:ext cx="453627" cy="471352"/>
          </a:xfrm>
          <a:prstGeom prst="rect">
            <a:avLst/>
          </a:prstGeom>
          <a:noFill/>
          <a:ln>
            <a:noFill/>
          </a:ln>
        </p:spPr>
      </p:pic>
      <p:pic>
        <p:nvPicPr>
          <p:cNvPr id="374" name="Google Shape;374;p14" descr="Image"/>
          <p:cNvPicPr preferRelativeResize="0"/>
          <p:nvPr/>
        </p:nvPicPr>
        <p:blipFill rotWithShape="1">
          <a:blip r:embed="rId5">
            <a:alphaModFix/>
          </a:blip>
          <a:srcRect/>
          <a:stretch/>
        </p:blipFill>
        <p:spPr>
          <a:xfrm>
            <a:off x="14607693" y="4250871"/>
            <a:ext cx="382038" cy="382038"/>
          </a:xfrm>
          <a:prstGeom prst="rect">
            <a:avLst/>
          </a:prstGeom>
          <a:noFill/>
          <a:ln>
            <a:noFill/>
          </a:ln>
        </p:spPr>
      </p:pic>
      <p:pic>
        <p:nvPicPr>
          <p:cNvPr id="375" name="Google Shape;375;p14" descr="Image"/>
          <p:cNvPicPr preferRelativeResize="0"/>
          <p:nvPr/>
        </p:nvPicPr>
        <p:blipFill rotWithShape="1">
          <a:blip r:embed="rId6">
            <a:alphaModFix/>
          </a:blip>
          <a:srcRect/>
          <a:stretch/>
        </p:blipFill>
        <p:spPr>
          <a:xfrm>
            <a:off x="14591675" y="5610923"/>
            <a:ext cx="414074" cy="414074"/>
          </a:xfrm>
          <a:prstGeom prst="rect">
            <a:avLst/>
          </a:prstGeom>
          <a:noFill/>
          <a:ln>
            <a:noFill/>
          </a:ln>
        </p:spPr>
      </p:pic>
      <p:pic>
        <p:nvPicPr>
          <p:cNvPr id="378" name="Google Shape;378;p14" descr="Image"/>
          <p:cNvPicPr preferRelativeResize="0"/>
          <p:nvPr/>
        </p:nvPicPr>
        <p:blipFill rotWithShape="1">
          <a:blip r:embed="rId7">
            <a:alphaModFix/>
          </a:blip>
          <a:srcRect/>
          <a:stretch/>
        </p:blipFill>
        <p:spPr>
          <a:xfrm>
            <a:off x="11808364" y="7018689"/>
            <a:ext cx="467258" cy="467258"/>
          </a:xfrm>
          <a:prstGeom prst="rect">
            <a:avLst/>
          </a:prstGeom>
          <a:noFill/>
          <a:ln>
            <a:noFill/>
          </a:ln>
        </p:spPr>
      </p:pic>
      <p:pic>
        <p:nvPicPr>
          <p:cNvPr id="379" name="Google Shape;379;p14" descr="Image"/>
          <p:cNvPicPr preferRelativeResize="0"/>
          <p:nvPr/>
        </p:nvPicPr>
        <p:blipFill rotWithShape="1">
          <a:blip r:embed="rId8">
            <a:alphaModFix/>
          </a:blip>
          <a:srcRect/>
          <a:stretch/>
        </p:blipFill>
        <p:spPr>
          <a:xfrm>
            <a:off x="14591675" y="7027942"/>
            <a:ext cx="503789" cy="442689"/>
          </a:xfrm>
          <a:prstGeom prst="rect">
            <a:avLst/>
          </a:prstGeom>
          <a:noFill/>
          <a:ln>
            <a:noFill/>
          </a:ln>
        </p:spPr>
      </p:pic>
      <p:pic>
        <p:nvPicPr>
          <p:cNvPr id="34" name="Immagine 33"/>
          <p:cNvPicPr>
            <a:picLocks noChangeAspect="1"/>
          </p:cNvPicPr>
          <p:nvPr/>
        </p:nvPicPr>
        <p:blipFill>
          <a:blip r:embed="rId9"/>
          <a:stretch>
            <a:fillRect/>
          </a:stretch>
        </p:blipFill>
        <p:spPr>
          <a:xfrm>
            <a:off x="0" y="9053848"/>
            <a:ext cx="18288000" cy="1233152"/>
          </a:xfrm>
          <a:prstGeom prst="rect">
            <a:avLst/>
          </a:prstGeom>
        </p:spPr>
      </p:pic>
      <p:pic>
        <p:nvPicPr>
          <p:cNvPr id="35" name="Google Shape;373;p14" descr="Image"/>
          <p:cNvPicPr preferRelativeResize="0"/>
          <p:nvPr/>
        </p:nvPicPr>
        <p:blipFill rotWithShape="1">
          <a:blip r:embed="rId10">
            <a:alphaModFix/>
          </a:blip>
          <a:srcRect/>
          <a:stretch/>
        </p:blipFill>
        <p:spPr>
          <a:xfrm>
            <a:off x="11795518" y="5563066"/>
            <a:ext cx="473787" cy="450119"/>
          </a:xfrm>
          <a:prstGeom prst="rect">
            <a:avLst/>
          </a:prstGeom>
          <a:noFill/>
          <a:ln>
            <a:noFill/>
          </a:ln>
        </p:spPr>
      </p:pic>
      <p:sp>
        <p:nvSpPr>
          <p:cNvPr id="39" name="Google Shape;356;p14"/>
          <p:cNvSpPr txBox="1"/>
          <p:nvPr/>
        </p:nvSpPr>
        <p:spPr>
          <a:xfrm>
            <a:off x="12362296" y="6076052"/>
            <a:ext cx="1804755" cy="530649"/>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EMPLOYEES</a:t>
            </a:r>
            <a:endParaRPr sz="1050" kern="0">
              <a:solidFill>
                <a:srgbClr val="000000"/>
              </a:solidFill>
              <a:latin typeface="Arial"/>
              <a:cs typeface="Arial"/>
              <a:sym typeface="Arial"/>
            </a:endParaRPr>
          </a:p>
        </p:txBody>
      </p:sp>
      <p:sp>
        <p:nvSpPr>
          <p:cNvPr id="30" name="Google Shape;353;p14"/>
          <p:cNvSpPr txBox="1"/>
          <p:nvPr/>
        </p:nvSpPr>
        <p:spPr>
          <a:xfrm>
            <a:off x="12410048" y="5523761"/>
            <a:ext cx="1672614" cy="684025"/>
          </a:xfrm>
          <a:prstGeom prst="rect">
            <a:avLst/>
          </a:prstGeom>
          <a:noFill/>
          <a:ln>
            <a:noFill/>
          </a:ln>
        </p:spPr>
        <p:txBody>
          <a:bodyPr spcFirstLastPara="1" wrap="square" lIns="53569" tIns="53569" rIns="53569" bIns="53569" anchor="ctr" anchorCtr="0">
            <a:noAutofit/>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22,000</a:t>
            </a:r>
            <a:endParaRPr sz="3375" b="1" kern="0">
              <a:solidFill>
                <a:srgbClr val="6E4E7F"/>
              </a:solidFill>
              <a:latin typeface="HelveticaNeue"/>
              <a:ea typeface="HelveticaNeue"/>
              <a:cs typeface="HelveticaNeue"/>
              <a:sym typeface="Arial"/>
            </a:endParaRPr>
          </a:p>
        </p:txBody>
      </p:sp>
      <p:sp>
        <p:nvSpPr>
          <p:cNvPr id="33" name="Google Shape;390;p15"/>
          <p:cNvSpPr txBox="1"/>
          <p:nvPr/>
        </p:nvSpPr>
        <p:spPr>
          <a:xfrm>
            <a:off x="12104857" y="4544646"/>
            <a:ext cx="1804755" cy="530649"/>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defRPr/>
            </a:pPr>
            <a:r>
              <a:rPr lang="en-US" sz="1350" kern="0">
                <a:solidFill>
                  <a:srgbClr val="002060"/>
                </a:solidFill>
                <a:latin typeface="Helvetica Neue"/>
                <a:ea typeface="Helvetica Neue"/>
                <a:cs typeface="Helvetica Neue"/>
                <a:sym typeface="Helvetica Neue"/>
              </a:rPr>
              <a:t>ANNUAL TURNOVER</a:t>
            </a:r>
            <a:endParaRPr sz="1050" kern="0">
              <a:solidFill>
                <a:srgbClr val="000000"/>
              </a:solidFill>
              <a:latin typeface="Arial"/>
              <a:cs typeface="Arial"/>
              <a:sym typeface="Arial"/>
            </a:endParaRPr>
          </a:p>
        </p:txBody>
      </p:sp>
      <p:sp>
        <p:nvSpPr>
          <p:cNvPr id="37" name="Google Shape;391;p15"/>
          <p:cNvSpPr txBox="1"/>
          <p:nvPr/>
        </p:nvSpPr>
        <p:spPr>
          <a:xfrm>
            <a:off x="12078950" y="3993678"/>
            <a:ext cx="2228029" cy="684025"/>
          </a:xfrm>
          <a:prstGeom prst="rect">
            <a:avLst/>
          </a:prstGeom>
          <a:noFill/>
          <a:ln>
            <a:noFill/>
          </a:ln>
        </p:spPr>
        <p:txBody>
          <a:bodyPr spcFirstLastPara="1" wrap="square" lIns="53569" tIns="53569" rIns="53569" bIns="53569" anchor="ctr" anchorCtr="0">
            <a:normAutofit fontScale="85000" lnSpcReduction="10000"/>
          </a:bodyPr>
          <a:lstStyle/>
          <a:p>
            <a:pPr defTabSz="685800">
              <a:buClr>
                <a:srgbClr val="6E4E7F"/>
              </a:buClr>
              <a:buSzPts val="4500"/>
              <a:defRPr/>
            </a:pPr>
            <a:r>
              <a:rPr lang="en-US" sz="3375" b="1" kern="0">
                <a:solidFill>
                  <a:srgbClr val="6E4E7F"/>
                </a:solidFill>
                <a:latin typeface="HelveticaNeue"/>
                <a:ea typeface="HelveticaNeue"/>
                <a:cs typeface="HelveticaNeue"/>
                <a:sym typeface="Helvetica Neue"/>
              </a:rPr>
              <a:t>9 </a:t>
            </a:r>
            <a:r>
              <a:rPr lang="en-US" sz="3225" b="1" kern="0">
                <a:solidFill>
                  <a:srgbClr val="6E4E7F"/>
                </a:solidFill>
                <a:latin typeface="HelveticaNeue"/>
                <a:ea typeface="HelveticaNeue"/>
                <a:cs typeface="HelveticaNeue"/>
                <a:sym typeface="Helvetica Neue"/>
              </a:rPr>
              <a:t>BN</a:t>
            </a:r>
            <a:r>
              <a:rPr lang="en-US" sz="3375" b="1" kern="0">
                <a:solidFill>
                  <a:srgbClr val="6E4E7F"/>
                </a:solidFill>
                <a:latin typeface="HelveticaNeue"/>
                <a:ea typeface="HelveticaNeue"/>
                <a:cs typeface="HelveticaNeue"/>
                <a:sym typeface="Helvetica Neue"/>
              </a:rPr>
              <a:t> EURO</a:t>
            </a:r>
            <a:endParaRPr sz="1050" b="1" kern="0">
              <a:solidFill>
                <a:srgbClr val="000000"/>
              </a:solidFill>
              <a:latin typeface="Arial"/>
              <a:cs typeface="Arial"/>
              <a:sym typeface="Arial"/>
            </a:endParaRPr>
          </a:p>
        </p:txBody>
      </p:sp>
      <p:pic>
        <p:nvPicPr>
          <p:cNvPr id="5" name="Immagine 4"/>
          <p:cNvPicPr>
            <a:picLocks noChangeAspect="1"/>
          </p:cNvPicPr>
          <p:nvPr/>
        </p:nvPicPr>
        <p:blipFill>
          <a:blip r:embed="rId11"/>
          <a:stretch>
            <a:fillRect/>
          </a:stretch>
        </p:blipFill>
        <p:spPr>
          <a:xfrm>
            <a:off x="11498657" y="3999100"/>
            <a:ext cx="533754" cy="503542"/>
          </a:xfrm>
          <a:prstGeom prst="rect">
            <a:avLst/>
          </a:prstGeom>
        </p:spPr>
      </p:pic>
      <p:sp>
        <p:nvSpPr>
          <p:cNvPr id="32" name="Google Shape;351;p14">
            <a:extLst>
              <a:ext uri="{FF2B5EF4-FFF2-40B4-BE49-F238E27FC236}">
                <a16:creationId xmlns:a16="http://schemas.microsoft.com/office/drawing/2014/main" id="{8CF37373-2354-C7D0-098A-21BFF1A01BD7}"/>
              </a:ext>
            </a:extLst>
          </p:cNvPr>
          <p:cNvSpPr txBox="1"/>
          <p:nvPr/>
        </p:nvSpPr>
        <p:spPr>
          <a:xfrm>
            <a:off x="585046" y="1383019"/>
            <a:ext cx="7276961" cy="647738"/>
          </a:xfrm>
          <a:prstGeom prst="rect">
            <a:avLst/>
          </a:prstGeom>
          <a:noFill/>
          <a:ln>
            <a:noFill/>
          </a:ln>
        </p:spPr>
        <p:txBody>
          <a:bodyPr spcFirstLastPara="1" wrap="square" lIns="53569" tIns="53569" rIns="53569" bIns="53569" anchor="ctr" anchorCtr="0">
            <a:noAutofit/>
          </a:bodyPr>
          <a:lstStyle/>
          <a:p>
            <a:pPr>
              <a:buClr>
                <a:srgbClr val="002060"/>
              </a:buClr>
              <a:buSzPts val="4500"/>
            </a:pPr>
            <a:r>
              <a:rPr lang="en-US" sz="4800" b="1">
                <a:solidFill>
                  <a:schemeClr val="accent3">
                    <a:lumMod val="60000"/>
                    <a:lumOff val="40000"/>
                  </a:schemeClr>
                </a:solidFill>
                <a:latin typeface="HelveticaNeue"/>
                <a:ea typeface="HelveticaNeue"/>
                <a:cs typeface="HelveticaNeue"/>
                <a:sym typeface="Helvetica Neue"/>
              </a:rPr>
              <a:t>LIFE SCIENCES</a:t>
            </a:r>
            <a:endParaRPr sz="4800">
              <a:solidFill>
                <a:schemeClr val="accent3">
                  <a:lumMod val="60000"/>
                  <a:lumOff val="40000"/>
                </a:schemeClr>
              </a:solidFill>
              <a:latin typeface="Arial"/>
              <a:ea typeface="Arial"/>
              <a:cs typeface="Arial"/>
              <a:sym typeface="Arial"/>
            </a:endParaRPr>
          </a:p>
        </p:txBody>
      </p:sp>
      <p:pic>
        <p:nvPicPr>
          <p:cNvPr id="36" name="Immagine 35">
            <a:extLst>
              <a:ext uri="{FF2B5EF4-FFF2-40B4-BE49-F238E27FC236}">
                <a16:creationId xmlns:a16="http://schemas.microsoft.com/office/drawing/2014/main" id="{42C2150A-D21E-742F-CBDC-D9DDA82D7B71}"/>
              </a:ext>
            </a:extLst>
          </p:cNvPr>
          <p:cNvPicPr>
            <a:picLocks noChangeAspect="1"/>
          </p:cNvPicPr>
          <p:nvPr/>
        </p:nvPicPr>
        <p:blipFill rotWithShape="1">
          <a:blip r:embed="rId12"/>
          <a:srcRect t="32889" r="103"/>
          <a:stretch/>
        </p:blipFill>
        <p:spPr>
          <a:xfrm>
            <a:off x="0" y="8619263"/>
            <a:ext cx="18288000" cy="1650934"/>
          </a:xfrm>
          <a:prstGeom prst="rect">
            <a:avLst/>
          </a:prstGeom>
        </p:spPr>
      </p:pic>
      <p:pic>
        <p:nvPicPr>
          <p:cNvPr id="3" name="Immagine 2">
            <a:extLst>
              <a:ext uri="{FF2B5EF4-FFF2-40B4-BE49-F238E27FC236}">
                <a16:creationId xmlns:a16="http://schemas.microsoft.com/office/drawing/2014/main" id="{880D17EF-ACB5-5672-7AEA-2F07A02D2160}"/>
              </a:ext>
            </a:extLst>
          </p:cNvPr>
          <p:cNvPicPr>
            <a:picLocks noChangeAspect="1"/>
          </p:cNvPicPr>
          <p:nvPr/>
        </p:nvPicPr>
        <p:blipFill>
          <a:blip r:embed="rId13"/>
          <a:stretch>
            <a:fillRect/>
          </a:stretch>
        </p:blipFill>
        <p:spPr>
          <a:xfrm>
            <a:off x="9561057" y="3846517"/>
            <a:ext cx="1468454" cy="1038905"/>
          </a:xfrm>
          <a:prstGeom prst="rect">
            <a:avLst/>
          </a:prstGeom>
        </p:spPr>
      </p:pic>
      <p:pic>
        <p:nvPicPr>
          <p:cNvPr id="4" name="Immagine 3">
            <a:extLst>
              <a:ext uri="{FF2B5EF4-FFF2-40B4-BE49-F238E27FC236}">
                <a16:creationId xmlns:a16="http://schemas.microsoft.com/office/drawing/2014/main" id="{52301878-094A-5644-7A47-BE660B97F8AB}"/>
              </a:ext>
            </a:extLst>
          </p:cNvPr>
          <p:cNvPicPr>
            <a:picLocks noChangeAspect="1"/>
          </p:cNvPicPr>
          <p:nvPr/>
        </p:nvPicPr>
        <p:blipFill>
          <a:blip r:embed="rId14"/>
          <a:stretch>
            <a:fillRect/>
          </a:stretch>
        </p:blipFill>
        <p:spPr>
          <a:xfrm>
            <a:off x="8806678" y="5664568"/>
            <a:ext cx="1892165" cy="584571"/>
          </a:xfrm>
          <a:prstGeom prst="rect">
            <a:avLst/>
          </a:prstGeom>
        </p:spPr>
      </p:pic>
    </p:spTree>
    <p:extLst>
      <p:ext uri="{BB962C8B-B14F-4D97-AF65-F5344CB8AC3E}">
        <p14:creationId xmlns:p14="http://schemas.microsoft.com/office/powerpoint/2010/main" val="2630184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26" name="Google Shape;623;p24" descr="Back_07.jpg">
            <a:extLst>
              <a:ext uri="{FF2B5EF4-FFF2-40B4-BE49-F238E27FC236}">
                <a16:creationId xmlns:a16="http://schemas.microsoft.com/office/drawing/2014/main" id="{7CE0209D-F308-4966-B46A-69E214A0273D}"/>
              </a:ext>
            </a:extLst>
          </p:cNvPr>
          <p:cNvPicPr preferRelativeResize="0"/>
          <p:nvPr/>
        </p:nvPicPr>
        <p:blipFill rotWithShape="1">
          <a:blip r:embed="rId3">
            <a:alphaModFix/>
          </a:blip>
          <a:srcRect l="12965" t="23386" b="51907"/>
          <a:stretch/>
        </p:blipFill>
        <p:spPr>
          <a:xfrm>
            <a:off x="0" y="-5726"/>
            <a:ext cx="16816388" cy="3079098"/>
          </a:xfrm>
          <a:prstGeom prst="rect">
            <a:avLst/>
          </a:prstGeom>
          <a:noFill/>
          <a:ln>
            <a:noFill/>
          </a:ln>
        </p:spPr>
      </p:pic>
      <p:sp>
        <p:nvSpPr>
          <p:cNvPr id="351" name="Google Shape;351;p14"/>
          <p:cNvSpPr txBox="1"/>
          <p:nvPr/>
        </p:nvSpPr>
        <p:spPr>
          <a:xfrm>
            <a:off x="758037" y="3043028"/>
            <a:ext cx="2824146" cy="735357"/>
          </a:xfrm>
          <a:prstGeom prst="rect">
            <a:avLst/>
          </a:prstGeom>
          <a:noFill/>
          <a:ln>
            <a:noFill/>
          </a:ln>
        </p:spPr>
        <p:txBody>
          <a:bodyPr spcFirstLastPara="1" wrap="square" lIns="53569" tIns="53569" rIns="53569" bIns="53569" anchor="ctr" anchorCtr="0">
            <a:noAutofit/>
          </a:bodyPr>
          <a:lstStyle/>
          <a:p>
            <a:pPr defTabSz="685800">
              <a:buClr>
                <a:srgbClr val="002060"/>
              </a:buClr>
              <a:buSzPts val="4500"/>
              <a:defRPr/>
            </a:pPr>
            <a:endParaRPr sz="1050" kern="0">
              <a:solidFill>
                <a:srgbClr val="FF644E">
                  <a:lumMod val="50000"/>
                </a:srgbClr>
              </a:solidFill>
              <a:latin typeface="Arial"/>
              <a:cs typeface="Arial"/>
              <a:sym typeface="Arial"/>
            </a:endParaRPr>
          </a:p>
        </p:txBody>
      </p:sp>
      <p:sp>
        <p:nvSpPr>
          <p:cNvPr id="352" name="Google Shape;352;p14"/>
          <p:cNvSpPr txBox="1"/>
          <p:nvPr/>
        </p:nvSpPr>
        <p:spPr>
          <a:xfrm>
            <a:off x="13463111" y="3415466"/>
            <a:ext cx="2058939" cy="530649"/>
          </a:xfrm>
          <a:prstGeom prst="rect">
            <a:avLst/>
          </a:prstGeom>
          <a:noFill/>
          <a:ln>
            <a:noFill/>
          </a:ln>
        </p:spPr>
        <p:txBody>
          <a:bodyPr spcFirstLastPara="1" wrap="square" lIns="53569" tIns="53569" rIns="53569" bIns="53569" anchor="ctr" anchorCtr="0">
            <a:noAutofit/>
          </a:bodyPr>
          <a:lstStyle/>
          <a:p>
            <a:pPr defTabSz="685800">
              <a:buClr>
                <a:srgbClr val="002060"/>
              </a:buClr>
              <a:buSzPts val="1800"/>
              <a:defRPr/>
            </a:pPr>
            <a:r>
              <a:rPr lang="en-US" sz="1400" kern="0">
                <a:solidFill>
                  <a:srgbClr val="002060"/>
                </a:solidFill>
                <a:latin typeface="Helvetica Neue"/>
                <a:ea typeface="Helvetica Neue"/>
                <a:cs typeface="Helvetica Neue"/>
                <a:sym typeface="Helvetica Neue"/>
              </a:rPr>
              <a:t>BIOTECH COMPANIES (ABOUT 10% OF THE NATIONAL TOTAL)</a:t>
            </a:r>
            <a:endParaRPr sz="1050" kern="0">
              <a:solidFill>
                <a:srgbClr val="000000"/>
              </a:solidFill>
              <a:latin typeface="Arial"/>
              <a:cs typeface="Arial"/>
              <a:sym typeface="Arial"/>
            </a:endParaRPr>
          </a:p>
        </p:txBody>
      </p:sp>
      <p:sp>
        <p:nvSpPr>
          <p:cNvPr id="353" name="Google Shape;353;p14"/>
          <p:cNvSpPr txBox="1"/>
          <p:nvPr/>
        </p:nvSpPr>
        <p:spPr>
          <a:xfrm>
            <a:off x="13521564" y="2555150"/>
            <a:ext cx="594420" cy="810159"/>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r>
              <a:rPr lang="it-IT" sz="3300" b="1">
                <a:solidFill>
                  <a:srgbClr val="6E4E7F"/>
                </a:solidFill>
                <a:latin typeface="HelveticaNeue"/>
              </a:rPr>
              <a:t>70</a:t>
            </a:r>
            <a:endParaRPr sz="3300" b="1">
              <a:solidFill>
                <a:srgbClr val="6E4E7F"/>
              </a:solidFill>
              <a:latin typeface="HelveticaNeue"/>
            </a:endParaRPr>
          </a:p>
        </p:txBody>
      </p:sp>
      <p:sp>
        <p:nvSpPr>
          <p:cNvPr id="354" name="Google Shape;354;p14"/>
          <p:cNvSpPr txBox="1"/>
          <p:nvPr/>
        </p:nvSpPr>
        <p:spPr>
          <a:xfrm>
            <a:off x="647896" y="3004745"/>
            <a:ext cx="10643134" cy="1400846"/>
          </a:xfrm>
          <a:prstGeom prst="rect">
            <a:avLst/>
          </a:prstGeom>
          <a:noFill/>
          <a:ln>
            <a:noFill/>
          </a:ln>
        </p:spPr>
        <p:txBody>
          <a:bodyPr spcFirstLastPara="1" wrap="square" lIns="53569" tIns="53569" rIns="53569" bIns="53569" anchor="ctr" anchorCtr="0">
            <a:spAutoFit/>
          </a:bodyPr>
          <a:lstStyle/>
          <a:p>
            <a:pPr defTabSz="685800">
              <a:buClr>
                <a:srgbClr val="002060"/>
              </a:buClr>
              <a:buSzPts val="2000"/>
              <a:defRPr/>
            </a:pPr>
            <a:r>
              <a:rPr lang="en-US" sz="21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LAZIO IS THE SECOND REGION IN TERMS OF NUMBER OF BIOTECH COMPANIES AND TURNOVER IN ITALY. OVER THE LAST FIVE YEARS,</a:t>
            </a:r>
          </a:p>
          <a:p>
            <a:pPr defTabSz="685800">
              <a:buClr>
                <a:srgbClr val="002060"/>
              </a:buClr>
              <a:buSzPts val="2000"/>
              <a:defRPr/>
            </a:pPr>
            <a:r>
              <a:rPr lang="en-US" sz="21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LAZIO HAS RECORDED AN INCREASE IN ITS SHARE FROM 17% TO 21% IN TERMS OF INVESTMENTS IN BIOTECH </a:t>
            </a:r>
            <a:endParaRPr sz="21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endParaRPr>
          </a:p>
        </p:txBody>
      </p:sp>
      <p:sp>
        <p:nvSpPr>
          <p:cNvPr id="369" name="Google Shape;369;p14"/>
          <p:cNvSpPr txBox="1"/>
          <p:nvPr/>
        </p:nvSpPr>
        <p:spPr>
          <a:xfrm>
            <a:off x="15408761" y="7195735"/>
            <a:ext cx="1125268" cy="684025"/>
          </a:xfrm>
          <a:prstGeom prst="rect">
            <a:avLst/>
          </a:prstGeom>
          <a:noFill/>
          <a:ln>
            <a:noFill/>
          </a:ln>
        </p:spPr>
        <p:txBody>
          <a:bodyPr spcFirstLastPara="1" wrap="square" lIns="53569" tIns="53569" rIns="53569" bIns="53569" anchor="ctr" anchorCtr="0">
            <a:normAutofit/>
          </a:bodyPr>
          <a:lstStyle/>
          <a:p>
            <a:pPr defTabSz="685800">
              <a:buClr>
                <a:srgbClr val="6E4E7F"/>
              </a:buClr>
              <a:buSzPts val="4500"/>
              <a:defRPr/>
            </a:pPr>
            <a:endParaRPr sz="1050" kern="0">
              <a:solidFill>
                <a:srgbClr val="000000"/>
              </a:solidFill>
              <a:latin typeface="Arial"/>
              <a:cs typeface="Arial"/>
              <a:sym typeface="Arial"/>
            </a:endParaRPr>
          </a:p>
        </p:txBody>
      </p:sp>
      <p:sp>
        <p:nvSpPr>
          <p:cNvPr id="370" name="Google Shape;370;p14"/>
          <p:cNvSpPr txBox="1">
            <a:spLocks noGrp="1"/>
          </p:cNvSpPr>
          <p:nvPr>
            <p:ph type="sldNum" idx="12"/>
          </p:nvPr>
        </p:nvSpPr>
        <p:spPr>
          <a:xfrm>
            <a:off x="17766851" y="8643939"/>
            <a:ext cx="349701" cy="362100"/>
          </a:xfrm>
          <a:prstGeom prst="rect">
            <a:avLst/>
          </a:prstGeom>
          <a:noFill/>
          <a:ln>
            <a:noFill/>
          </a:ln>
        </p:spPr>
        <p:txBody>
          <a:bodyPr spcFirstLastPara="1" wrap="square" lIns="53569" tIns="53569" rIns="53569" bIns="53569" anchor="t" anchorCtr="0">
            <a:spAutoFit/>
          </a:bodyPr>
          <a:lstStyle/>
          <a:p>
            <a:pPr defTabSz="685800">
              <a:defRPr/>
            </a:pPr>
            <a:fld id="{00000000-1234-1234-1234-123412341234}" type="slidenum">
              <a:rPr lang="en-US" kern="0"/>
              <a:pPr defTabSz="685800">
                <a:defRPr/>
              </a:pPr>
              <a:t>14</a:t>
            </a:fld>
            <a:endParaRPr kern="0"/>
          </a:p>
        </p:txBody>
      </p:sp>
      <p:pic>
        <p:nvPicPr>
          <p:cNvPr id="372" name="Google Shape;372;p14" descr="Image"/>
          <p:cNvPicPr preferRelativeResize="0"/>
          <p:nvPr/>
        </p:nvPicPr>
        <p:blipFill rotWithShape="1">
          <a:blip r:embed="rId4">
            <a:alphaModFix/>
          </a:blip>
          <a:srcRect/>
          <a:stretch/>
        </p:blipFill>
        <p:spPr>
          <a:xfrm>
            <a:off x="14193984" y="2461592"/>
            <a:ext cx="745094" cy="638393"/>
          </a:xfrm>
          <a:prstGeom prst="rect">
            <a:avLst/>
          </a:prstGeom>
          <a:noFill/>
          <a:ln>
            <a:noFill/>
          </a:ln>
        </p:spPr>
      </p:pic>
      <p:sp>
        <p:nvSpPr>
          <p:cNvPr id="4" name="CasellaDiTesto 3"/>
          <p:cNvSpPr txBox="1"/>
          <p:nvPr/>
        </p:nvSpPr>
        <p:spPr>
          <a:xfrm>
            <a:off x="585878" y="4621729"/>
            <a:ext cx="10661380" cy="3631763"/>
          </a:xfrm>
          <a:prstGeom prst="rect">
            <a:avLst/>
          </a:prstGeom>
          <a:noFill/>
        </p:spPr>
        <p:txBody>
          <a:bodyPr wrap="square" rtlCol="0">
            <a:spAutoFit/>
          </a:bodyPr>
          <a:lstStyle/>
          <a:p>
            <a:pPr defTabSz="685800">
              <a:buClr>
                <a:srgbClr val="002060"/>
              </a:buClr>
              <a:buSzPts val="2400"/>
              <a:defRPr/>
            </a:pP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Over the last years, </a:t>
            </a:r>
            <a:r>
              <a:rPr lang="en-US" sz="20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BIOTECHNOLOGY</a:t>
            </a: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 has expanded to include new and diverse sciences, such as GENOMICS, RECOMBINANT GENE techniques, applied IMMUNOLOGY, and development of PHARMACEUTICAL therapies and DIAGNOSTIC TESTS. It includes also the commitment to health to create </a:t>
            </a:r>
            <a:r>
              <a:rPr lang="en-US" sz="20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vaccines, such as that against Covid-19. </a:t>
            </a:r>
          </a:p>
          <a:p>
            <a:pPr defTabSz="685800">
              <a:buClr>
                <a:srgbClr val="002060"/>
              </a:buClr>
              <a:buSzPts val="2400"/>
              <a:defRPr/>
            </a:pPr>
            <a:endPar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defTabSz="685800">
              <a:lnSpc>
                <a:spcPct val="150000"/>
              </a:lnSpc>
              <a:buClr>
                <a:srgbClr val="002060"/>
              </a:buClr>
              <a:buSzPts val="2400"/>
              <a:defRPr/>
            </a:pPr>
            <a:r>
              <a:rPr lang="en-US" sz="20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THE BIOTECHNOLOGY INDUSTRY IN ITALY:</a:t>
            </a:r>
          </a:p>
          <a:p>
            <a:pPr defTabSz="685800">
              <a:buClr>
                <a:srgbClr val="002060"/>
              </a:buClr>
              <a:buSzPts val="2400"/>
              <a:defRPr/>
            </a:pP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 a growing and research-intensive sector</a:t>
            </a:r>
          </a:p>
          <a:p>
            <a:pPr defTabSz="685800">
              <a:buClr>
                <a:srgbClr val="002060"/>
              </a:buClr>
              <a:buSzPts val="2400"/>
              <a:defRPr/>
            </a:pP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 the growth trend continues for all the main indicators</a:t>
            </a:r>
          </a:p>
          <a:p>
            <a:pPr defTabSz="685800">
              <a:buClr>
                <a:srgbClr val="002060"/>
              </a:buClr>
              <a:buSzPts val="2400"/>
              <a:defRPr/>
            </a:pP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 biotech is characterized as one of the main national science-based sectors</a:t>
            </a:r>
          </a:p>
          <a:p>
            <a:pPr defTabSz="685800">
              <a:buClr>
                <a:srgbClr val="002060"/>
              </a:buClr>
              <a:buSzPts val="2400"/>
              <a:defRPr/>
            </a:pPr>
            <a:r>
              <a:rPr lang="en-US" sz="20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Arial"/>
              </a:rPr>
              <a:t>• biotechnologies are an innovative lever for the bio-economy and sustainable economic development.</a:t>
            </a:r>
          </a:p>
        </p:txBody>
      </p:sp>
      <p:pic>
        <p:nvPicPr>
          <p:cNvPr id="8" name="Immagine 7"/>
          <p:cNvPicPr>
            <a:picLocks noChangeAspect="1"/>
          </p:cNvPicPr>
          <p:nvPr/>
        </p:nvPicPr>
        <p:blipFill>
          <a:blip r:embed="rId5"/>
          <a:stretch>
            <a:fillRect/>
          </a:stretch>
        </p:blipFill>
        <p:spPr>
          <a:xfrm>
            <a:off x="13609337" y="6605945"/>
            <a:ext cx="722065" cy="685036"/>
          </a:xfrm>
          <a:prstGeom prst="rect">
            <a:avLst/>
          </a:prstGeom>
        </p:spPr>
      </p:pic>
      <p:sp>
        <p:nvSpPr>
          <p:cNvPr id="42" name="Google Shape;356;p14"/>
          <p:cNvSpPr txBox="1"/>
          <p:nvPr/>
        </p:nvSpPr>
        <p:spPr>
          <a:xfrm>
            <a:off x="12267653" y="7290979"/>
            <a:ext cx="1804755" cy="530649"/>
          </a:xfrm>
          <a:prstGeom prst="rect">
            <a:avLst/>
          </a:prstGeom>
          <a:noFill/>
          <a:ln>
            <a:noFill/>
          </a:ln>
        </p:spPr>
        <p:txBody>
          <a:bodyPr spcFirstLastPara="1" wrap="square" lIns="53569" tIns="53569" rIns="53569" bIns="53569" anchor="ctr" anchorCtr="0">
            <a:normAutofit lnSpcReduction="10000"/>
          </a:bodyPr>
          <a:lstStyle/>
          <a:p>
            <a:pPr defTabSz="685800">
              <a:buClr>
                <a:srgbClr val="002060"/>
              </a:buClr>
              <a:buSzPts val="1800"/>
              <a:defRPr/>
            </a:pPr>
            <a:r>
              <a:rPr lang="en-US" sz="1400" kern="0">
                <a:solidFill>
                  <a:srgbClr val="002060"/>
                </a:solidFill>
                <a:latin typeface="Helvetica Neue"/>
                <a:ea typeface="Helvetica Neue"/>
                <a:cs typeface="Helvetica Neue"/>
                <a:sym typeface="Helvetica Neue"/>
              </a:rPr>
              <a:t>BIOTECH EMPLOYEES</a:t>
            </a:r>
            <a:endParaRPr sz="1100" kern="0">
              <a:solidFill>
                <a:srgbClr val="000000"/>
              </a:solidFill>
              <a:latin typeface="Arial"/>
              <a:cs typeface="Arial"/>
              <a:sym typeface="Arial"/>
            </a:endParaRPr>
          </a:p>
        </p:txBody>
      </p:sp>
      <p:sp>
        <p:nvSpPr>
          <p:cNvPr id="43" name="Google Shape;353;p14"/>
          <p:cNvSpPr txBox="1"/>
          <p:nvPr/>
        </p:nvSpPr>
        <p:spPr>
          <a:xfrm>
            <a:off x="12267652" y="6698857"/>
            <a:ext cx="1446401" cy="684025"/>
          </a:xfrm>
          <a:prstGeom prst="rect">
            <a:avLst/>
          </a:prstGeom>
          <a:noFill/>
          <a:ln>
            <a:noFill/>
          </a:ln>
        </p:spPr>
        <p:txBody>
          <a:bodyPr spcFirstLastPara="1" wrap="square" lIns="53569" tIns="53569" rIns="53569" bIns="53569" anchor="ctr" anchorCtr="0">
            <a:noAutofit/>
          </a:bodyPr>
          <a:lstStyle/>
          <a:p>
            <a:pPr>
              <a:buClr>
                <a:srgbClr val="6E4E7F"/>
              </a:buClr>
              <a:buSzPts val="4500"/>
              <a:defRPr/>
            </a:pPr>
            <a:r>
              <a:rPr lang="it-IT" sz="3300" b="1">
                <a:solidFill>
                  <a:srgbClr val="6E4E7F"/>
                </a:solidFill>
                <a:latin typeface="HelveticaNeue"/>
              </a:rPr>
              <a:t>2.200</a:t>
            </a:r>
            <a:endParaRPr sz="3300" b="1">
              <a:solidFill>
                <a:srgbClr val="6E4E7F"/>
              </a:solidFill>
              <a:latin typeface="HelveticaNeue"/>
            </a:endParaRPr>
          </a:p>
        </p:txBody>
      </p:sp>
      <p:pic>
        <p:nvPicPr>
          <p:cNvPr id="10" name="Immagine 9"/>
          <p:cNvPicPr>
            <a:picLocks noChangeAspect="1"/>
          </p:cNvPicPr>
          <p:nvPr/>
        </p:nvPicPr>
        <p:blipFill>
          <a:blip r:embed="rId6"/>
          <a:stretch>
            <a:fillRect/>
          </a:stretch>
        </p:blipFill>
        <p:spPr>
          <a:xfrm>
            <a:off x="16698755" y="6543783"/>
            <a:ext cx="685036" cy="685036"/>
          </a:xfrm>
          <a:prstGeom prst="rect">
            <a:avLst/>
          </a:prstGeom>
        </p:spPr>
      </p:pic>
      <p:sp>
        <p:nvSpPr>
          <p:cNvPr id="45" name="Google Shape;360;p14"/>
          <p:cNvSpPr txBox="1"/>
          <p:nvPr/>
        </p:nvSpPr>
        <p:spPr>
          <a:xfrm>
            <a:off x="15284898" y="7290980"/>
            <a:ext cx="1804755" cy="530649"/>
          </a:xfrm>
          <a:prstGeom prst="rect">
            <a:avLst/>
          </a:prstGeom>
          <a:noFill/>
          <a:ln>
            <a:noFill/>
          </a:ln>
        </p:spPr>
        <p:txBody>
          <a:bodyPr spcFirstLastPara="1" wrap="square" lIns="53569" tIns="53569" rIns="53569" bIns="53569" anchor="ctr" anchorCtr="0">
            <a:normAutofit lnSpcReduction="10000"/>
          </a:bodyPr>
          <a:lstStyle/>
          <a:p>
            <a:pPr defTabSz="685800">
              <a:buClr>
                <a:srgbClr val="002060"/>
              </a:buClr>
              <a:buSzPts val="1800"/>
              <a:defRPr/>
            </a:pPr>
            <a:r>
              <a:rPr lang="en-US" sz="1400" kern="0">
                <a:solidFill>
                  <a:srgbClr val="002060"/>
                </a:solidFill>
                <a:latin typeface="Helvetica Neue"/>
                <a:ea typeface="Helvetica Neue"/>
                <a:cs typeface="Helvetica Neue"/>
                <a:sym typeface="Helvetica Neue"/>
              </a:rPr>
              <a:t>BIOTECH RESEARCHERS</a:t>
            </a:r>
            <a:endParaRPr sz="1100" kern="0">
              <a:solidFill>
                <a:srgbClr val="000000"/>
              </a:solidFill>
              <a:latin typeface="Arial"/>
              <a:cs typeface="Arial"/>
              <a:sym typeface="Arial"/>
            </a:endParaRPr>
          </a:p>
        </p:txBody>
      </p:sp>
      <p:sp>
        <p:nvSpPr>
          <p:cNvPr id="46" name="Google Shape;353;p14"/>
          <p:cNvSpPr txBox="1"/>
          <p:nvPr/>
        </p:nvSpPr>
        <p:spPr>
          <a:xfrm>
            <a:off x="15284899" y="6763892"/>
            <a:ext cx="1446401" cy="684025"/>
          </a:xfrm>
          <a:prstGeom prst="rect">
            <a:avLst/>
          </a:prstGeom>
          <a:noFill/>
          <a:ln>
            <a:noFill/>
          </a:ln>
        </p:spPr>
        <p:txBody>
          <a:bodyPr spcFirstLastPara="1" wrap="square" lIns="53569" tIns="53569" rIns="53569" bIns="53569" anchor="ctr" anchorCtr="0">
            <a:noAutofit/>
          </a:bodyPr>
          <a:lstStyle/>
          <a:p>
            <a:pPr defTabSz="685800">
              <a:lnSpc>
                <a:spcPct val="120000"/>
              </a:lnSpc>
              <a:buClr>
                <a:srgbClr val="6E4E7F"/>
              </a:buClr>
              <a:buSzPts val="4500"/>
              <a:defRPr/>
            </a:pPr>
            <a:r>
              <a:rPr lang="en-US" sz="3300" b="1">
                <a:solidFill>
                  <a:srgbClr val="6E4E7F"/>
                </a:solidFill>
                <a:latin typeface="HelveticaNeue"/>
                <a:sym typeface="Helvetica Neue"/>
              </a:rPr>
              <a:t>2.075</a:t>
            </a:r>
            <a:endParaRPr sz="3300" b="1">
              <a:solidFill>
                <a:srgbClr val="6E4E7F"/>
              </a:solidFill>
              <a:latin typeface="HelveticaNeue"/>
            </a:endParaRPr>
          </a:p>
        </p:txBody>
      </p:sp>
      <p:pic>
        <p:nvPicPr>
          <p:cNvPr id="47" name="Immagine 46"/>
          <p:cNvPicPr>
            <a:picLocks noChangeAspect="1"/>
          </p:cNvPicPr>
          <p:nvPr/>
        </p:nvPicPr>
        <p:blipFill>
          <a:blip r:embed="rId7"/>
          <a:stretch>
            <a:fillRect/>
          </a:stretch>
        </p:blipFill>
        <p:spPr>
          <a:xfrm>
            <a:off x="0" y="9053848"/>
            <a:ext cx="18288000" cy="1233152"/>
          </a:xfrm>
          <a:prstGeom prst="rect">
            <a:avLst/>
          </a:prstGeom>
        </p:spPr>
      </p:pic>
      <p:pic>
        <p:nvPicPr>
          <p:cNvPr id="11" name="Immagine 10"/>
          <p:cNvPicPr>
            <a:picLocks noChangeAspect="1"/>
          </p:cNvPicPr>
          <p:nvPr/>
        </p:nvPicPr>
        <p:blipFill>
          <a:blip r:embed="rId8"/>
          <a:stretch>
            <a:fillRect/>
          </a:stretch>
        </p:blipFill>
        <p:spPr>
          <a:xfrm>
            <a:off x="12051905" y="4646645"/>
            <a:ext cx="2101121" cy="1381646"/>
          </a:xfrm>
          <a:prstGeom prst="rect">
            <a:avLst/>
          </a:prstGeom>
        </p:spPr>
      </p:pic>
      <p:sp>
        <p:nvSpPr>
          <p:cNvPr id="49" name="Google Shape;358;p14"/>
          <p:cNvSpPr txBox="1"/>
          <p:nvPr/>
        </p:nvSpPr>
        <p:spPr>
          <a:xfrm>
            <a:off x="14709056" y="5279369"/>
            <a:ext cx="2115332" cy="530649"/>
          </a:xfrm>
          <a:prstGeom prst="rect">
            <a:avLst/>
          </a:prstGeom>
          <a:noFill/>
          <a:ln>
            <a:noFill/>
          </a:ln>
        </p:spPr>
        <p:txBody>
          <a:bodyPr spcFirstLastPara="1" wrap="square" lIns="53569" tIns="53569" rIns="53569" bIns="53569" anchor="ctr" anchorCtr="0">
            <a:noAutofit/>
          </a:bodyPr>
          <a:lstStyle/>
          <a:p>
            <a:pPr defTabSz="685800">
              <a:buClr>
                <a:srgbClr val="002060"/>
              </a:buClr>
              <a:buSzPts val="1800"/>
              <a:defRPr/>
            </a:pPr>
            <a:r>
              <a:rPr lang="en-US" sz="1400" kern="0">
                <a:solidFill>
                  <a:srgbClr val="002060"/>
                </a:solidFill>
                <a:latin typeface="Helvetica Neue"/>
                <a:cs typeface="Arial"/>
                <a:sym typeface="Helvetica Neue"/>
              </a:rPr>
              <a:t>BIOTECH TURNOVER</a:t>
            </a:r>
            <a:endParaRPr sz="1100" kern="0">
              <a:solidFill>
                <a:srgbClr val="000000"/>
              </a:solidFill>
              <a:latin typeface="Arial"/>
              <a:cs typeface="Arial"/>
              <a:sym typeface="Arial"/>
            </a:endParaRPr>
          </a:p>
        </p:txBody>
      </p:sp>
      <p:pic>
        <p:nvPicPr>
          <p:cNvPr id="50" name="Google Shape;374;p14" descr="Image"/>
          <p:cNvPicPr preferRelativeResize="0"/>
          <p:nvPr/>
        </p:nvPicPr>
        <p:blipFill rotWithShape="1">
          <a:blip r:embed="rId9">
            <a:alphaModFix/>
          </a:blip>
          <a:srcRect/>
          <a:stretch/>
        </p:blipFill>
        <p:spPr>
          <a:xfrm>
            <a:off x="17089653" y="4923672"/>
            <a:ext cx="439656" cy="439656"/>
          </a:xfrm>
          <a:prstGeom prst="rect">
            <a:avLst/>
          </a:prstGeom>
          <a:noFill/>
          <a:ln>
            <a:noFill/>
          </a:ln>
        </p:spPr>
      </p:pic>
      <p:sp>
        <p:nvSpPr>
          <p:cNvPr id="51" name="Google Shape;353;p14"/>
          <p:cNvSpPr txBox="1"/>
          <p:nvPr/>
        </p:nvSpPr>
        <p:spPr>
          <a:xfrm>
            <a:off x="14709056" y="4862714"/>
            <a:ext cx="2728051" cy="599761"/>
          </a:xfrm>
          <a:prstGeom prst="rect">
            <a:avLst/>
          </a:prstGeom>
          <a:noFill/>
          <a:ln>
            <a:noFill/>
          </a:ln>
        </p:spPr>
        <p:txBody>
          <a:bodyPr spcFirstLastPara="1" wrap="square" lIns="53569" tIns="53569" rIns="53569" bIns="53569" anchor="ctr" anchorCtr="0">
            <a:noAutofit/>
          </a:bodyPr>
          <a:lstStyle/>
          <a:p>
            <a:pPr defTabSz="685800">
              <a:buClr>
                <a:srgbClr val="6E4E7F"/>
              </a:buClr>
              <a:buSzPts val="4500"/>
              <a:defRPr/>
            </a:pPr>
            <a:r>
              <a:rPr lang="en-US" sz="2800" b="1" kern="0">
                <a:solidFill>
                  <a:srgbClr val="6E4E7F"/>
                </a:solidFill>
                <a:latin typeface="HelveticaNeue"/>
                <a:ea typeface="HelveticaNeue"/>
                <a:cs typeface="HelveticaNeue"/>
                <a:sym typeface="Helvetica Neue"/>
              </a:rPr>
              <a:t>2.7 BN EURO</a:t>
            </a:r>
            <a:endParaRPr sz="2800" kern="0">
              <a:solidFill>
                <a:srgbClr val="000000"/>
              </a:solidFill>
              <a:latin typeface="Arial"/>
              <a:cs typeface="Arial"/>
              <a:sym typeface="Arial"/>
            </a:endParaRPr>
          </a:p>
        </p:txBody>
      </p:sp>
      <p:pic>
        <p:nvPicPr>
          <p:cNvPr id="25" name="Immagine 24">
            <a:extLst>
              <a:ext uri="{FF2B5EF4-FFF2-40B4-BE49-F238E27FC236}">
                <a16:creationId xmlns:a16="http://schemas.microsoft.com/office/drawing/2014/main" id="{DDBB49E5-F248-40CD-DCB4-15097DC0A262}"/>
              </a:ext>
            </a:extLst>
          </p:cNvPr>
          <p:cNvPicPr>
            <a:picLocks noChangeAspect="1"/>
          </p:cNvPicPr>
          <p:nvPr/>
        </p:nvPicPr>
        <p:blipFill rotWithShape="1">
          <a:blip r:embed="rId10"/>
          <a:srcRect t="32889" r="103"/>
          <a:stretch/>
        </p:blipFill>
        <p:spPr>
          <a:xfrm>
            <a:off x="0" y="8619263"/>
            <a:ext cx="18288000" cy="1650934"/>
          </a:xfrm>
          <a:prstGeom prst="rect">
            <a:avLst/>
          </a:prstGeom>
        </p:spPr>
      </p:pic>
      <p:sp>
        <p:nvSpPr>
          <p:cNvPr id="2" name="Google Shape;350;p14">
            <a:extLst>
              <a:ext uri="{FF2B5EF4-FFF2-40B4-BE49-F238E27FC236}">
                <a16:creationId xmlns:a16="http://schemas.microsoft.com/office/drawing/2014/main" id="{2CCC5DFF-6615-596C-FF52-4C525EF44FD6}"/>
              </a:ext>
            </a:extLst>
          </p:cNvPr>
          <p:cNvSpPr txBox="1"/>
          <p:nvPr/>
        </p:nvSpPr>
        <p:spPr>
          <a:xfrm>
            <a:off x="585046" y="368044"/>
            <a:ext cx="11227028" cy="1108349"/>
          </a:xfrm>
          <a:prstGeom prst="rect">
            <a:avLst/>
          </a:prstGeom>
          <a:noFill/>
          <a:ln>
            <a:noFill/>
          </a:ln>
        </p:spPr>
        <p:txBody>
          <a:bodyPr spcFirstLastPara="1" wrap="square" lIns="53569" tIns="53569" rIns="53569" bIns="53569" anchor="ctr" anchorCtr="0">
            <a:normAutofit/>
          </a:bodyPr>
          <a:lstStyle/>
          <a:p>
            <a:pPr>
              <a:buClr>
                <a:srgbClr val="FFFFFF"/>
              </a:buClr>
              <a:buSzPts val="8000"/>
              <a:defRPr/>
            </a:pPr>
            <a:r>
              <a:rPr lang="en-US" sz="5100" b="1">
                <a:solidFill>
                  <a:srgbClr val="FFFFFF"/>
                </a:solidFill>
                <a:latin typeface="HelveticaNeue"/>
                <a:sym typeface="Helvetica Neue"/>
              </a:rPr>
              <a:t>SECTOR OF EXCELLENCE</a:t>
            </a:r>
            <a:endParaRPr sz="5100" b="1">
              <a:solidFill>
                <a:srgbClr val="FFFFFF"/>
              </a:solidFill>
              <a:latin typeface="HelveticaNeue"/>
            </a:endParaRPr>
          </a:p>
        </p:txBody>
      </p:sp>
      <p:sp>
        <p:nvSpPr>
          <p:cNvPr id="3" name="Google Shape;351;p14">
            <a:extLst>
              <a:ext uri="{FF2B5EF4-FFF2-40B4-BE49-F238E27FC236}">
                <a16:creationId xmlns:a16="http://schemas.microsoft.com/office/drawing/2014/main" id="{B0F06309-FC88-96EC-B6DF-9C721FDD3DF1}"/>
              </a:ext>
            </a:extLst>
          </p:cNvPr>
          <p:cNvSpPr txBox="1"/>
          <p:nvPr/>
        </p:nvSpPr>
        <p:spPr>
          <a:xfrm>
            <a:off x="585046" y="1383019"/>
            <a:ext cx="11227028" cy="647738"/>
          </a:xfrm>
          <a:prstGeom prst="rect">
            <a:avLst/>
          </a:prstGeom>
          <a:noFill/>
          <a:ln>
            <a:noFill/>
          </a:ln>
        </p:spPr>
        <p:txBody>
          <a:bodyPr spcFirstLastPara="1" wrap="square" lIns="53569" tIns="53569" rIns="53569" bIns="53569" anchor="ctr" anchorCtr="0">
            <a:noAutofit/>
          </a:bodyPr>
          <a:lstStyle/>
          <a:p>
            <a:pPr>
              <a:buClr>
                <a:srgbClr val="002060"/>
              </a:buClr>
              <a:buSzPts val="4500"/>
            </a:pPr>
            <a:r>
              <a:rPr lang="en-US" sz="5100" b="1">
                <a:solidFill>
                  <a:schemeClr val="accent3">
                    <a:lumMod val="60000"/>
                    <a:lumOff val="40000"/>
                  </a:schemeClr>
                </a:solidFill>
                <a:latin typeface="HelveticaNeue"/>
                <a:ea typeface="HelveticaNeue"/>
                <a:cs typeface="HelveticaNeue"/>
                <a:sym typeface="Helvetica Neue"/>
              </a:rPr>
              <a:t>BIOTECH</a:t>
            </a:r>
            <a:endParaRPr sz="5100">
              <a:solidFill>
                <a:schemeClr val="accent3">
                  <a:lumMod val="60000"/>
                  <a:lumOff val="40000"/>
                </a:schemeClr>
              </a:solidFill>
              <a:latin typeface="Arial"/>
              <a:ea typeface="Arial"/>
              <a:cs typeface="Arial"/>
              <a:sym typeface="Arial"/>
            </a:endParaRPr>
          </a:p>
        </p:txBody>
      </p:sp>
    </p:spTree>
    <p:extLst>
      <p:ext uri="{BB962C8B-B14F-4D97-AF65-F5344CB8AC3E}">
        <p14:creationId xmlns:p14="http://schemas.microsoft.com/office/powerpoint/2010/main" val="3567604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1" name="Google Shape;623;p24" descr="Back_07.jpg">
            <a:extLst>
              <a:ext uri="{FF2B5EF4-FFF2-40B4-BE49-F238E27FC236}">
                <a16:creationId xmlns:a16="http://schemas.microsoft.com/office/drawing/2014/main" id="{4CDDC45F-5651-43AE-A7CE-684BAFE8A44D}"/>
              </a:ext>
            </a:extLst>
          </p:cNvPr>
          <p:cNvPicPr preferRelativeResize="0"/>
          <p:nvPr/>
        </p:nvPicPr>
        <p:blipFill rotWithShape="1">
          <a:blip r:embed="rId3">
            <a:alphaModFix/>
          </a:blip>
          <a:srcRect l="12965" t="23386" b="51907"/>
          <a:stretch/>
        </p:blipFill>
        <p:spPr>
          <a:xfrm>
            <a:off x="0" y="-5727"/>
            <a:ext cx="18288000" cy="4020040"/>
          </a:xfrm>
          <a:prstGeom prst="rect">
            <a:avLst/>
          </a:prstGeom>
          <a:noFill/>
          <a:ln>
            <a:noFill/>
          </a:ln>
        </p:spPr>
      </p:pic>
      <p:sp>
        <p:nvSpPr>
          <p:cNvPr id="350" name="Google Shape;350;p14"/>
          <p:cNvSpPr txBox="1"/>
          <p:nvPr/>
        </p:nvSpPr>
        <p:spPr>
          <a:xfrm>
            <a:off x="585046" y="610927"/>
            <a:ext cx="11227028" cy="1007590"/>
          </a:xfrm>
          <a:prstGeom prst="rect">
            <a:avLst/>
          </a:prstGeom>
          <a:noFill/>
          <a:ln>
            <a:noFill/>
          </a:ln>
        </p:spPr>
        <p:txBody>
          <a:bodyPr spcFirstLastPara="1" wrap="square" lIns="53569" tIns="53569" rIns="53569" bIns="53569" anchor="ctr" anchorCtr="0">
            <a:normAutofit fontScale="92500" lnSpcReduction="10000"/>
          </a:bodyPr>
          <a:lstStyle/>
          <a:p>
            <a:pPr>
              <a:lnSpc>
                <a:spcPct val="120000"/>
              </a:lnSpc>
              <a:buClr>
                <a:srgbClr val="FFFFFF"/>
              </a:buClr>
              <a:buSzPts val="7200"/>
            </a:pPr>
            <a:r>
              <a:rPr lang="en-US" sz="5400" b="1">
                <a:solidFill>
                  <a:srgbClr val="FFFFFF"/>
                </a:solidFill>
                <a:latin typeface="HelveticaNeue"/>
                <a:ea typeface="HelveticaNeue"/>
                <a:cs typeface="HelveticaNeue"/>
                <a:sym typeface="Helvetica Neue"/>
              </a:rPr>
              <a:t>BUSINESS ENVIRONMENT</a:t>
            </a:r>
            <a:endParaRPr lang="en-US" sz="1050">
              <a:solidFill>
                <a:srgbClr val="000000"/>
              </a:solidFill>
              <a:latin typeface="Arial"/>
              <a:ea typeface="Arial"/>
              <a:cs typeface="Arial"/>
              <a:sym typeface="Arial"/>
            </a:endParaRPr>
          </a:p>
        </p:txBody>
      </p:sp>
      <p:sp>
        <p:nvSpPr>
          <p:cNvPr id="370" name="Google Shape;370;p14"/>
          <p:cNvSpPr txBox="1">
            <a:spLocks noGrp="1"/>
          </p:cNvSpPr>
          <p:nvPr>
            <p:ph type="sldNum" idx="12"/>
          </p:nvPr>
        </p:nvSpPr>
        <p:spPr>
          <a:xfrm>
            <a:off x="17766851" y="8643939"/>
            <a:ext cx="349701" cy="362100"/>
          </a:xfrm>
          <a:prstGeom prst="rect">
            <a:avLst/>
          </a:prstGeom>
          <a:noFill/>
          <a:ln>
            <a:noFill/>
          </a:ln>
        </p:spPr>
        <p:txBody>
          <a:bodyPr spcFirstLastPara="1" wrap="square" lIns="53569" tIns="53569" rIns="53569" bIns="53569" anchor="t" anchorCtr="0">
            <a:spAutoFit/>
          </a:bodyPr>
          <a:lstStyle/>
          <a:p>
            <a:pPr defTabSz="685800">
              <a:defRPr/>
            </a:pPr>
            <a:fld id="{00000000-1234-1234-1234-123412341234}" type="slidenum">
              <a:rPr lang="en-US" kern="0"/>
              <a:pPr defTabSz="685800">
                <a:defRPr/>
              </a:pPr>
              <a:t>15</a:t>
            </a:fld>
            <a:endParaRPr kern="0"/>
          </a:p>
        </p:txBody>
      </p:sp>
      <p:pic>
        <p:nvPicPr>
          <p:cNvPr id="34" name="Immagine 33"/>
          <p:cNvPicPr>
            <a:picLocks noChangeAspect="1"/>
          </p:cNvPicPr>
          <p:nvPr/>
        </p:nvPicPr>
        <p:blipFill>
          <a:blip r:embed="rId4"/>
          <a:stretch>
            <a:fillRect/>
          </a:stretch>
        </p:blipFill>
        <p:spPr>
          <a:xfrm>
            <a:off x="0" y="9053848"/>
            <a:ext cx="18288000" cy="1233152"/>
          </a:xfrm>
          <a:prstGeom prst="rect">
            <a:avLst/>
          </a:prstGeom>
        </p:spPr>
      </p:pic>
      <p:sp>
        <p:nvSpPr>
          <p:cNvPr id="32" name="Google Shape;351;p14">
            <a:extLst>
              <a:ext uri="{FF2B5EF4-FFF2-40B4-BE49-F238E27FC236}">
                <a16:creationId xmlns:a16="http://schemas.microsoft.com/office/drawing/2014/main" id="{8CF37373-2354-C7D0-098A-21BFF1A01BD7}"/>
              </a:ext>
            </a:extLst>
          </p:cNvPr>
          <p:cNvSpPr txBox="1"/>
          <p:nvPr/>
        </p:nvSpPr>
        <p:spPr>
          <a:xfrm>
            <a:off x="585046" y="1604966"/>
            <a:ext cx="7276961" cy="588853"/>
          </a:xfrm>
          <a:prstGeom prst="rect">
            <a:avLst/>
          </a:prstGeom>
          <a:noFill/>
          <a:ln>
            <a:noFill/>
          </a:ln>
        </p:spPr>
        <p:txBody>
          <a:bodyPr spcFirstLastPara="1" wrap="square" lIns="53569" tIns="53569" rIns="53569" bIns="53569" anchor="ctr" anchorCtr="0">
            <a:noAutofit/>
          </a:bodyPr>
          <a:lstStyle/>
          <a:p>
            <a:pPr>
              <a:buClr>
                <a:srgbClr val="002060"/>
              </a:buClr>
              <a:buSzPts val="4500"/>
            </a:pPr>
            <a:r>
              <a:rPr lang="en-US" sz="5100" b="1">
                <a:solidFill>
                  <a:schemeClr val="accent3">
                    <a:lumMod val="60000"/>
                    <a:lumOff val="40000"/>
                  </a:schemeClr>
                </a:solidFill>
                <a:latin typeface="HelveticaNeue"/>
                <a:ea typeface="HelveticaNeue"/>
                <a:cs typeface="HelveticaNeue"/>
                <a:sym typeface="Helvetica Neue"/>
              </a:rPr>
              <a:t>LIFE SCIENCES</a:t>
            </a:r>
            <a:endParaRPr sz="5100">
              <a:solidFill>
                <a:schemeClr val="accent3">
                  <a:lumMod val="60000"/>
                  <a:lumOff val="40000"/>
                </a:schemeClr>
              </a:solidFill>
              <a:latin typeface="Arial"/>
              <a:ea typeface="Arial"/>
              <a:cs typeface="Arial"/>
              <a:sym typeface="Arial"/>
            </a:endParaRPr>
          </a:p>
        </p:txBody>
      </p:sp>
      <p:pic>
        <p:nvPicPr>
          <p:cNvPr id="36" name="Immagine 35">
            <a:extLst>
              <a:ext uri="{FF2B5EF4-FFF2-40B4-BE49-F238E27FC236}">
                <a16:creationId xmlns:a16="http://schemas.microsoft.com/office/drawing/2014/main" id="{42C2150A-D21E-742F-CBDC-D9DDA82D7B71}"/>
              </a:ext>
            </a:extLst>
          </p:cNvPr>
          <p:cNvPicPr>
            <a:picLocks noChangeAspect="1"/>
          </p:cNvPicPr>
          <p:nvPr/>
        </p:nvPicPr>
        <p:blipFill rotWithShape="1">
          <a:blip r:embed="rId5"/>
          <a:srcRect t="32889" r="103"/>
          <a:stretch/>
        </p:blipFill>
        <p:spPr>
          <a:xfrm>
            <a:off x="0" y="8619263"/>
            <a:ext cx="18288000" cy="1650934"/>
          </a:xfrm>
          <a:prstGeom prst="rect">
            <a:avLst/>
          </a:prstGeom>
        </p:spPr>
      </p:pic>
      <p:pic>
        <p:nvPicPr>
          <p:cNvPr id="20" name="Immagine 19" descr="Immagine che contiene cerchio, arte, Elementi grafici, modello&#10;&#10;Descrizione generata automaticamente">
            <a:extLst>
              <a:ext uri="{FF2B5EF4-FFF2-40B4-BE49-F238E27FC236}">
                <a16:creationId xmlns:a16="http://schemas.microsoft.com/office/drawing/2014/main" id="{21C85D2A-8606-C6D8-7BDA-1AACE5039C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33650" y="5266683"/>
            <a:ext cx="1606415" cy="1606415"/>
          </a:xfrm>
          <a:prstGeom prst="rect">
            <a:avLst/>
          </a:prstGeom>
        </p:spPr>
      </p:pic>
      <p:pic>
        <p:nvPicPr>
          <p:cNvPr id="23" name="Google Shape;648;p25" descr="Picture 2">
            <a:extLst>
              <a:ext uri="{FF2B5EF4-FFF2-40B4-BE49-F238E27FC236}">
                <a16:creationId xmlns:a16="http://schemas.microsoft.com/office/drawing/2014/main" id="{2182BEDB-BEEA-AB7A-B8B0-C3D5E3679E5E}"/>
              </a:ext>
            </a:extLst>
          </p:cNvPr>
          <p:cNvPicPr preferRelativeResize="0"/>
          <p:nvPr/>
        </p:nvPicPr>
        <p:blipFill rotWithShape="1">
          <a:blip r:embed="rId7">
            <a:alphaModFix/>
          </a:blip>
          <a:srcRect/>
          <a:stretch/>
        </p:blipFill>
        <p:spPr>
          <a:xfrm>
            <a:off x="977347" y="4281901"/>
            <a:ext cx="1708187" cy="932997"/>
          </a:xfrm>
          <a:prstGeom prst="rect">
            <a:avLst/>
          </a:prstGeom>
          <a:noFill/>
          <a:ln>
            <a:noFill/>
          </a:ln>
        </p:spPr>
      </p:pic>
      <p:pic>
        <p:nvPicPr>
          <p:cNvPr id="24" name="Google Shape;649;p25" descr="Picture 10">
            <a:extLst>
              <a:ext uri="{FF2B5EF4-FFF2-40B4-BE49-F238E27FC236}">
                <a16:creationId xmlns:a16="http://schemas.microsoft.com/office/drawing/2014/main" id="{A2617428-962C-82FD-FF55-31C5D547165E}"/>
              </a:ext>
            </a:extLst>
          </p:cNvPr>
          <p:cNvPicPr preferRelativeResize="0"/>
          <p:nvPr/>
        </p:nvPicPr>
        <p:blipFill rotWithShape="1">
          <a:blip r:embed="rId8">
            <a:alphaModFix/>
          </a:blip>
          <a:srcRect/>
          <a:stretch/>
        </p:blipFill>
        <p:spPr>
          <a:xfrm>
            <a:off x="2894227" y="4510843"/>
            <a:ext cx="2861360" cy="532214"/>
          </a:xfrm>
          <a:prstGeom prst="rect">
            <a:avLst/>
          </a:prstGeom>
          <a:noFill/>
          <a:ln>
            <a:noFill/>
          </a:ln>
        </p:spPr>
      </p:pic>
      <p:pic>
        <p:nvPicPr>
          <p:cNvPr id="25" name="Google Shape;651;p25" descr="Picture 2">
            <a:extLst>
              <a:ext uri="{FF2B5EF4-FFF2-40B4-BE49-F238E27FC236}">
                <a16:creationId xmlns:a16="http://schemas.microsoft.com/office/drawing/2014/main" id="{CDB8112C-F21D-6592-F3AF-C6BA99DECB71}"/>
              </a:ext>
            </a:extLst>
          </p:cNvPr>
          <p:cNvPicPr preferRelativeResize="0"/>
          <p:nvPr/>
        </p:nvPicPr>
        <p:blipFill rotWithShape="1">
          <a:blip r:embed="rId9">
            <a:alphaModFix/>
          </a:blip>
          <a:srcRect t="32475" b="33135"/>
          <a:stretch/>
        </p:blipFill>
        <p:spPr>
          <a:xfrm>
            <a:off x="972170" y="5200699"/>
            <a:ext cx="1495214" cy="485422"/>
          </a:xfrm>
          <a:prstGeom prst="rect">
            <a:avLst/>
          </a:prstGeom>
          <a:noFill/>
          <a:ln>
            <a:noFill/>
          </a:ln>
        </p:spPr>
      </p:pic>
      <p:pic>
        <p:nvPicPr>
          <p:cNvPr id="26" name="Google Shape;652;p25" descr="Picture 6">
            <a:extLst>
              <a:ext uri="{FF2B5EF4-FFF2-40B4-BE49-F238E27FC236}">
                <a16:creationId xmlns:a16="http://schemas.microsoft.com/office/drawing/2014/main" id="{FE1227F1-7ADF-D999-93DA-6FDF468F1091}"/>
              </a:ext>
            </a:extLst>
          </p:cNvPr>
          <p:cNvPicPr preferRelativeResize="0"/>
          <p:nvPr/>
        </p:nvPicPr>
        <p:blipFill rotWithShape="1">
          <a:blip r:embed="rId10">
            <a:alphaModFix/>
          </a:blip>
          <a:srcRect/>
          <a:stretch/>
        </p:blipFill>
        <p:spPr>
          <a:xfrm>
            <a:off x="1659406" y="6421314"/>
            <a:ext cx="2159336" cy="1276708"/>
          </a:xfrm>
          <a:prstGeom prst="rect">
            <a:avLst/>
          </a:prstGeom>
          <a:noFill/>
          <a:ln>
            <a:noFill/>
          </a:ln>
        </p:spPr>
      </p:pic>
      <p:pic>
        <p:nvPicPr>
          <p:cNvPr id="27" name="Google Shape;653;p25" descr="Picture 10">
            <a:extLst>
              <a:ext uri="{FF2B5EF4-FFF2-40B4-BE49-F238E27FC236}">
                <a16:creationId xmlns:a16="http://schemas.microsoft.com/office/drawing/2014/main" id="{9EF2BC1C-BA98-07B3-C6AE-465CF922DE6C}"/>
              </a:ext>
            </a:extLst>
          </p:cNvPr>
          <p:cNvPicPr preferRelativeResize="0"/>
          <p:nvPr/>
        </p:nvPicPr>
        <p:blipFill rotWithShape="1">
          <a:blip r:embed="rId11">
            <a:alphaModFix/>
          </a:blip>
          <a:srcRect t="34269" b="30570"/>
          <a:stretch/>
        </p:blipFill>
        <p:spPr>
          <a:xfrm>
            <a:off x="3142421" y="5183269"/>
            <a:ext cx="1657889" cy="547175"/>
          </a:xfrm>
          <a:prstGeom prst="rect">
            <a:avLst/>
          </a:prstGeom>
          <a:noFill/>
          <a:ln>
            <a:noFill/>
          </a:ln>
        </p:spPr>
      </p:pic>
      <p:pic>
        <p:nvPicPr>
          <p:cNvPr id="40" name="Google Shape;660;p25" descr="Picture 28">
            <a:extLst>
              <a:ext uri="{FF2B5EF4-FFF2-40B4-BE49-F238E27FC236}">
                <a16:creationId xmlns:a16="http://schemas.microsoft.com/office/drawing/2014/main" id="{33C667BF-4D3E-1A04-51FC-E24C1127321C}"/>
              </a:ext>
            </a:extLst>
          </p:cNvPr>
          <p:cNvPicPr preferRelativeResize="0"/>
          <p:nvPr/>
        </p:nvPicPr>
        <p:blipFill rotWithShape="1">
          <a:blip r:embed="rId12">
            <a:alphaModFix/>
          </a:blip>
          <a:srcRect/>
          <a:stretch/>
        </p:blipFill>
        <p:spPr>
          <a:xfrm>
            <a:off x="4275654" y="6661610"/>
            <a:ext cx="1332419" cy="1275503"/>
          </a:xfrm>
          <a:prstGeom prst="rect">
            <a:avLst/>
          </a:prstGeom>
          <a:noFill/>
          <a:ln>
            <a:noFill/>
          </a:ln>
        </p:spPr>
      </p:pic>
      <p:pic>
        <p:nvPicPr>
          <p:cNvPr id="42" name="Google Shape;663;p25" descr="Picture 36">
            <a:extLst>
              <a:ext uri="{FF2B5EF4-FFF2-40B4-BE49-F238E27FC236}">
                <a16:creationId xmlns:a16="http://schemas.microsoft.com/office/drawing/2014/main" id="{CA4B29E9-81AD-2EE8-183C-2634790EA4E9}"/>
              </a:ext>
            </a:extLst>
          </p:cNvPr>
          <p:cNvPicPr preferRelativeResize="0"/>
          <p:nvPr/>
        </p:nvPicPr>
        <p:blipFill rotWithShape="1">
          <a:blip r:embed="rId13">
            <a:alphaModFix/>
          </a:blip>
          <a:srcRect/>
          <a:stretch/>
        </p:blipFill>
        <p:spPr>
          <a:xfrm>
            <a:off x="4935069" y="4953475"/>
            <a:ext cx="2323731" cy="1216086"/>
          </a:xfrm>
          <a:prstGeom prst="rect">
            <a:avLst/>
          </a:prstGeom>
          <a:noFill/>
          <a:ln>
            <a:noFill/>
          </a:ln>
        </p:spPr>
      </p:pic>
      <p:pic>
        <p:nvPicPr>
          <p:cNvPr id="43" name="Immagine 42">
            <a:extLst>
              <a:ext uri="{FF2B5EF4-FFF2-40B4-BE49-F238E27FC236}">
                <a16:creationId xmlns:a16="http://schemas.microsoft.com/office/drawing/2014/main" id="{D4AE0B40-7E27-B845-E54D-5843998BB3A6}"/>
              </a:ext>
            </a:extLst>
          </p:cNvPr>
          <p:cNvPicPr>
            <a:picLocks noChangeAspect="1"/>
          </p:cNvPicPr>
          <p:nvPr/>
        </p:nvPicPr>
        <p:blipFill rotWithShape="1">
          <a:blip r:embed="rId14"/>
          <a:srcRect l="8439" t="18392" r="10225" b="18292"/>
          <a:stretch/>
        </p:blipFill>
        <p:spPr>
          <a:xfrm>
            <a:off x="3455533" y="7544102"/>
            <a:ext cx="1564254" cy="608842"/>
          </a:xfrm>
          <a:prstGeom prst="rect">
            <a:avLst/>
          </a:prstGeom>
        </p:spPr>
      </p:pic>
      <p:pic>
        <p:nvPicPr>
          <p:cNvPr id="44" name="Immagine 43">
            <a:extLst>
              <a:ext uri="{FF2B5EF4-FFF2-40B4-BE49-F238E27FC236}">
                <a16:creationId xmlns:a16="http://schemas.microsoft.com/office/drawing/2014/main" id="{CEA766AF-17B9-3F49-C80A-8FA1BEC7F98C}"/>
              </a:ext>
            </a:extLst>
          </p:cNvPr>
          <p:cNvPicPr>
            <a:picLocks noChangeAspect="1"/>
          </p:cNvPicPr>
          <p:nvPr/>
        </p:nvPicPr>
        <p:blipFill rotWithShape="1">
          <a:blip r:embed="rId15"/>
          <a:srcRect t="23762" b="26060"/>
          <a:stretch/>
        </p:blipFill>
        <p:spPr>
          <a:xfrm>
            <a:off x="5217852" y="7579826"/>
            <a:ext cx="1142161" cy="573118"/>
          </a:xfrm>
          <a:prstGeom prst="rect">
            <a:avLst/>
          </a:prstGeom>
        </p:spPr>
      </p:pic>
      <p:pic>
        <p:nvPicPr>
          <p:cNvPr id="45" name="Immagine 44">
            <a:extLst>
              <a:ext uri="{FF2B5EF4-FFF2-40B4-BE49-F238E27FC236}">
                <a16:creationId xmlns:a16="http://schemas.microsoft.com/office/drawing/2014/main" id="{AFB1D8F1-407A-2038-78B2-C18AB0A6B4EF}"/>
              </a:ext>
            </a:extLst>
          </p:cNvPr>
          <p:cNvPicPr>
            <a:picLocks noChangeAspect="1"/>
          </p:cNvPicPr>
          <p:nvPr/>
        </p:nvPicPr>
        <p:blipFill>
          <a:blip r:embed="rId16"/>
          <a:stretch>
            <a:fillRect/>
          </a:stretch>
        </p:blipFill>
        <p:spPr>
          <a:xfrm>
            <a:off x="1250971" y="7425797"/>
            <a:ext cx="1764758" cy="752963"/>
          </a:xfrm>
          <a:prstGeom prst="rect">
            <a:avLst/>
          </a:prstGeom>
        </p:spPr>
      </p:pic>
      <p:pic>
        <p:nvPicPr>
          <p:cNvPr id="38" name="Google Shape;659;p25" descr="Picture 26">
            <a:extLst>
              <a:ext uri="{FF2B5EF4-FFF2-40B4-BE49-F238E27FC236}">
                <a16:creationId xmlns:a16="http://schemas.microsoft.com/office/drawing/2014/main" id="{1ABC5F46-36DF-9B84-C2FB-E3CB239D5C2F}"/>
              </a:ext>
            </a:extLst>
          </p:cNvPr>
          <p:cNvPicPr preferRelativeResize="0"/>
          <p:nvPr/>
        </p:nvPicPr>
        <p:blipFill rotWithShape="1">
          <a:blip r:embed="rId17">
            <a:alphaModFix/>
          </a:blip>
          <a:srcRect t="25636" b="20394"/>
          <a:stretch/>
        </p:blipFill>
        <p:spPr>
          <a:xfrm>
            <a:off x="5045350" y="5975823"/>
            <a:ext cx="2317361" cy="508000"/>
          </a:xfrm>
          <a:prstGeom prst="rect">
            <a:avLst/>
          </a:prstGeom>
          <a:noFill/>
          <a:ln>
            <a:noFill/>
          </a:ln>
        </p:spPr>
      </p:pic>
      <p:pic>
        <p:nvPicPr>
          <p:cNvPr id="41" name="Google Shape;661;p25" descr="Picture 32">
            <a:extLst>
              <a:ext uri="{FF2B5EF4-FFF2-40B4-BE49-F238E27FC236}">
                <a16:creationId xmlns:a16="http://schemas.microsoft.com/office/drawing/2014/main" id="{0D35B3C5-8F40-0528-C889-2B0CE3558DA3}"/>
              </a:ext>
            </a:extLst>
          </p:cNvPr>
          <p:cNvPicPr preferRelativeResize="0"/>
          <p:nvPr/>
        </p:nvPicPr>
        <p:blipFill rotWithShape="1">
          <a:blip r:embed="rId18">
            <a:alphaModFix/>
          </a:blip>
          <a:srcRect/>
          <a:stretch/>
        </p:blipFill>
        <p:spPr>
          <a:xfrm>
            <a:off x="5903711" y="4368358"/>
            <a:ext cx="1718144" cy="758575"/>
          </a:xfrm>
          <a:prstGeom prst="rect">
            <a:avLst/>
          </a:prstGeom>
          <a:noFill/>
          <a:ln>
            <a:noFill/>
          </a:ln>
        </p:spPr>
      </p:pic>
      <p:pic>
        <p:nvPicPr>
          <p:cNvPr id="28" name="Google Shape;655;p25" descr="Immagine 11">
            <a:extLst>
              <a:ext uri="{FF2B5EF4-FFF2-40B4-BE49-F238E27FC236}">
                <a16:creationId xmlns:a16="http://schemas.microsoft.com/office/drawing/2014/main" id="{E4E1D17C-C10C-6A2B-3C56-B8930DFE162B}"/>
              </a:ext>
            </a:extLst>
          </p:cNvPr>
          <p:cNvPicPr preferRelativeResize="0"/>
          <p:nvPr/>
        </p:nvPicPr>
        <p:blipFill rotWithShape="1">
          <a:blip r:embed="rId19">
            <a:alphaModFix/>
          </a:blip>
          <a:srcRect t="25994" b="33475"/>
          <a:stretch/>
        </p:blipFill>
        <p:spPr>
          <a:xfrm>
            <a:off x="2893127" y="5890136"/>
            <a:ext cx="1999067" cy="722489"/>
          </a:xfrm>
          <a:prstGeom prst="rect">
            <a:avLst/>
          </a:prstGeom>
          <a:noFill/>
          <a:ln>
            <a:noFill/>
          </a:ln>
        </p:spPr>
      </p:pic>
      <p:pic>
        <p:nvPicPr>
          <p:cNvPr id="29" name="Google Shape;657;p25" descr="Picture 22">
            <a:extLst>
              <a:ext uri="{FF2B5EF4-FFF2-40B4-BE49-F238E27FC236}">
                <a16:creationId xmlns:a16="http://schemas.microsoft.com/office/drawing/2014/main" id="{C689E96C-5B17-6EED-D663-F26E9FBF9A23}"/>
              </a:ext>
            </a:extLst>
          </p:cNvPr>
          <p:cNvPicPr preferRelativeResize="0"/>
          <p:nvPr/>
        </p:nvPicPr>
        <p:blipFill rotWithShape="1">
          <a:blip r:embed="rId20">
            <a:alphaModFix/>
          </a:blip>
          <a:srcRect l="11286" t="9624" r="13844" b="8260"/>
          <a:stretch/>
        </p:blipFill>
        <p:spPr>
          <a:xfrm>
            <a:off x="966537" y="5753016"/>
            <a:ext cx="864903" cy="948602"/>
          </a:xfrm>
          <a:prstGeom prst="rect">
            <a:avLst/>
          </a:prstGeom>
          <a:noFill/>
          <a:ln>
            <a:noFill/>
          </a:ln>
        </p:spPr>
      </p:pic>
      <p:pic>
        <p:nvPicPr>
          <p:cNvPr id="49" name="Immagine 48" descr="Immagine che contiene testo, Carattere, schermata, logo&#10;&#10;Descrizione generata automaticamente">
            <a:extLst>
              <a:ext uri="{FF2B5EF4-FFF2-40B4-BE49-F238E27FC236}">
                <a16:creationId xmlns:a16="http://schemas.microsoft.com/office/drawing/2014/main" id="{E4E87FED-5AE6-2542-F450-8E24CDC1D54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214915" y="4992832"/>
            <a:ext cx="7993402" cy="2411085"/>
          </a:xfrm>
          <a:prstGeom prst="rect">
            <a:avLst/>
          </a:prstGeom>
        </p:spPr>
      </p:pic>
      <p:pic>
        <p:nvPicPr>
          <p:cNvPr id="50" name="Immagine 49">
            <a:extLst>
              <a:ext uri="{FF2B5EF4-FFF2-40B4-BE49-F238E27FC236}">
                <a16:creationId xmlns:a16="http://schemas.microsoft.com/office/drawing/2014/main" id="{C32744C0-5468-7A8F-5EDC-8682D41CB861}"/>
              </a:ext>
            </a:extLst>
          </p:cNvPr>
          <p:cNvPicPr>
            <a:picLocks noChangeAspect="1"/>
          </p:cNvPicPr>
          <p:nvPr/>
        </p:nvPicPr>
        <p:blipFill>
          <a:blip r:embed="rId22"/>
          <a:stretch>
            <a:fillRect/>
          </a:stretch>
        </p:blipFill>
        <p:spPr>
          <a:xfrm>
            <a:off x="13545406" y="7599933"/>
            <a:ext cx="1332419" cy="741975"/>
          </a:xfrm>
          <a:prstGeom prst="rect">
            <a:avLst/>
          </a:prstGeom>
        </p:spPr>
      </p:pic>
      <p:sp>
        <p:nvSpPr>
          <p:cNvPr id="2" name="CasellaDiTesto 1">
            <a:extLst>
              <a:ext uri="{FF2B5EF4-FFF2-40B4-BE49-F238E27FC236}">
                <a16:creationId xmlns:a16="http://schemas.microsoft.com/office/drawing/2014/main" id="{501B39E4-2B40-38CD-8B34-E00620CB3E7D}"/>
              </a:ext>
            </a:extLst>
          </p:cNvPr>
          <p:cNvSpPr txBox="1"/>
          <p:nvPr/>
        </p:nvSpPr>
        <p:spPr>
          <a:xfrm>
            <a:off x="2018496" y="3608220"/>
            <a:ext cx="3148379" cy="569387"/>
          </a:xfrm>
          <a:prstGeom prst="rect">
            <a:avLst/>
          </a:prstGeom>
          <a:noFill/>
        </p:spPr>
        <p:txBody>
          <a:bodyPr wrap="square">
            <a:spAutoFit/>
          </a:bodyPr>
          <a:lstStyle/>
          <a:p>
            <a:pPr algn="ctr">
              <a:buClr>
                <a:srgbClr val="002060"/>
              </a:buClr>
              <a:buSzPts val="2200"/>
            </a:pPr>
            <a:r>
              <a:rPr lang="en-US" sz="3100" b="1">
                <a:solidFill>
                  <a:srgbClr val="6E4E7F"/>
                </a:solidFill>
                <a:latin typeface="HelveticaNeue"/>
                <a:sym typeface="Helvetica Neue"/>
              </a:rPr>
              <a:t>CORPORATES</a:t>
            </a:r>
          </a:p>
        </p:txBody>
      </p:sp>
      <p:sp>
        <p:nvSpPr>
          <p:cNvPr id="3" name="CasellaDiTesto 2">
            <a:extLst>
              <a:ext uri="{FF2B5EF4-FFF2-40B4-BE49-F238E27FC236}">
                <a16:creationId xmlns:a16="http://schemas.microsoft.com/office/drawing/2014/main" id="{77AA9F8A-3DC3-8599-7525-7A1E0AA54E69}"/>
              </a:ext>
            </a:extLst>
          </p:cNvPr>
          <p:cNvSpPr txBox="1"/>
          <p:nvPr/>
        </p:nvSpPr>
        <p:spPr>
          <a:xfrm>
            <a:off x="11841438" y="3604140"/>
            <a:ext cx="5362196" cy="1046440"/>
          </a:xfrm>
          <a:prstGeom prst="rect">
            <a:avLst/>
          </a:prstGeom>
          <a:noFill/>
        </p:spPr>
        <p:txBody>
          <a:bodyPr wrap="square">
            <a:spAutoFit/>
          </a:bodyPr>
          <a:lstStyle/>
          <a:p>
            <a:pPr algn="ctr">
              <a:buClr>
                <a:srgbClr val="002060"/>
              </a:buClr>
              <a:buSzPts val="2200"/>
            </a:pPr>
            <a:r>
              <a:rPr lang="en-US" sz="3100" b="1">
                <a:solidFill>
                  <a:srgbClr val="6E4E7F"/>
                </a:solidFill>
                <a:latin typeface="HelveticaNeue"/>
                <a:sym typeface="Helvetica Neue"/>
              </a:rPr>
              <a:t>R&amp;D NETWORK AND</a:t>
            </a:r>
          </a:p>
          <a:p>
            <a:pPr algn="ctr">
              <a:buClr>
                <a:srgbClr val="002060"/>
              </a:buClr>
              <a:buSzPts val="2200"/>
            </a:pPr>
            <a:r>
              <a:rPr lang="en-US" sz="3100" b="1">
                <a:solidFill>
                  <a:srgbClr val="6E4E7F"/>
                </a:solidFill>
                <a:latin typeface="HelveticaNeue"/>
                <a:sym typeface="Helvetica Neue"/>
              </a:rPr>
              <a:t>BIG PUBLIC PLAYERS</a:t>
            </a:r>
          </a:p>
        </p:txBody>
      </p:sp>
    </p:spTree>
    <p:extLst>
      <p:ext uri="{BB962C8B-B14F-4D97-AF65-F5344CB8AC3E}">
        <p14:creationId xmlns:p14="http://schemas.microsoft.com/office/powerpoint/2010/main" val="214084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19" descr="Back_08.jpg"/>
          <p:cNvPicPr preferRelativeResize="0"/>
          <p:nvPr/>
        </p:nvPicPr>
        <p:blipFill rotWithShape="1">
          <a:blip r:embed="rId3">
            <a:alphaModFix/>
          </a:blip>
          <a:srcRect l="40052" t="13440" b="38012"/>
          <a:stretch/>
        </p:blipFill>
        <p:spPr>
          <a:xfrm>
            <a:off x="7932835" y="9525"/>
            <a:ext cx="10363070" cy="4220935"/>
          </a:xfrm>
          <a:prstGeom prst="rect">
            <a:avLst/>
          </a:prstGeom>
          <a:noFill/>
          <a:ln>
            <a:noFill/>
          </a:ln>
        </p:spPr>
      </p:pic>
      <p:sp>
        <p:nvSpPr>
          <p:cNvPr id="509" name="Google Shape;509;p19"/>
          <p:cNvSpPr txBox="1"/>
          <p:nvPr/>
        </p:nvSpPr>
        <p:spPr>
          <a:xfrm>
            <a:off x="401270" y="1115223"/>
            <a:ext cx="4164656" cy="10499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5100" b="1">
                <a:solidFill>
                  <a:srgbClr val="DC16E1"/>
                </a:solidFill>
                <a:latin typeface="HelveticaNeue"/>
                <a:ea typeface="HelveticaNeue"/>
                <a:cs typeface="HelveticaNeue"/>
                <a:sym typeface="Helvetica Neue"/>
              </a:rPr>
              <a:t>TOURISM</a:t>
            </a:r>
            <a:endParaRPr sz="5100" b="1">
              <a:solidFill>
                <a:srgbClr val="DC16E1"/>
              </a:solidFill>
              <a:latin typeface="HelveticaNeue"/>
              <a:ea typeface="HelveticaNeue"/>
              <a:cs typeface="HelveticaNeue"/>
              <a:sym typeface="Helvetica Neue"/>
            </a:endParaRPr>
          </a:p>
        </p:txBody>
      </p:sp>
      <p:sp>
        <p:nvSpPr>
          <p:cNvPr id="510" name="Google Shape;510;p19"/>
          <p:cNvSpPr txBox="1"/>
          <p:nvPr/>
        </p:nvSpPr>
        <p:spPr>
          <a:xfrm>
            <a:off x="414917" y="2596082"/>
            <a:ext cx="8355290" cy="2231843"/>
          </a:xfrm>
          <a:prstGeom prst="rect">
            <a:avLst/>
          </a:prstGeom>
          <a:noFill/>
          <a:ln>
            <a:noFill/>
          </a:ln>
        </p:spPr>
        <p:txBody>
          <a:bodyPr spcFirstLastPara="1" wrap="square" lIns="53569" tIns="53569" rIns="53569" bIns="53569" anchor="ctr" anchorCtr="0">
            <a:spAutoFit/>
          </a:bodyPr>
          <a:lstStyle/>
          <a:p>
            <a:pPr algn="l">
              <a:buClr>
                <a:srgbClr val="002060"/>
              </a:buClr>
              <a:buSzPts val="2000"/>
            </a:pPr>
            <a:r>
              <a:rPr lang="en-US" sz="24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IS ONE OF THE MOST IMPORTANT ITALIAN DESTINATIONS IN TERMS OF NATIONAL AND INTERNATIONAL TOURISM, WITH ROME HAVING THE HIGHEST MARKET SHARE FOR TOTAL TOURIST NUMBERS IN ITALIAN CITIES. </a:t>
            </a:r>
          </a:p>
          <a:p>
            <a:pPr algn="l">
              <a:buClr>
                <a:srgbClr val="002060"/>
              </a:buClr>
              <a:buSzPts val="2000"/>
            </a:pPr>
            <a:endParaRPr lang="en-US" sz="18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p:txBody>
      </p:sp>
      <p:pic>
        <p:nvPicPr>
          <p:cNvPr id="511" name="Google Shape;511;p19" descr="Immagine"/>
          <p:cNvPicPr preferRelativeResize="0"/>
          <p:nvPr/>
        </p:nvPicPr>
        <p:blipFill rotWithShape="1">
          <a:blip r:embed="rId4">
            <a:alphaModFix/>
          </a:blip>
          <a:srcRect/>
          <a:stretch/>
        </p:blipFill>
        <p:spPr>
          <a:xfrm>
            <a:off x="14439797" y="2175802"/>
            <a:ext cx="261474" cy="261474"/>
          </a:xfrm>
          <a:prstGeom prst="rect">
            <a:avLst/>
          </a:prstGeom>
          <a:noFill/>
          <a:ln>
            <a:noFill/>
          </a:ln>
        </p:spPr>
      </p:pic>
      <p:sp>
        <p:nvSpPr>
          <p:cNvPr id="512" name="Google Shape;512;p19"/>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16</a:t>
            </a:fld>
            <a:endParaRPr/>
          </a:p>
        </p:txBody>
      </p:sp>
      <p:sp>
        <p:nvSpPr>
          <p:cNvPr id="513" name="Google Shape;513;p19"/>
          <p:cNvSpPr txBox="1"/>
          <p:nvPr/>
        </p:nvSpPr>
        <p:spPr>
          <a:xfrm>
            <a:off x="499406" y="6901004"/>
            <a:ext cx="7441650" cy="715550"/>
          </a:xfrm>
          <a:prstGeom prst="rect">
            <a:avLst/>
          </a:prstGeom>
          <a:noFill/>
          <a:ln>
            <a:noFill/>
          </a:ln>
        </p:spPr>
        <p:txBody>
          <a:bodyPr spcFirstLastPara="1" wrap="square" lIns="34275" tIns="34275" rIns="34275" bIns="34275" anchor="t" anchorCtr="0">
            <a:spAutoFit/>
          </a:bodyPr>
          <a:lstStyle/>
          <a:p>
            <a:pPr>
              <a:buClr>
                <a:srgbClr val="002060"/>
              </a:buClr>
              <a:buSzPts val="2800"/>
            </a:pPr>
            <a:r>
              <a:rPr lang="en-US" sz="195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a:t>
            </a:r>
            <a:r>
              <a:rPr lang="en-US" sz="2025"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HE OFFICIAL TOURIST BOARD OF LAZIO REGION:</a:t>
            </a:r>
            <a:endParaRPr sz="1275">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a:buClr>
                <a:srgbClr val="0000FF"/>
              </a:buClr>
              <a:buSzPts val="2800"/>
            </a:pPr>
            <a:r>
              <a:rPr lang="en-US" sz="2175" b="1" u="sng">
                <a:solidFill>
                  <a:srgbClr val="0000FF"/>
                </a:solidFill>
                <a:latin typeface="HelveticaNeue" panose="02000503000000020004" pitchFamily="2" charset="0"/>
                <a:ea typeface="HelveticaNeue" panose="02000503000000020004" pitchFamily="2" charset="0"/>
                <a:cs typeface="HelveticaNeue" panose="02000503000000020004" pitchFamily="2" charset="0"/>
                <a:sym typeface="Helvetica Neue"/>
                <a:hlinkClick r:id="rId5">
                  <a:extLst>
                    <a:ext uri="{A12FA001-AC4F-418D-AE19-62706E023703}">
                      <ahyp:hlinkClr xmlns:ahyp="http://schemas.microsoft.com/office/drawing/2018/hyperlinkcolor" val="tx"/>
                    </a:ext>
                  </a:extLst>
                </a:hlinkClick>
              </a:rPr>
              <a:t>https://www.visitlazio.com/web/en/</a:t>
            </a:r>
            <a:endParaRPr sz="1125">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14" name="Google Shape;514;p19"/>
          <p:cNvSpPr txBox="1"/>
          <p:nvPr/>
        </p:nvSpPr>
        <p:spPr>
          <a:xfrm>
            <a:off x="14422746" y="7677024"/>
            <a:ext cx="3061325" cy="524935"/>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NIGHTS IS THE AVERAGE STAY</a:t>
            </a:r>
            <a:endParaRPr sz="1050">
              <a:solidFill>
                <a:srgbClr val="000000"/>
              </a:solidFill>
              <a:latin typeface="Arial"/>
              <a:ea typeface="Arial"/>
              <a:cs typeface="Arial"/>
              <a:sym typeface="Arial"/>
            </a:endParaRPr>
          </a:p>
        </p:txBody>
      </p:sp>
      <p:sp>
        <p:nvSpPr>
          <p:cNvPr id="515" name="Google Shape;515;p19"/>
          <p:cNvSpPr txBox="1"/>
          <p:nvPr/>
        </p:nvSpPr>
        <p:spPr>
          <a:xfrm>
            <a:off x="14979461" y="7112228"/>
            <a:ext cx="1111173" cy="676661"/>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panose="02000503000000020004" pitchFamily="2" charset="0"/>
                <a:ea typeface="Helvetica Neue" panose="02000503000000020004" pitchFamily="2" charset="0"/>
                <a:cs typeface="Helvetica Neue" panose="02000503000000020004" pitchFamily="2" charset="0"/>
                <a:sym typeface="Helvetica Neue"/>
              </a:rPr>
              <a:t>4</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16" name="Google Shape;516;p19"/>
          <p:cNvSpPr txBox="1"/>
          <p:nvPr/>
        </p:nvSpPr>
        <p:spPr>
          <a:xfrm>
            <a:off x="8953481" y="5275942"/>
            <a:ext cx="2572229" cy="524936"/>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FOREIGN TOURIST ARRIVALS</a:t>
            </a:r>
            <a:endParaRPr sz="1050">
              <a:solidFill>
                <a:srgbClr val="000000"/>
              </a:solidFill>
              <a:latin typeface="Arial"/>
              <a:ea typeface="Arial"/>
              <a:cs typeface="Arial"/>
              <a:sym typeface="Arial"/>
            </a:endParaRPr>
          </a:p>
        </p:txBody>
      </p:sp>
      <p:sp>
        <p:nvSpPr>
          <p:cNvPr id="517" name="Google Shape;517;p19"/>
          <p:cNvSpPr txBox="1"/>
          <p:nvPr/>
        </p:nvSpPr>
        <p:spPr>
          <a:xfrm>
            <a:off x="9360337" y="4738200"/>
            <a:ext cx="2308869" cy="676661"/>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5,1 </a:t>
            </a:r>
            <a:r>
              <a:rPr lang="en-US" sz="3225" b="1">
                <a:solidFill>
                  <a:srgbClr val="6E4E7F"/>
                </a:solidFill>
                <a:latin typeface="HelveticaNeue"/>
                <a:ea typeface="HelveticaNeue"/>
                <a:cs typeface="HelveticaNeue"/>
                <a:sym typeface="Helvetica Neue"/>
              </a:rPr>
              <a:t>MN</a:t>
            </a:r>
            <a:r>
              <a:rPr lang="en-US" sz="3375" b="1">
                <a:solidFill>
                  <a:srgbClr val="6E4E7F"/>
                </a:solidFill>
                <a:latin typeface="HelveticaNeue"/>
                <a:ea typeface="HelveticaNeue"/>
                <a:cs typeface="HelveticaNeue"/>
                <a:sym typeface="Helvetica Neue"/>
              </a:rPr>
              <a:t> </a:t>
            </a:r>
            <a:endParaRPr lang="en-US" sz="1050">
              <a:solidFill>
                <a:srgbClr val="000000"/>
              </a:solidFill>
              <a:latin typeface="Arial"/>
              <a:ea typeface="Arial"/>
              <a:cs typeface="Arial"/>
              <a:sym typeface="Arial"/>
            </a:endParaRPr>
          </a:p>
        </p:txBody>
      </p:sp>
      <p:sp>
        <p:nvSpPr>
          <p:cNvPr id="520" name="Google Shape;520;p19"/>
          <p:cNvSpPr txBox="1"/>
          <p:nvPr/>
        </p:nvSpPr>
        <p:spPr>
          <a:xfrm>
            <a:off x="11644896" y="5255662"/>
            <a:ext cx="2653709" cy="524935"/>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FOREIGN OVERNIGHT STAYS</a:t>
            </a:r>
            <a:endParaRPr sz="1050">
              <a:solidFill>
                <a:srgbClr val="000000"/>
              </a:solidFill>
              <a:latin typeface="Arial"/>
              <a:ea typeface="Arial"/>
              <a:cs typeface="Arial"/>
              <a:sym typeface="Arial"/>
            </a:endParaRPr>
          </a:p>
        </p:txBody>
      </p:sp>
      <p:sp>
        <p:nvSpPr>
          <p:cNvPr id="521" name="Google Shape;521;p19"/>
          <p:cNvSpPr txBox="1"/>
          <p:nvPr/>
        </p:nvSpPr>
        <p:spPr>
          <a:xfrm>
            <a:off x="11786088" y="4758439"/>
            <a:ext cx="2653709" cy="676661"/>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20,5 MN </a:t>
            </a:r>
            <a:endParaRPr sz="1050">
              <a:solidFill>
                <a:srgbClr val="000000"/>
              </a:solidFill>
              <a:latin typeface="Arial"/>
              <a:ea typeface="Arial"/>
              <a:cs typeface="Arial"/>
              <a:sym typeface="Arial"/>
            </a:endParaRPr>
          </a:p>
        </p:txBody>
      </p:sp>
      <p:sp>
        <p:nvSpPr>
          <p:cNvPr id="522" name="Google Shape;522;p19"/>
          <p:cNvSpPr txBox="1"/>
          <p:nvPr/>
        </p:nvSpPr>
        <p:spPr>
          <a:xfrm>
            <a:off x="11370418" y="7713993"/>
            <a:ext cx="2196001" cy="524936"/>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THE AMOUNT SPENT BY FOREIGN TOURISTS</a:t>
            </a:r>
            <a:endParaRPr sz="1050">
              <a:solidFill>
                <a:srgbClr val="000000"/>
              </a:solidFill>
              <a:latin typeface="Arial"/>
              <a:ea typeface="Arial"/>
              <a:cs typeface="Arial"/>
              <a:sym typeface="Arial"/>
            </a:endParaRPr>
          </a:p>
        </p:txBody>
      </p:sp>
      <p:sp>
        <p:nvSpPr>
          <p:cNvPr id="523" name="Google Shape;523;p19"/>
          <p:cNvSpPr txBox="1"/>
          <p:nvPr/>
        </p:nvSpPr>
        <p:spPr>
          <a:xfrm>
            <a:off x="11310664" y="7198219"/>
            <a:ext cx="2987941" cy="524936"/>
          </a:xfrm>
          <a:prstGeom prst="rect">
            <a:avLst/>
          </a:prstGeom>
          <a:noFill/>
          <a:ln>
            <a:noFill/>
          </a:ln>
        </p:spPr>
        <p:txBody>
          <a:bodyPr spcFirstLastPara="1" wrap="square" lIns="53569" tIns="53569" rIns="53569" bIns="53569" anchor="ctr" anchorCtr="0">
            <a:normAutofit fontScale="92500" lnSpcReduction="20000"/>
          </a:bodyPr>
          <a:lstStyle/>
          <a:p>
            <a:pPr>
              <a:buClr>
                <a:srgbClr val="6E4E7F"/>
              </a:buClr>
              <a:buSzPts val="4500"/>
            </a:pPr>
            <a:r>
              <a:rPr lang="en-US" sz="3375" b="1">
                <a:solidFill>
                  <a:srgbClr val="6E4E7F"/>
                </a:solidFill>
                <a:latin typeface="HelveticaNeue"/>
                <a:ea typeface="HelveticaNeue"/>
                <a:cs typeface="HelveticaNeue"/>
                <a:sym typeface="Helvetica Neue"/>
              </a:rPr>
              <a:t>7,7 </a:t>
            </a:r>
            <a:r>
              <a:rPr lang="en-US" sz="3300" b="1">
                <a:solidFill>
                  <a:srgbClr val="6E4E7F"/>
                </a:solidFill>
                <a:latin typeface="HelveticaNeue"/>
                <a:ea typeface="HelveticaNeue"/>
                <a:cs typeface="HelveticaNeue"/>
                <a:sym typeface="Helvetica Neue"/>
              </a:rPr>
              <a:t>BN EURO</a:t>
            </a:r>
            <a:endParaRPr sz="1050">
              <a:solidFill>
                <a:srgbClr val="000000"/>
              </a:solidFill>
              <a:latin typeface="Arial"/>
              <a:ea typeface="Arial"/>
              <a:cs typeface="Arial"/>
              <a:sym typeface="Arial"/>
            </a:endParaRPr>
          </a:p>
        </p:txBody>
      </p:sp>
      <p:sp>
        <p:nvSpPr>
          <p:cNvPr id="524" name="Google Shape;524;p19"/>
          <p:cNvSpPr txBox="1"/>
          <p:nvPr/>
        </p:nvSpPr>
        <p:spPr>
          <a:xfrm>
            <a:off x="14819361" y="5407441"/>
            <a:ext cx="2664710" cy="627557"/>
          </a:xfrm>
          <a:prstGeom prst="rect">
            <a:avLst/>
          </a:prstGeom>
          <a:noFill/>
          <a:ln>
            <a:noFill/>
          </a:ln>
        </p:spPr>
        <p:txBody>
          <a:bodyPr spcFirstLastPara="1" wrap="square" lIns="53569" tIns="53569" rIns="53569" bIns="53569" anchor="ctr" anchorCtr="0">
            <a:spAutoFit/>
          </a:bodyPr>
          <a:lstStyle/>
          <a:p>
            <a:pPr>
              <a:buClr>
                <a:srgbClr val="002060"/>
              </a:buClr>
              <a:buSzPts val="1500"/>
            </a:pPr>
            <a:r>
              <a:rPr lang="en-US" sz="1125">
                <a:solidFill>
                  <a:srgbClr val="002060"/>
                </a:solidFill>
                <a:latin typeface="Helvetica Neue"/>
                <a:ea typeface="Helvetica Neue"/>
                <a:cs typeface="Helvetica Neue"/>
                <a:sym typeface="Helvetica Neue"/>
              </a:rPr>
              <a:t>TOURIST SPENDING RELATED TO   THE CULTURAL AND CREATIVE INDUSTRY</a:t>
            </a:r>
            <a:endParaRPr sz="1050">
              <a:solidFill>
                <a:srgbClr val="000000"/>
              </a:solidFill>
              <a:latin typeface="Arial"/>
              <a:ea typeface="Arial"/>
              <a:cs typeface="Arial"/>
              <a:sym typeface="Arial"/>
            </a:endParaRPr>
          </a:p>
        </p:txBody>
      </p:sp>
      <p:sp>
        <p:nvSpPr>
          <p:cNvPr id="525" name="Google Shape;525;p19"/>
          <p:cNvSpPr txBox="1"/>
          <p:nvPr/>
        </p:nvSpPr>
        <p:spPr>
          <a:xfrm>
            <a:off x="14701271" y="4840889"/>
            <a:ext cx="3872677" cy="539071"/>
          </a:xfrm>
          <a:prstGeom prst="rect">
            <a:avLst/>
          </a:prstGeom>
          <a:noFill/>
          <a:ln>
            <a:noFill/>
          </a:ln>
        </p:spPr>
        <p:txBody>
          <a:bodyPr spcFirstLastPara="1" wrap="square" lIns="53569" tIns="53569" rIns="53569" bIns="53569" anchor="ctr" anchorCtr="0">
            <a:spAutoFit/>
          </a:bodyPr>
          <a:lstStyle/>
          <a:p>
            <a:pPr>
              <a:buClr>
                <a:srgbClr val="002060"/>
              </a:buClr>
              <a:buSzPts val="1500"/>
            </a:pPr>
            <a:r>
              <a:rPr lang="en-US" sz="2800"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+3,7 BN EURO</a:t>
            </a:r>
            <a:endParaRPr sz="2800"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Arial"/>
            </a:endParaRPr>
          </a:p>
        </p:txBody>
      </p:sp>
      <p:sp>
        <p:nvSpPr>
          <p:cNvPr id="526" name="Google Shape;526;p19"/>
          <p:cNvSpPr txBox="1"/>
          <p:nvPr/>
        </p:nvSpPr>
        <p:spPr>
          <a:xfrm>
            <a:off x="8868108" y="7721957"/>
            <a:ext cx="1804755" cy="454433"/>
          </a:xfrm>
          <a:prstGeom prst="rect">
            <a:avLst/>
          </a:prstGeom>
          <a:noFill/>
          <a:ln>
            <a:noFill/>
          </a:ln>
        </p:spPr>
        <p:txBody>
          <a:bodyPr spcFirstLastPara="1" wrap="square" lIns="53569" tIns="53569" rIns="53569" bIns="53569" anchor="ctr" anchorCtr="0">
            <a:spAutoFit/>
          </a:bodyPr>
          <a:lstStyle/>
          <a:p>
            <a:pPr>
              <a:buClr>
                <a:srgbClr val="002060"/>
              </a:buClr>
              <a:buSzPts val="1500"/>
            </a:pPr>
            <a:r>
              <a:rPr lang="en-US" sz="1125">
                <a:solidFill>
                  <a:srgbClr val="002060"/>
                </a:solidFill>
                <a:latin typeface="Helvetica Neue"/>
                <a:ea typeface="Helvetica Neue"/>
                <a:cs typeface="Helvetica Neue"/>
                <a:sym typeface="Helvetica Neue"/>
              </a:rPr>
              <a:t>CULTURAL TOURISM COMPANIES</a:t>
            </a:r>
            <a:endParaRPr sz="1050">
              <a:solidFill>
                <a:srgbClr val="000000"/>
              </a:solidFill>
              <a:latin typeface="Arial"/>
              <a:ea typeface="Arial"/>
              <a:cs typeface="Arial"/>
              <a:sym typeface="Arial"/>
            </a:endParaRPr>
          </a:p>
        </p:txBody>
      </p:sp>
      <p:sp>
        <p:nvSpPr>
          <p:cNvPr id="527" name="Google Shape;527;p19"/>
          <p:cNvSpPr txBox="1"/>
          <p:nvPr/>
        </p:nvSpPr>
        <p:spPr>
          <a:xfrm>
            <a:off x="8839269" y="7112228"/>
            <a:ext cx="1962248" cy="627557"/>
          </a:xfrm>
          <a:prstGeom prst="rect">
            <a:avLst/>
          </a:prstGeom>
          <a:noFill/>
          <a:ln>
            <a:noFill/>
          </a:ln>
        </p:spPr>
        <p:txBody>
          <a:bodyPr spcFirstLastPara="1" wrap="square" lIns="53569" tIns="53569" rIns="53569" bIns="53569" anchor="ctr" anchorCtr="0">
            <a:spAutoFit/>
          </a:bodyPr>
          <a:lstStyle/>
          <a:p>
            <a:pPr>
              <a:buClr>
                <a:srgbClr val="6E4E7F"/>
              </a:buClr>
              <a:buSzPts val="4500"/>
            </a:pPr>
            <a:r>
              <a:rPr lang="en-US" sz="3375" b="1">
                <a:solidFill>
                  <a:srgbClr val="6E4E7F"/>
                </a:solidFill>
                <a:latin typeface="HelveticaNeue"/>
                <a:ea typeface="HelveticaNeue"/>
                <a:cs typeface="HelveticaNeue"/>
                <a:sym typeface="Helvetica Neue"/>
              </a:rPr>
              <a:t>30.000</a:t>
            </a:r>
            <a:endParaRPr sz="1050">
              <a:solidFill>
                <a:srgbClr val="000000"/>
              </a:solidFill>
              <a:latin typeface="Arial"/>
              <a:ea typeface="Arial"/>
              <a:cs typeface="Arial"/>
              <a:sym typeface="Arial"/>
            </a:endParaRPr>
          </a:p>
        </p:txBody>
      </p:sp>
      <p:pic>
        <p:nvPicPr>
          <p:cNvPr id="528" name="Google Shape;528;p19" descr="Image"/>
          <p:cNvPicPr preferRelativeResize="0"/>
          <p:nvPr/>
        </p:nvPicPr>
        <p:blipFill rotWithShape="1">
          <a:blip r:embed="rId6">
            <a:alphaModFix/>
          </a:blip>
          <a:srcRect/>
          <a:stretch/>
        </p:blipFill>
        <p:spPr>
          <a:xfrm>
            <a:off x="14927597" y="4137703"/>
            <a:ext cx="533825" cy="641778"/>
          </a:xfrm>
          <a:prstGeom prst="rect">
            <a:avLst/>
          </a:prstGeom>
          <a:noFill/>
          <a:ln>
            <a:noFill/>
          </a:ln>
        </p:spPr>
      </p:pic>
      <p:pic>
        <p:nvPicPr>
          <p:cNvPr id="529" name="Google Shape;529;p19" descr="Image"/>
          <p:cNvPicPr preferRelativeResize="0"/>
          <p:nvPr/>
        </p:nvPicPr>
        <p:blipFill rotWithShape="1">
          <a:blip r:embed="rId7">
            <a:alphaModFix/>
          </a:blip>
          <a:srcRect/>
          <a:stretch/>
        </p:blipFill>
        <p:spPr>
          <a:xfrm>
            <a:off x="9675039" y="4147686"/>
            <a:ext cx="535688" cy="535781"/>
          </a:xfrm>
          <a:prstGeom prst="rect">
            <a:avLst/>
          </a:prstGeom>
          <a:noFill/>
          <a:ln>
            <a:noFill/>
          </a:ln>
        </p:spPr>
      </p:pic>
      <p:pic>
        <p:nvPicPr>
          <p:cNvPr id="530" name="Google Shape;530;p19" descr="Image"/>
          <p:cNvPicPr preferRelativeResize="0"/>
          <p:nvPr/>
        </p:nvPicPr>
        <p:blipFill rotWithShape="1">
          <a:blip r:embed="rId8">
            <a:alphaModFix/>
          </a:blip>
          <a:srcRect/>
          <a:stretch/>
        </p:blipFill>
        <p:spPr>
          <a:xfrm>
            <a:off x="11937767" y="4150253"/>
            <a:ext cx="530652" cy="530649"/>
          </a:xfrm>
          <a:prstGeom prst="rect">
            <a:avLst/>
          </a:prstGeom>
          <a:noFill/>
          <a:ln>
            <a:noFill/>
          </a:ln>
        </p:spPr>
      </p:pic>
      <p:pic>
        <p:nvPicPr>
          <p:cNvPr id="531" name="Google Shape;531;p19" descr="Image"/>
          <p:cNvPicPr preferRelativeResize="0"/>
          <p:nvPr/>
        </p:nvPicPr>
        <p:blipFill rotWithShape="1">
          <a:blip r:embed="rId6">
            <a:alphaModFix/>
          </a:blip>
          <a:srcRect/>
          <a:stretch/>
        </p:blipFill>
        <p:spPr>
          <a:xfrm>
            <a:off x="11936180" y="6403853"/>
            <a:ext cx="533825" cy="641779"/>
          </a:xfrm>
          <a:prstGeom prst="rect">
            <a:avLst/>
          </a:prstGeom>
          <a:noFill/>
          <a:ln>
            <a:noFill/>
          </a:ln>
        </p:spPr>
      </p:pic>
      <p:pic>
        <p:nvPicPr>
          <p:cNvPr id="532" name="Google Shape;532;p19" descr="Image"/>
          <p:cNvPicPr preferRelativeResize="0"/>
          <p:nvPr/>
        </p:nvPicPr>
        <p:blipFill rotWithShape="1">
          <a:blip r:embed="rId9">
            <a:alphaModFix/>
          </a:blip>
          <a:srcRect/>
          <a:stretch/>
        </p:blipFill>
        <p:spPr>
          <a:xfrm>
            <a:off x="9131326" y="6384481"/>
            <a:ext cx="593206" cy="593206"/>
          </a:xfrm>
          <a:prstGeom prst="rect">
            <a:avLst/>
          </a:prstGeom>
          <a:noFill/>
          <a:ln>
            <a:noFill/>
          </a:ln>
        </p:spPr>
      </p:pic>
      <p:pic>
        <p:nvPicPr>
          <p:cNvPr id="533" name="Google Shape;533;p19" descr="Image"/>
          <p:cNvPicPr preferRelativeResize="0"/>
          <p:nvPr/>
        </p:nvPicPr>
        <p:blipFill rotWithShape="1">
          <a:blip r:embed="rId10">
            <a:alphaModFix/>
          </a:blip>
          <a:srcRect/>
          <a:stretch/>
        </p:blipFill>
        <p:spPr>
          <a:xfrm>
            <a:off x="14850546" y="6441760"/>
            <a:ext cx="610876" cy="592931"/>
          </a:xfrm>
          <a:prstGeom prst="rect">
            <a:avLst/>
          </a:prstGeom>
          <a:noFill/>
          <a:ln>
            <a:noFill/>
          </a:ln>
        </p:spPr>
      </p:pic>
      <p:sp>
        <p:nvSpPr>
          <p:cNvPr id="30" name="CasellaDiTesto 29">
            <a:extLst>
              <a:ext uri="{FF2B5EF4-FFF2-40B4-BE49-F238E27FC236}">
                <a16:creationId xmlns:a16="http://schemas.microsoft.com/office/drawing/2014/main" id="{73EABF76-C49A-52F4-D7CF-58959E947AEE}"/>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rgbClr val="002060"/>
                </a:solidFill>
                <a:latin typeface="HelveticaNeue"/>
                <a:sym typeface="Helvetica Neue"/>
              </a:rPr>
              <a:t>SECTOR OF EXCELLENCE</a:t>
            </a:r>
          </a:p>
        </p:txBody>
      </p:sp>
      <p:sp>
        <p:nvSpPr>
          <p:cNvPr id="32" name="CasellaDiTesto 31">
            <a:extLst>
              <a:ext uri="{FF2B5EF4-FFF2-40B4-BE49-F238E27FC236}">
                <a16:creationId xmlns:a16="http://schemas.microsoft.com/office/drawing/2014/main" id="{C3172242-CE84-A4BD-E452-641094738F41}"/>
              </a:ext>
            </a:extLst>
          </p:cNvPr>
          <p:cNvSpPr txBox="1"/>
          <p:nvPr/>
        </p:nvSpPr>
        <p:spPr>
          <a:xfrm>
            <a:off x="401270" y="5039320"/>
            <a:ext cx="7713774" cy="1200329"/>
          </a:xfrm>
          <a:prstGeom prst="rect">
            <a:avLst/>
          </a:prstGeom>
          <a:noFill/>
        </p:spPr>
        <p:txBody>
          <a:bodyPr wrap="square">
            <a:spAutoFit/>
          </a:bodyPr>
          <a:lstStyle/>
          <a:p>
            <a:pPr marL="0" indent="0"/>
            <a:r>
              <a:rPr lang="en-US" sz="2400">
                <a:solidFill>
                  <a:srgbClr val="002060"/>
                </a:solidFill>
                <a:latin typeface="HelveticaNeue" panose="02000503000000020004" pitchFamily="2" charset="0"/>
              </a:rPr>
              <a:t>The number of tourists in Lazio in 2022 reached approximately 9.3 million, foreigners totaled 5.3 million. In 2023, tourist presences further intensified. </a:t>
            </a:r>
          </a:p>
        </p:txBody>
      </p:sp>
      <p:pic>
        <p:nvPicPr>
          <p:cNvPr id="29" name="Immagine 28">
            <a:extLst>
              <a:ext uri="{FF2B5EF4-FFF2-40B4-BE49-F238E27FC236}">
                <a16:creationId xmlns:a16="http://schemas.microsoft.com/office/drawing/2014/main" id="{7ABFD630-7240-BBC4-006C-CF0C0CB39464}"/>
              </a:ext>
            </a:extLst>
          </p:cNvPr>
          <p:cNvPicPr>
            <a:picLocks noChangeAspect="1"/>
          </p:cNvPicPr>
          <p:nvPr/>
        </p:nvPicPr>
        <p:blipFill rotWithShape="1">
          <a:blip r:embed="rId11"/>
          <a:srcRect t="32889" r="103"/>
          <a:stretch/>
        </p:blipFill>
        <p:spPr>
          <a:xfrm>
            <a:off x="-13957" y="8569226"/>
            <a:ext cx="18309862" cy="1717775"/>
          </a:xfrm>
          <a:prstGeom prst="rect">
            <a:avLst/>
          </a:prstGeom>
        </p:spPr>
      </p:pic>
    </p:spTree>
    <p:extLst>
      <p:ext uri="{BB962C8B-B14F-4D97-AF65-F5344CB8AC3E}">
        <p14:creationId xmlns:p14="http://schemas.microsoft.com/office/powerpoint/2010/main" val="1874304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26" name="Google Shape;623;p24" descr="Back_07.jpg">
            <a:extLst>
              <a:ext uri="{FF2B5EF4-FFF2-40B4-BE49-F238E27FC236}">
                <a16:creationId xmlns:a16="http://schemas.microsoft.com/office/drawing/2014/main" id="{3AA675C3-9ECB-4073-BFC5-A69D357A9C4E}"/>
              </a:ext>
            </a:extLst>
          </p:cNvPr>
          <p:cNvPicPr preferRelativeResize="0"/>
          <p:nvPr/>
        </p:nvPicPr>
        <p:blipFill rotWithShape="1">
          <a:blip r:embed="rId3">
            <a:alphaModFix/>
          </a:blip>
          <a:srcRect l="12964" t="23386" r="22342" b="51907"/>
          <a:stretch/>
        </p:blipFill>
        <p:spPr>
          <a:xfrm>
            <a:off x="1" y="-5728"/>
            <a:ext cx="18288000" cy="3752965"/>
          </a:xfrm>
          <a:prstGeom prst="rect">
            <a:avLst/>
          </a:prstGeom>
          <a:noFill/>
          <a:ln>
            <a:noFill/>
          </a:ln>
        </p:spPr>
      </p:pic>
      <p:sp>
        <p:nvSpPr>
          <p:cNvPr id="425" name="Google Shape;425;p16"/>
          <p:cNvSpPr txBox="1"/>
          <p:nvPr/>
        </p:nvSpPr>
        <p:spPr>
          <a:xfrm>
            <a:off x="817781" y="3100291"/>
            <a:ext cx="6636508" cy="1700928"/>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2400"/>
            </a:pPr>
            <a:r>
              <a:rPr lang="en-US" sz="1725"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IS THE FIRST ITALIAN REGION FOR ADDED VALUE AND EMPLOYMENT PRODUCED BY THE CULTURAL AND CREATIVE PRODUCTION SYSTEM, WITH ROME AS THE GREATEST CONTRIBUTOR TO THE EXCELLENCE OF THE REGION.</a:t>
            </a:r>
            <a:endParaRPr sz="1275"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26" name="Google Shape;426;p16"/>
          <p:cNvSpPr txBox="1"/>
          <p:nvPr/>
        </p:nvSpPr>
        <p:spPr>
          <a:xfrm>
            <a:off x="817780" y="4810700"/>
            <a:ext cx="6892075" cy="1596964"/>
          </a:xfrm>
          <a:prstGeom prst="rect">
            <a:avLst/>
          </a:prstGeom>
          <a:noFill/>
          <a:ln>
            <a:noFill/>
          </a:ln>
        </p:spPr>
        <p:txBody>
          <a:bodyPr spcFirstLastPara="1" wrap="square" lIns="53569" tIns="53569" rIns="53569" bIns="53569" anchor="ctr" anchorCtr="0">
            <a:normAutofit/>
          </a:bodyPr>
          <a:lstStyle/>
          <a:p>
            <a:pPr>
              <a:buClr>
                <a:srgbClr val="002060"/>
              </a:buClr>
              <a:buSzPts val="2400"/>
            </a:pPr>
            <a:r>
              <a:rPr lang="en-US" sz="18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THE LAZIO CULTURE TECHNOLOGY DISTRICT (DTC)</a:t>
            </a:r>
            <a:r>
              <a:rPr lang="en-US" sz="18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contributes to the development of the cultural industry, increasing synergy among universities, culture and production in knowledge, conservation, restoration, valorization and use of cultural heritage.</a:t>
            </a:r>
            <a:endParaRPr sz="105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27" name="Google Shape;427;p16"/>
          <p:cNvSpPr txBox="1"/>
          <p:nvPr/>
        </p:nvSpPr>
        <p:spPr>
          <a:xfrm>
            <a:off x="11995496" y="5207916"/>
            <a:ext cx="2223855"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Arial"/>
                <a:ea typeface="Arial"/>
                <a:cs typeface="Arial"/>
                <a:sym typeface="Arial"/>
              </a:rPr>
              <a:t>ADDED  VALUE OF THE SECTOR </a:t>
            </a:r>
            <a:endParaRPr sz="1050">
              <a:solidFill>
                <a:srgbClr val="000000"/>
              </a:solidFill>
              <a:latin typeface="Arial"/>
              <a:ea typeface="Arial"/>
              <a:cs typeface="Arial"/>
              <a:sym typeface="Arial"/>
            </a:endParaRPr>
          </a:p>
        </p:txBody>
      </p:sp>
      <p:sp>
        <p:nvSpPr>
          <p:cNvPr id="428" name="Google Shape;428;p16"/>
          <p:cNvSpPr txBox="1"/>
          <p:nvPr/>
        </p:nvSpPr>
        <p:spPr>
          <a:xfrm>
            <a:off x="14674508" y="5214575"/>
            <a:ext cx="2854681" cy="52535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Arial"/>
                <a:ea typeface="Arial"/>
                <a:cs typeface="Arial"/>
                <a:sym typeface="Arial"/>
              </a:rPr>
              <a:t>VISITORS OF MUSEUMS </a:t>
            </a:r>
            <a:endParaRPr sz="1050" b="1">
              <a:solidFill>
                <a:srgbClr val="000000"/>
              </a:solidFill>
              <a:latin typeface="HelveticaNeue"/>
              <a:ea typeface="HelveticaNeue"/>
              <a:cs typeface="HelveticaNeue"/>
              <a:sym typeface="Helvetica Neue"/>
            </a:endParaRPr>
          </a:p>
          <a:p>
            <a:pPr>
              <a:buClr>
                <a:srgbClr val="002060"/>
              </a:buClr>
              <a:buSzPts val="1800"/>
            </a:pPr>
            <a:r>
              <a:rPr lang="en-US" sz="1350">
                <a:solidFill>
                  <a:srgbClr val="002060"/>
                </a:solidFill>
                <a:latin typeface="Arial"/>
                <a:ea typeface="Arial"/>
                <a:cs typeface="Arial"/>
                <a:sym typeface="Arial"/>
              </a:rPr>
              <a:t>AND ARCHEOLOGICAL SITES</a:t>
            </a:r>
            <a:endParaRPr sz="1050">
              <a:solidFill>
                <a:srgbClr val="000000"/>
              </a:solidFill>
              <a:latin typeface="Arial"/>
              <a:ea typeface="Arial"/>
              <a:cs typeface="Arial"/>
              <a:sym typeface="Arial"/>
            </a:endParaRPr>
          </a:p>
        </p:txBody>
      </p:sp>
      <p:sp>
        <p:nvSpPr>
          <p:cNvPr id="429" name="Google Shape;429;p16"/>
          <p:cNvSpPr txBox="1"/>
          <p:nvPr/>
        </p:nvSpPr>
        <p:spPr>
          <a:xfrm>
            <a:off x="11799983" y="7468018"/>
            <a:ext cx="2206161" cy="530648"/>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Arial"/>
                <a:ea typeface="Arial"/>
                <a:cs typeface="Arial"/>
                <a:sym typeface="Arial"/>
              </a:rPr>
              <a:t>COMPANIES LINKED TO CULTURAL TOURISM</a:t>
            </a:r>
            <a:endParaRPr sz="1050">
              <a:solidFill>
                <a:srgbClr val="000000"/>
              </a:solidFill>
              <a:latin typeface="Arial"/>
              <a:ea typeface="Arial"/>
              <a:cs typeface="Arial"/>
              <a:sym typeface="Arial"/>
            </a:endParaRPr>
          </a:p>
        </p:txBody>
      </p:sp>
      <p:sp>
        <p:nvSpPr>
          <p:cNvPr id="430" name="Google Shape;430;p16"/>
          <p:cNvSpPr txBox="1"/>
          <p:nvPr/>
        </p:nvSpPr>
        <p:spPr>
          <a:xfrm>
            <a:off x="817781" y="6589261"/>
            <a:ext cx="6636508" cy="1747094"/>
          </a:xfrm>
          <a:prstGeom prst="rect">
            <a:avLst/>
          </a:prstGeom>
          <a:noFill/>
          <a:ln>
            <a:noFill/>
          </a:ln>
        </p:spPr>
        <p:txBody>
          <a:bodyPr spcFirstLastPara="1" wrap="square" lIns="53569" tIns="53569" rIns="53569" bIns="53569" anchor="ctr" anchorCtr="0">
            <a:spAutoFit/>
          </a:bodyPr>
          <a:lstStyle/>
          <a:p>
            <a:pPr>
              <a:buClr>
                <a:srgbClr val="002060"/>
              </a:buClr>
              <a:buSzPts val="2400"/>
            </a:pPr>
            <a:r>
              <a:rPr lang="en-US" sz="1650" b="1" dirty="0">
                <a:solidFill>
                  <a:srgbClr val="002060"/>
                </a:solidFill>
                <a:latin typeface="HelveticaNeue"/>
                <a:ea typeface="HelveticaNeue"/>
                <a:cs typeface="HelveticaNeue"/>
                <a:sym typeface="Helvetica Neue"/>
              </a:rPr>
              <a:t>MAIN SPECIALIZATIONS:</a:t>
            </a:r>
            <a:endParaRPr sz="1800" dirty="0">
              <a:solidFill>
                <a:srgbClr val="002060"/>
              </a:solidFill>
              <a:latin typeface="Helvetica Neue"/>
              <a:ea typeface="Helvetica Neue"/>
              <a:cs typeface="Helvetica Neue"/>
              <a:sym typeface="Helvetica Neue"/>
            </a:endParaRPr>
          </a:p>
          <a:p>
            <a:pPr>
              <a:buClr>
                <a:srgbClr val="002060"/>
              </a:buClr>
              <a:buSzPts val="2400"/>
            </a:pPr>
            <a:r>
              <a:rPr lang="en-US" sz="1800" dirty="0">
                <a:solidFill>
                  <a:srgbClr val="002060"/>
                </a:solidFill>
                <a:latin typeface="Helvetica Neue" panose="02000503000000020004" pitchFamily="2" charset="0"/>
                <a:sym typeface="Helvetica Neue"/>
              </a:rPr>
              <a:t>Advanced immersive technologies, Augmented reality combined with storytelling techniques, Conservation of archeological Heritage, Video Game Industry, Digital technologies for cinema, 3D animation, Photography, Television, Music, Theatre, Publishing, Utilities and applications on digital platforms.</a:t>
            </a:r>
            <a:endParaRPr sz="1800" dirty="0">
              <a:solidFill>
                <a:srgbClr val="002060"/>
              </a:solidFill>
              <a:latin typeface="Helvetica Neue" panose="02000503000000020004" pitchFamily="2" charset="0"/>
              <a:sym typeface="Arial"/>
            </a:endParaRPr>
          </a:p>
        </p:txBody>
      </p:sp>
      <p:sp>
        <p:nvSpPr>
          <p:cNvPr id="431" name="Google Shape;431;p16"/>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1pPr>
            <a:lvl2pPr marL="0" marR="0" lvl="1"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2pPr>
            <a:lvl3pPr marL="0" marR="0" lvl="2"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3pPr>
            <a:lvl4pPr marL="0" marR="0" lvl="3"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4pPr>
            <a:lvl5pPr marL="0" marR="0" lvl="4"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5pPr>
            <a:lvl6pPr marL="0" marR="0" lvl="5"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6pPr>
            <a:lvl7pPr marL="0" marR="0" lvl="6"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7pPr>
            <a:lvl8pPr marL="0" marR="0" lvl="7"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8pPr>
            <a:lvl9pPr marL="0" marR="0" lvl="8" indent="0" algn="r" rtl="0">
              <a:lnSpc>
                <a:spcPct val="100000"/>
              </a:lnSpc>
              <a:spcBef>
                <a:spcPts val="0"/>
              </a:spcBef>
              <a:spcAft>
                <a:spcPts val="0"/>
              </a:spcAft>
              <a:buClr>
                <a:srgbClr val="000000"/>
              </a:buClr>
              <a:buSzPts val="2200"/>
              <a:buFont typeface="Helvetica Neue Light"/>
              <a:buNone/>
              <a:defRPr sz="1650" b="0" i="0" u="none" strike="noStrike" cap="none">
                <a:solidFill>
                  <a:srgbClr val="000000"/>
                </a:solidFill>
                <a:latin typeface="HelveticaNeue"/>
                <a:ea typeface="HelveticaNeue"/>
                <a:cs typeface="HelveticaNeue"/>
                <a:sym typeface="Helvetica Neue Light"/>
              </a:defRPr>
            </a:lvl9pPr>
          </a:lstStyle>
          <a:p>
            <a:fld id="{00000000-1234-1234-1234-123412341234}" type="slidenum">
              <a:rPr lang="en-US" smtClean="0"/>
              <a:pPr/>
              <a:t>17</a:t>
            </a:fld>
            <a:endParaRPr/>
          </a:p>
        </p:txBody>
      </p:sp>
      <p:sp>
        <p:nvSpPr>
          <p:cNvPr id="432" name="Google Shape;432;p16"/>
          <p:cNvSpPr txBox="1"/>
          <p:nvPr/>
        </p:nvSpPr>
        <p:spPr>
          <a:xfrm>
            <a:off x="9532560" y="5353296"/>
            <a:ext cx="1135772" cy="276969"/>
          </a:xfrm>
          <a:prstGeom prst="rect">
            <a:avLst/>
          </a:prstGeom>
          <a:noFill/>
          <a:ln>
            <a:noFill/>
          </a:ln>
        </p:spPr>
        <p:txBody>
          <a:bodyPr spcFirstLastPara="1" wrap="square" lIns="34275" tIns="34275" rIns="34275" bIns="34275" anchor="t" anchorCtr="0">
            <a:spAutoFit/>
          </a:bodyPr>
          <a:lstStyle/>
          <a:p>
            <a:pPr>
              <a:buClr>
                <a:srgbClr val="002060"/>
              </a:buClr>
              <a:buSzPts val="1800"/>
            </a:pPr>
            <a:r>
              <a:rPr lang="en-US" sz="1350">
                <a:solidFill>
                  <a:srgbClr val="002060"/>
                </a:solidFill>
                <a:latin typeface="Arial"/>
                <a:ea typeface="Arial"/>
                <a:cs typeface="Arial"/>
                <a:sym typeface="Arial"/>
              </a:rPr>
              <a:t>EMPLOYEES</a:t>
            </a:r>
            <a:endParaRPr sz="1050">
              <a:solidFill>
                <a:srgbClr val="000000"/>
              </a:solidFill>
              <a:latin typeface="Arial"/>
              <a:ea typeface="Arial"/>
              <a:cs typeface="Arial"/>
              <a:sym typeface="Arial"/>
            </a:endParaRPr>
          </a:p>
        </p:txBody>
      </p:sp>
      <p:sp>
        <p:nvSpPr>
          <p:cNvPr id="433" name="Google Shape;433;p16"/>
          <p:cNvSpPr txBox="1"/>
          <p:nvPr/>
        </p:nvSpPr>
        <p:spPr>
          <a:xfrm>
            <a:off x="9274142" y="7254223"/>
            <a:ext cx="1804756"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Helvetica Neue"/>
                <a:ea typeface="Helvetica Neue"/>
                <a:cs typeface="Helvetica Neue"/>
                <a:sym typeface="Helvetica Neue"/>
              </a:rPr>
              <a:t>COMPANIES</a:t>
            </a:r>
            <a:endParaRPr sz="1050">
              <a:solidFill>
                <a:srgbClr val="000000"/>
              </a:solidFill>
              <a:latin typeface="Arial"/>
              <a:ea typeface="Arial"/>
              <a:cs typeface="Arial"/>
              <a:sym typeface="Arial"/>
            </a:endParaRPr>
          </a:p>
        </p:txBody>
      </p:sp>
      <p:sp>
        <p:nvSpPr>
          <p:cNvPr id="434" name="Google Shape;434;p16"/>
          <p:cNvSpPr txBox="1"/>
          <p:nvPr/>
        </p:nvSpPr>
        <p:spPr>
          <a:xfrm>
            <a:off x="9140126" y="6810261"/>
            <a:ext cx="2049683" cy="625091"/>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sym typeface="Helvetica Neue"/>
              </a:rPr>
              <a:t>34.150</a:t>
            </a:r>
            <a:endParaRPr lang="en-US" sz="3375" b="1">
              <a:solidFill>
                <a:srgbClr val="6E4E7F"/>
              </a:solidFill>
              <a:latin typeface="HelveticaNeue"/>
            </a:endParaRPr>
          </a:p>
        </p:txBody>
      </p:sp>
      <p:sp>
        <p:nvSpPr>
          <p:cNvPr id="435" name="Google Shape;435;p16"/>
          <p:cNvSpPr txBox="1"/>
          <p:nvPr/>
        </p:nvSpPr>
        <p:spPr>
          <a:xfrm>
            <a:off x="9281915" y="4660293"/>
            <a:ext cx="2248372" cy="725092"/>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sym typeface="Helvetica Neue"/>
              </a:rPr>
              <a:t>197.000</a:t>
            </a:r>
            <a:endParaRPr lang="en-US" sz="3375" b="1">
              <a:solidFill>
                <a:srgbClr val="6E4E7F"/>
              </a:solidFill>
              <a:latin typeface="HelveticaNeue"/>
            </a:endParaRPr>
          </a:p>
        </p:txBody>
      </p:sp>
      <p:sp>
        <p:nvSpPr>
          <p:cNvPr id="436" name="Google Shape;436;p16"/>
          <p:cNvSpPr txBox="1"/>
          <p:nvPr/>
        </p:nvSpPr>
        <p:spPr>
          <a:xfrm>
            <a:off x="11823386" y="6821571"/>
            <a:ext cx="2206161" cy="655169"/>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30.000</a:t>
            </a:r>
            <a:endParaRPr sz="1050">
              <a:solidFill>
                <a:srgbClr val="000000"/>
              </a:solidFill>
              <a:latin typeface="Arial"/>
              <a:ea typeface="Arial"/>
              <a:cs typeface="Arial"/>
              <a:sym typeface="Arial"/>
            </a:endParaRPr>
          </a:p>
        </p:txBody>
      </p:sp>
      <p:sp>
        <p:nvSpPr>
          <p:cNvPr id="438" name="Google Shape;438;p16"/>
          <p:cNvSpPr txBox="1"/>
          <p:nvPr/>
        </p:nvSpPr>
        <p:spPr>
          <a:xfrm>
            <a:off x="11671772" y="4609976"/>
            <a:ext cx="2942578" cy="719522"/>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sym typeface="Helvetica Neue"/>
              </a:rPr>
              <a:t>€ 14.7 BN</a:t>
            </a:r>
            <a:endParaRPr lang="en-US" sz="3375" b="1">
              <a:solidFill>
                <a:srgbClr val="6E4E7F"/>
              </a:solidFill>
              <a:latin typeface="HelveticaNeue"/>
            </a:endParaRPr>
          </a:p>
        </p:txBody>
      </p:sp>
      <p:sp>
        <p:nvSpPr>
          <p:cNvPr id="439" name="Google Shape;439;p16"/>
          <p:cNvSpPr txBox="1"/>
          <p:nvPr/>
        </p:nvSpPr>
        <p:spPr>
          <a:xfrm>
            <a:off x="14823082" y="6769517"/>
            <a:ext cx="1125268" cy="684026"/>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8%</a:t>
            </a:r>
            <a:endParaRPr sz="1050">
              <a:solidFill>
                <a:srgbClr val="000000"/>
              </a:solidFill>
              <a:latin typeface="Arial"/>
              <a:ea typeface="Arial"/>
              <a:cs typeface="Arial"/>
              <a:sym typeface="Arial"/>
            </a:endParaRPr>
          </a:p>
        </p:txBody>
      </p:sp>
      <p:sp>
        <p:nvSpPr>
          <p:cNvPr id="440" name="Google Shape;440;p16"/>
          <p:cNvSpPr/>
          <p:nvPr/>
        </p:nvSpPr>
        <p:spPr>
          <a:xfrm>
            <a:off x="14687727" y="7560121"/>
            <a:ext cx="1625529" cy="415498"/>
          </a:xfrm>
          <a:prstGeom prst="rect">
            <a:avLst/>
          </a:prstGeom>
          <a:solidFill>
            <a:srgbClr val="FFFFFF"/>
          </a:solidFill>
          <a:ln>
            <a:noFill/>
          </a:ln>
        </p:spPr>
        <p:txBody>
          <a:bodyPr spcFirstLastPara="1" wrap="square" lIns="0" tIns="0" rIns="0" bIns="0" anchor="ctr" anchorCtr="0">
            <a:spAutoFit/>
          </a:bodyPr>
          <a:lstStyle/>
          <a:p>
            <a:pPr>
              <a:buClr>
                <a:srgbClr val="002060"/>
              </a:buClr>
              <a:buSzPts val="1800"/>
            </a:pPr>
            <a:r>
              <a:rPr lang="en-US" sz="1350">
                <a:solidFill>
                  <a:srgbClr val="002060"/>
                </a:solidFill>
                <a:latin typeface="Arial"/>
                <a:ea typeface="Arial"/>
                <a:cs typeface="Arial"/>
                <a:sym typeface="Arial"/>
              </a:rPr>
              <a:t>CONTRIBUTION TO REGIONAL GDP </a:t>
            </a:r>
            <a:endParaRPr sz="1050">
              <a:solidFill>
                <a:srgbClr val="000000"/>
              </a:solidFill>
              <a:latin typeface="Arial"/>
              <a:ea typeface="Arial"/>
              <a:cs typeface="Arial"/>
              <a:sym typeface="Arial"/>
            </a:endParaRPr>
          </a:p>
        </p:txBody>
      </p:sp>
      <p:pic>
        <p:nvPicPr>
          <p:cNvPr id="441" name="Google Shape;441;p16" descr="Image"/>
          <p:cNvPicPr preferRelativeResize="0"/>
          <p:nvPr/>
        </p:nvPicPr>
        <p:blipFill rotWithShape="1">
          <a:blip r:embed="rId4">
            <a:alphaModFix/>
          </a:blip>
          <a:srcRect/>
          <a:stretch/>
        </p:blipFill>
        <p:spPr>
          <a:xfrm>
            <a:off x="9783494" y="3918456"/>
            <a:ext cx="633903" cy="602236"/>
          </a:xfrm>
          <a:prstGeom prst="rect">
            <a:avLst/>
          </a:prstGeom>
          <a:noFill/>
          <a:ln>
            <a:noFill/>
          </a:ln>
        </p:spPr>
      </p:pic>
      <p:pic>
        <p:nvPicPr>
          <p:cNvPr id="442" name="Google Shape;442;p16" descr="Image"/>
          <p:cNvPicPr preferRelativeResize="0"/>
          <p:nvPr/>
        </p:nvPicPr>
        <p:blipFill rotWithShape="1">
          <a:blip r:embed="rId5">
            <a:alphaModFix/>
          </a:blip>
          <a:srcRect/>
          <a:stretch/>
        </p:blipFill>
        <p:spPr>
          <a:xfrm>
            <a:off x="12672796" y="3958079"/>
            <a:ext cx="533826" cy="641779"/>
          </a:xfrm>
          <a:prstGeom prst="rect">
            <a:avLst/>
          </a:prstGeom>
          <a:noFill/>
          <a:ln>
            <a:noFill/>
          </a:ln>
        </p:spPr>
      </p:pic>
      <p:pic>
        <p:nvPicPr>
          <p:cNvPr id="443" name="Google Shape;443;p16" descr="Image"/>
          <p:cNvPicPr preferRelativeResize="0"/>
          <p:nvPr/>
        </p:nvPicPr>
        <p:blipFill rotWithShape="1">
          <a:blip r:embed="rId6">
            <a:alphaModFix/>
          </a:blip>
          <a:srcRect/>
          <a:stretch/>
        </p:blipFill>
        <p:spPr>
          <a:xfrm>
            <a:off x="15462363" y="3913775"/>
            <a:ext cx="669214" cy="669331"/>
          </a:xfrm>
          <a:prstGeom prst="rect">
            <a:avLst/>
          </a:prstGeom>
          <a:noFill/>
          <a:ln>
            <a:noFill/>
          </a:ln>
        </p:spPr>
      </p:pic>
      <p:pic>
        <p:nvPicPr>
          <p:cNvPr id="444" name="Google Shape;444;p16" descr="Image"/>
          <p:cNvPicPr preferRelativeResize="0"/>
          <p:nvPr/>
        </p:nvPicPr>
        <p:blipFill rotWithShape="1">
          <a:blip r:embed="rId7">
            <a:alphaModFix/>
          </a:blip>
          <a:srcRect/>
          <a:stretch/>
        </p:blipFill>
        <p:spPr>
          <a:xfrm>
            <a:off x="10762184" y="6807241"/>
            <a:ext cx="526466" cy="526465"/>
          </a:xfrm>
          <a:prstGeom prst="rect">
            <a:avLst/>
          </a:prstGeom>
          <a:noFill/>
          <a:ln>
            <a:noFill/>
          </a:ln>
        </p:spPr>
      </p:pic>
      <p:pic>
        <p:nvPicPr>
          <p:cNvPr id="445" name="Google Shape;445;p16" descr="Image"/>
          <p:cNvPicPr preferRelativeResize="0"/>
          <p:nvPr/>
        </p:nvPicPr>
        <p:blipFill rotWithShape="1">
          <a:blip r:embed="rId8">
            <a:alphaModFix/>
          </a:blip>
          <a:srcRect/>
          <a:stretch/>
        </p:blipFill>
        <p:spPr>
          <a:xfrm>
            <a:off x="13471343" y="6776453"/>
            <a:ext cx="530652" cy="611677"/>
          </a:xfrm>
          <a:prstGeom prst="rect">
            <a:avLst/>
          </a:prstGeom>
          <a:noFill/>
          <a:ln>
            <a:noFill/>
          </a:ln>
        </p:spPr>
      </p:pic>
      <p:pic>
        <p:nvPicPr>
          <p:cNvPr id="446" name="Google Shape;446;p16" descr="Image"/>
          <p:cNvPicPr preferRelativeResize="0"/>
          <p:nvPr/>
        </p:nvPicPr>
        <p:blipFill rotWithShape="1">
          <a:blip r:embed="rId9">
            <a:alphaModFix/>
          </a:blip>
          <a:srcRect/>
          <a:stretch/>
        </p:blipFill>
        <p:spPr>
          <a:xfrm>
            <a:off x="15546896" y="6809526"/>
            <a:ext cx="584681" cy="513772"/>
          </a:xfrm>
          <a:prstGeom prst="rect">
            <a:avLst/>
          </a:prstGeom>
          <a:noFill/>
          <a:ln>
            <a:noFill/>
          </a:ln>
        </p:spPr>
      </p:pic>
      <p:pic>
        <p:nvPicPr>
          <p:cNvPr id="27" name="Immagine 26">
            <a:extLst>
              <a:ext uri="{FF2B5EF4-FFF2-40B4-BE49-F238E27FC236}">
                <a16:creationId xmlns:a16="http://schemas.microsoft.com/office/drawing/2014/main" id="{5351F24C-9523-37B8-17DB-760ED1E8059D}"/>
              </a:ext>
            </a:extLst>
          </p:cNvPr>
          <p:cNvPicPr>
            <a:picLocks noChangeAspect="1"/>
          </p:cNvPicPr>
          <p:nvPr/>
        </p:nvPicPr>
        <p:blipFill rotWithShape="1">
          <a:blip r:embed="rId10"/>
          <a:srcRect t="32889" r="103"/>
          <a:stretch/>
        </p:blipFill>
        <p:spPr>
          <a:xfrm>
            <a:off x="-13958" y="8569226"/>
            <a:ext cx="18330529" cy="1717775"/>
          </a:xfrm>
          <a:prstGeom prst="rect">
            <a:avLst/>
          </a:prstGeom>
        </p:spPr>
      </p:pic>
      <p:pic>
        <p:nvPicPr>
          <p:cNvPr id="5" name="Immagine 4">
            <a:extLst>
              <a:ext uri="{FF2B5EF4-FFF2-40B4-BE49-F238E27FC236}">
                <a16:creationId xmlns:a16="http://schemas.microsoft.com/office/drawing/2014/main" id="{8EE1B29F-8743-B99D-06CF-09CB0E174044}"/>
              </a:ext>
            </a:extLst>
          </p:cNvPr>
          <p:cNvPicPr>
            <a:picLocks noChangeAspect="1"/>
          </p:cNvPicPr>
          <p:nvPr/>
        </p:nvPicPr>
        <p:blipFill>
          <a:blip r:embed="rId11"/>
          <a:stretch>
            <a:fillRect/>
          </a:stretch>
        </p:blipFill>
        <p:spPr>
          <a:xfrm>
            <a:off x="7858775" y="5701541"/>
            <a:ext cx="1993900" cy="596900"/>
          </a:xfrm>
          <a:prstGeom prst="rect">
            <a:avLst/>
          </a:prstGeom>
        </p:spPr>
      </p:pic>
      <p:sp>
        <p:nvSpPr>
          <p:cNvPr id="6" name="Google Shape;509;p19">
            <a:extLst>
              <a:ext uri="{FF2B5EF4-FFF2-40B4-BE49-F238E27FC236}">
                <a16:creationId xmlns:a16="http://schemas.microsoft.com/office/drawing/2014/main" id="{C513FAD8-1BC8-67D8-9CDF-B2C9CF3D4BEE}"/>
              </a:ext>
            </a:extLst>
          </p:cNvPr>
          <p:cNvSpPr txBox="1"/>
          <p:nvPr/>
        </p:nvSpPr>
        <p:spPr>
          <a:xfrm>
            <a:off x="401269" y="1533532"/>
            <a:ext cx="15547081" cy="893015"/>
          </a:xfrm>
          <a:prstGeom prst="rect">
            <a:avLst/>
          </a:prstGeom>
          <a:noFill/>
          <a:ln>
            <a:noFill/>
          </a:ln>
        </p:spPr>
        <p:txBody>
          <a:bodyPr spcFirstLastPara="1" wrap="square" lIns="53569" tIns="53569" rIns="53569" bIns="53569" anchor="ctr" anchorCtr="0">
            <a:spAutoFit/>
          </a:bodyPr>
          <a:lstStyle/>
          <a:p>
            <a:pPr>
              <a:buClr>
                <a:srgbClr val="002060"/>
              </a:buClr>
              <a:buSzPts val="4500"/>
            </a:pPr>
            <a:r>
              <a:rPr lang="en-US" sz="5100" b="1" i="0" u="none" strike="noStrike">
                <a:solidFill>
                  <a:schemeClr val="accent2">
                    <a:lumMod val="60000"/>
                    <a:lumOff val="40000"/>
                  </a:schemeClr>
                </a:solidFill>
                <a:effectLst/>
                <a:latin typeface="HelveticaNeue" panose="02000503000000020004" pitchFamily="2" charset="0"/>
              </a:rPr>
              <a:t>CULTURE TECH </a:t>
            </a:r>
            <a:r>
              <a:rPr lang="en-US" sz="5100" b="0" i="0" u="none" strike="noStrike">
                <a:solidFill>
                  <a:schemeClr val="accent2">
                    <a:lumMod val="60000"/>
                    <a:lumOff val="40000"/>
                  </a:schemeClr>
                </a:solidFill>
                <a:effectLst/>
                <a:latin typeface="Helvetica Neue" panose="02000503000000020004" pitchFamily="2" charset="0"/>
              </a:rPr>
              <a:t>​</a:t>
            </a:r>
            <a:endParaRPr lang="en-US" sz="5100">
              <a:solidFill>
                <a:schemeClr val="accent2">
                  <a:lumMod val="60000"/>
                  <a:lumOff val="40000"/>
                </a:schemeClr>
              </a:solidFill>
              <a:latin typeface="Arial"/>
              <a:ea typeface="Arial"/>
              <a:cs typeface="Arial"/>
              <a:sym typeface="Arial"/>
            </a:endParaRPr>
          </a:p>
        </p:txBody>
      </p:sp>
      <p:sp>
        <p:nvSpPr>
          <p:cNvPr id="7" name="CasellaDiTesto 6">
            <a:extLst>
              <a:ext uri="{FF2B5EF4-FFF2-40B4-BE49-F238E27FC236}">
                <a16:creationId xmlns:a16="http://schemas.microsoft.com/office/drawing/2014/main" id="{9B4498FD-DB0C-48DC-3ADD-3D32392EE900}"/>
              </a:ext>
            </a:extLst>
          </p:cNvPr>
          <p:cNvSpPr txBox="1"/>
          <p:nvPr/>
        </p:nvSpPr>
        <p:spPr>
          <a:xfrm>
            <a:off x="332994" y="636354"/>
            <a:ext cx="8818312"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8" name="Google Shape;438;p16">
            <a:extLst>
              <a:ext uri="{FF2B5EF4-FFF2-40B4-BE49-F238E27FC236}">
                <a16:creationId xmlns:a16="http://schemas.microsoft.com/office/drawing/2014/main" id="{54EEBB78-B301-CEBB-2A8A-A36DD01D15E5}"/>
              </a:ext>
            </a:extLst>
          </p:cNvPr>
          <p:cNvSpPr txBox="1"/>
          <p:nvPr/>
        </p:nvSpPr>
        <p:spPr>
          <a:xfrm>
            <a:off x="14821497" y="4585571"/>
            <a:ext cx="3137706" cy="719522"/>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2900" b="1">
                <a:solidFill>
                  <a:srgbClr val="6E4E7F"/>
                </a:solidFill>
                <a:latin typeface="HelveticaNeue"/>
                <a:ea typeface="HelveticaNeue"/>
                <a:cs typeface="HelveticaNeue"/>
                <a:sym typeface="Helvetica Neue"/>
              </a:rPr>
              <a:t>25 MN</a:t>
            </a:r>
            <a:endParaRPr lang="en-US" sz="2900" b="1">
              <a:solidFill>
                <a:srgbClr val="FF0000"/>
              </a:solidFill>
              <a:latin typeface="HelveticaNeue"/>
              <a:ea typeface="HelveticaNeue"/>
              <a:cs typeface="Helvetica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139029"/>
          </a:xfrm>
          <a:prstGeom prst="rect">
            <a:avLst/>
          </a:prstGeom>
          <a:noFill/>
          <a:ln>
            <a:noFill/>
          </a:ln>
        </p:spPr>
      </p:pic>
      <p:sp>
        <p:nvSpPr>
          <p:cNvPr id="317" name="TURISMO"/>
          <p:cNvSpPr txBox="1"/>
          <p:nvPr/>
        </p:nvSpPr>
        <p:spPr>
          <a:xfrm>
            <a:off x="592076" y="2481577"/>
            <a:ext cx="17230703" cy="2471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lvl1pPr algn="l">
              <a:defRPr sz="4500" b="0">
                <a:latin typeface="Helvetica Neue LT Std 75 Bold"/>
                <a:ea typeface="Helvetica Neue LT Std 75 Bold"/>
                <a:cs typeface="Helvetica Neue LT Std 75 Bold"/>
                <a:sym typeface="Helvetica Neue LT Std 75 Bold"/>
              </a:defRPr>
            </a:lvl1pPr>
          </a:lstStyle>
          <a:p>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The </a:t>
            </a:r>
            <a:r>
              <a:rPr lang="en-GB"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"Cultural Heritage and Culture Technologies" Specialisation Area </a:t>
            </a:r>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with the inclusion of related technologies and applications - has a consolidated academic, scientific and business tradition in Lazio.</a:t>
            </a:r>
          </a:p>
          <a:p>
            <a:endPar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It is a sector of excellence in the region, recognized </a:t>
            </a:r>
            <a:r>
              <a:rPr lang="en-GB" sz="16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all</a:t>
            </a:r>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over the world and which boasts over </a:t>
            </a:r>
            <a:r>
              <a:rPr lang="en-GB"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165 museums </a:t>
            </a:r>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(state, civic, provincial), </a:t>
            </a:r>
            <a:r>
              <a:rPr lang="en-GB"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17 amongst universities, central institutes and research organizations </a:t>
            </a:r>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and over </a:t>
            </a:r>
            <a:r>
              <a:rPr lang="en-GB"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30,000 businesses</a:t>
            </a:r>
            <a:r>
              <a:rPr lang="en-GB"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linked to the culture and tourism value chain.</a:t>
            </a:r>
            <a:endParaRPr lang="en-GB"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endParaRPr>
          </a:p>
        </p:txBody>
      </p:sp>
      <p:sp>
        <p:nvSpPr>
          <p:cNvPr id="318" name="IL TURISMO NEL LAZIO RAPPRESENTA UNO DEI SETTORI INDUSTRIALI STRATEGICAMENTE PIÙ INTERESSANTI E CHE HANNO FATTO REGISTRARE NEGLI ULTIMI ANNI TREND DI CRESCITA COSTANTI."/>
          <p:cNvSpPr txBox="1"/>
          <p:nvPr/>
        </p:nvSpPr>
        <p:spPr>
          <a:xfrm>
            <a:off x="782883" y="3133302"/>
            <a:ext cx="7441661" cy="1072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lvl1pPr algn="l">
              <a:defRPr sz="2200" b="0" cap="all">
                <a:latin typeface="HelveticaNeueLT Std"/>
                <a:ea typeface="HelveticaNeueLT Std"/>
                <a:cs typeface="HelveticaNeueLT Std"/>
                <a:sym typeface="Helvetica Neue LT Std 55 Roman"/>
              </a:defRPr>
            </a:lvl1pPr>
          </a:lstStyle>
          <a:p>
            <a:pPr>
              <a:spcBef>
                <a:spcPts val="4425"/>
              </a:spcBef>
            </a:pPr>
            <a:endParaRPr lang="it-IT" sz="1500" b="1" cap="none">
              <a:solidFill>
                <a:srgbClr val="002060"/>
              </a:solidFill>
            </a:endParaRPr>
          </a:p>
        </p:txBody>
      </p:sp>
      <p:sp>
        <p:nvSpPr>
          <p:cNvPr id="319" name="Il 30% degli arrivi internazionali nel 2017 è stato nel Lazio ed il 28% della spesa turistica. La città di Roma è la prima città in Italia per la spesa dei turisti stranieri confermandosi l’area metropolitana italiana con il maggior afflusso di entrate valutarie turistiche dall’estero, pari 6,74 miliardi di euro, in aumento del 20,3% rispetto all'anno precedente."/>
          <p:cNvSpPr txBox="1"/>
          <p:nvPr/>
        </p:nvSpPr>
        <p:spPr>
          <a:xfrm>
            <a:off x="943156" y="5412765"/>
            <a:ext cx="5802239" cy="2086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rmAutofit/>
          </a:bodyPr>
          <a:lstStyle>
            <a:lvl1pPr algn="l">
              <a:defRPr sz="2300" b="0">
                <a:latin typeface="HelveticaNeueLT Std"/>
                <a:ea typeface="HelveticaNeueLT Std"/>
                <a:cs typeface="HelveticaNeueLT Std"/>
                <a:sym typeface="Helvetica Neue LT Std 55 Roman"/>
              </a:defRPr>
            </a:lvl1pPr>
          </a:lstStyle>
          <a:p>
            <a:endParaRPr lang="en-GB" sz="1800"/>
          </a:p>
        </p:txBody>
      </p:sp>
      <p:pic>
        <p:nvPicPr>
          <p:cNvPr id="2" name="Immagine 1">
            <a:extLst>
              <a:ext uri="{FF2B5EF4-FFF2-40B4-BE49-F238E27FC236}">
                <a16:creationId xmlns:a16="http://schemas.microsoft.com/office/drawing/2014/main" id="{67256B8D-7323-A84F-8B8D-AFCE0B05FBB2}"/>
              </a:ext>
            </a:extLst>
          </p:cNvPr>
          <p:cNvPicPr>
            <a:picLocks noChangeAspect="1"/>
          </p:cNvPicPr>
          <p:nvPr/>
        </p:nvPicPr>
        <p:blipFill>
          <a:blip r:embed="rId4"/>
          <a:stretch>
            <a:fillRect/>
          </a:stretch>
        </p:blipFill>
        <p:spPr>
          <a:xfrm>
            <a:off x="11093064" y="4959903"/>
            <a:ext cx="2792723" cy="1523303"/>
          </a:xfrm>
          <a:prstGeom prst="rect">
            <a:avLst/>
          </a:prstGeom>
        </p:spPr>
      </p:pic>
      <p:pic>
        <p:nvPicPr>
          <p:cNvPr id="3" name="Immagine 2">
            <a:extLst>
              <a:ext uri="{FF2B5EF4-FFF2-40B4-BE49-F238E27FC236}">
                <a16:creationId xmlns:a16="http://schemas.microsoft.com/office/drawing/2014/main" id="{A7A44D5A-ED3B-AC49-A7D6-25364985BE49}"/>
              </a:ext>
            </a:extLst>
          </p:cNvPr>
          <p:cNvPicPr>
            <a:picLocks noChangeAspect="1"/>
          </p:cNvPicPr>
          <p:nvPr/>
        </p:nvPicPr>
        <p:blipFill>
          <a:blip r:embed="rId5"/>
          <a:stretch>
            <a:fillRect/>
          </a:stretch>
        </p:blipFill>
        <p:spPr>
          <a:xfrm>
            <a:off x="11144424" y="6725803"/>
            <a:ext cx="2803589" cy="1523303"/>
          </a:xfrm>
          <a:prstGeom prst="rect">
            <a:avLst/>
          </a:prstGeom>
        </p:spPr>
      </p:pic>
      <p:pic>
        <p:nvPicPr>
          <p:cNvPr id="4" name="Immagine 3">
            <a:extLst>
              <a:ext uri="{FF2B5EF4-FFF2-40B4-BE49-F238E27FC236}">
                <a16:creationId xmlns:a16="http://schemas.microsoft.com/office/drawing/2014/main" id="{FFBF6471-6370-7842-9398-F41C7F99CC6E}"/>
              </a:ext>
            </a:extLst>
          </p:cNvPr>
          <p:cNvPicPr>
            <a:picLocks noChangeAspect="1"/>
          </p:cNvPicPr>
          <p:nvPr/>
        </p:nvPicPr>
        <p:blipFill rotWithShape="1">
          <a:blip r:embed="rId6">
            <a:duotone>
              <a:prstClr val="black"/>
              <a:schemeClr val="accent5">
                <a:lumMod val="50000"/>
                <a:tint val="45000"/>
                <a:satMod val="400000"/>
              </a:schemeClr>
            </a:duotone>
          </a:blip>
          <a:srcRect r="57847" b="10122"/>
          <a:stretch/>
        </p:blipFill>
        <p:spPr>
          <a:xfrm>
            <a:off x="13773799" y="4983087"/>
            <a:ext cx="4390494" cy="1671398"/>
          </a:xfrm>
          <a:prstGeom prst="rect">
            <a:avLst/>
          </a:prstGeom>
        </p:spPr>
      </p:pic>
      <p:pic>
        <p:nvPicPr>
          <p:cNvPr id="6" name="Immagine 5">
            <a:extLst>
              <a:ext uri="{FF2B5EF4-FFF2-40B4-BE49-F238E27FC236}">
                <a16:creationId xmlns:a16="http://schemas.microsoft.com/office/drawing/2014/main" id="{EB8FB35F-A7AA-144F-9B3C-8DFEB560FB3D}"/>
              </a:ext>
            </a:extLst>
          </p:cNvPr>
          <p:cNvPicPr>
            <a:picLocks noChangeAspect="1"/>
          </p:cNvPicPr>
          <p:nvPr/>
        </p:nvPicPr>
        <p:blipFill rotWithShape="1">
          <a:blip r:embed="rId7">
            <a:duotone>
              <a:prstClr val="black"/>
              <a:schemeClr val="accent5">
                <a:lumMod val="50000"/>
                <a:tint val="45000"/>
                <a:satMod val="400000"/>
              </a:schemeClr>
            </a:duotone>
          </a:blip>
          <a:srcRect r="63154" b="6172"/>
          <a:stretch/>
        </p:blipFill>
        <p:spPr>
          <a:xfrm>
            <a:off x="13773798" y="6678925"/>
            <a:ext cx="3875531" cy="1545741"/>
          </a:xfrm>
          <a:prstGeom prst="rect">
            <a:avLst/>
          </a:prstGeom>
        </p:spPr>
      </p:pic>
      <p:pic>
        <p:nvPicPr>
          <p:cNvPr id="7" name="Immagine 6">
            <a:extLst>
              <a:ext uri="{FF2B5EF4-FFF2-40B4-BE49-F238E27FC236}">
                <a16:creationId xmlns:a16="http://schemas.microsoft.com/office/drawing/2014/main" id="{7E3F2CA9-8FC2-514A-8826-0C221C255261}"/>
              </a:ext>
            </a:extLst>
          </p:cNvPr>
          <p:cNvPicPr>
            <a:picLocks noChangeAspect="1"/>
          </p:cNvPicPr>
          <p:nvPr/>
        </p:nvPicPr>
        <p:blipFill>
          <a:blip r:embed="rId8"/>
          <a:stretch>
            <a:fillRect/>
          </a:stretch>
        </p:blipFill>
        <p:spPr>
          <a:xfrm>
            <a:off x="7827115" y="4882381"/>
            <a:ext cx="3422202" cy="1409142"/>
          </a:xfrm>
          <a:prstGeom prst="rect">
            <a:avLst/>
          </a:prstGeom>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9"/>
          <a:srcRect t="32889" r="103"/>
          <a:stretch/>
        </p:blipFill>
        <p:spPr>
          <a:xfrm>
            <a:off x="-13957" y="8569226"/>
            <a:ext cx="18330530" cy="1717775"/>
          </a:xfrm>
          <a:prstGeom prst="rect">
            <a:avLst/>
          </a:prstGeom>
        </p:spPr>
      </p:pic>
      <p:sp>
        <p:nvSpPr>
          <p:cNvPr id="8" name="Google Shape;509;p19">
            <a:extLst>
              <a:ext uri="{FF2B5EF4-FFF2-40B4-BE49-F238E27FC236}">
                <a16:creationId xmlns:a16="http://schemas.microsoft.com/office/drawing/2014/main" id="{E347BD3B-AE9C-08F3-2CAA-617E127E200F}"/>
              </a:ext>
            </a:extLst>
          </p:cNvPr>
          <p:cNvSpPr txBox="1"/>
          <p:nvPr/>
        </p:nvSpPr>
        <p:spPr>
          <a:xfrm>
            <a:off x="401270" y="1129073"/>
            <a:ext cx="15480414" cy="10222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4950" b="1">
                <a:solidFill>
                  <a:schemeClr val="accent2">
                    <a:lumMod val="60000"/>
                    <a:lumOff val="40000"/>
                  </a:schemeClr>
                </a:solidFill>
                <a:latin typeface="HelveticaNeue"/>
                <a:ea typeface="HelveticaNeue"/>
                <a:cs typeface="HelveticaNeue"/>
                <a:sym typeface="Helvetica Neue"/>
              </a:rPr>
              <a:t>THE CULTURAL HERITAGE TECH DISTRICT</a:t>
            </a:r>
            <a:endParaRPr sz="4950" b="1">
              <a:solidFill>
                <a:schemeClr val="accent2">
                  <a:lumMod val="60000"/>
                  <a:lumOff val="40000"/>
                </a:schemeClr>
              </a:solidFill>
              <a:latin typeface="HelveticaNeue"/>
              <a:ea typeface="HelveticaNeue"/>
              <a:cs typeface="HelveticaNeue"/>
              <a:sym typeface="Helvetica Neue"/>
            </a:endParaRPr>
          </a:p>
        </p:txBody>
      </p:sp>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pic>
        <p:nvPicPr>
          <p:cNvPr id="11" name="Immagine 10">
            <a:extLst>
              <a:ext uri="{FF2B5EF4-FFF2-40B4-BE49-F238E27FC236}">
                <a16:creationId xmlns:a16="http://schemas.microsoft.com/office/drawing/2014/main" id="{C87FF818-D6D4-65D4-3430-D76F4F9EB590}"/>
              </a:ext>
            </a:extLst>
          </p:cNvPr>
          <p:cNvPicPr>
            <a:picLocks noChangeAspect="1"/>
          </p:cNvPicPr>
          <p:nvPr/>
        </p:nvPicPr>
        <p:blipFill>
          <a:blip r:embed="rId10"/>
          <a:stretch>
            <a:fillRect/>
          </a:stretch>
        </p:blipFill>
        <p:spPr>
          <a:xfrm>
            <a:off x="592076" y="4916670"/>
            <a:ext cx="7441661" cy="3445133"/>
          </a:xfrm>
          <a:prstGeom prst="rect">
            <a:avLst/>
          </a:prstGeom>
        </p:spPr>
      </p:pic>
    </p:spTree>
    <p:extLst>
      <p:ext uri="{BB962C8B-B14F-4D97-AF65-F5344CB8AC3E}">
        <p14:creationId xmlns:p14="http://schemas.microsoft.com/office/powerpoint/2010/main" val="176046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254453"/>
          </a:xfrm>
          <a:prstGeom prst="rect">
            <a:avLst/>
          </a:prstGeom>
          <a:noFill/>
          <a:ln>
            <a:noFill/>
          </a:ln>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4"/>
          <a:srcRect t="32889" r="103"/>
          <a:stretch/>
        </p:blipFill>
        <p:spPr>
          <a:xfrm>
            <a:off x="-13957" y="8569226"/>
            <a:ext cx="18330530" cy="1717775"/>
          </a:xfrm>
          <a:prstGeom prst="rect">
            <a:avLst/>
          </a:prstGeom>
        </p:spPr>
      </p:pic>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5" name="IL TURISMO NEL LAZIO RAPPRESENTA UNO DEI SETTORI INDUSTRIALI STRATEGICAMENTE PIÙ INTERESSANTI E CHE HANNO FATTO REGISTRARE NEGLI ULTIMI ANNI TREND DI CRESCITA COSTANTI.">
            <a:extLst>
              <a:ext uri="{FF2B5EF4-FFF2-40B4-BE49-F238E27FC236}">
                <a16:creationId xmlns:a16="http://schemas.microsoft.com/office/drawing/2014/main" id="{56B0311D-8D2A-41BF-6F20-AE546437BF6C}"/>
              </a:ext>
            </a:extLst>
          </p:cNvPr>
          <p:cNvSpPr txBox="1"/>
          <p:nvPr/>
        </p:nvSpPr>
        <p:spPr>
          <a:xfrm>
            <a:off x="930684" y="2531985"/>
            <a:ext cx="7266718" cy="1219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lvl1pPr algn="l">
              <a:defRPr sz="2200" b="0" cap="all">
                <a:latin typeface="HelveticaNeueLT Std"/>
                <a:ea typeface="HelveticaNeueLT Std"/>
                <a:cs typeface="HelveticaNeueLT Std"/>
                <a:sym typeface="Helvetica Neue LT Std 55 Roman"/>
              </a:defRPr>
            </a:lvl1pPr>
          </a:lstStyle>
          <a:p>
            <a:pPr>
              <a:lnSpc>
                <a:spcPct val="120000"/>
              </a:lnSpc>
            </a:pPr>
            <a:endParaRPr lang="it-IT" sz="1800" b="1">
              <a:solidFill>
                <a:srgbClr val="002060"/>
              </a:solidFill>
              <a:latin typeface="Arial" panose="020B0604020202020204" pitchFamily="34" charset="0"/>
              <a:cs typeface="Arial" panose="020B0604020202020204" pitchFamily="34" charset="0"/>
            </a:endParaRPr>
          </a:p>
        </p:txBody>
      </p:sp>
      <p:pic>
        <p:nvPicPr>
          <p:cNvPr id="15" name="Immagine" descr="Immagine">
            <a:extLst>
              <a:ext uri="{FF2B5EF4-FFF2-40B4-BE49-F238E27FC236}">
                <a16:creationId xmlns:a16="http://schemas.microsoft.com/office/drawing/2014/main" id="{6D99A7F0-2213-6487-3D4C-72644D4E5567}"/>
              </a:ext>
            </a:extLst>
          </p:cNvPr>
          <p:cNvPicPr>
            <a:picLocks noChangeAspect="1"/>
          </p:cNvPicPr>
          <p:nvPr/>
        </p:nvPicPr>
        <p:blipFill>
          <a:blip r:embed="rId5"/>
          <a:stretch>
            <a:fillRect/>
          </a:stretch>
        </p:blipFill>
        <p:spPr>
          <a:xfrm>
            <a:off x="14439797" y="2175802"/>
            <a:ext cx="261473" cy="261473"/>
          </a:xfrm>
          <a:prstGeom prst="rect">
            <a:avLst/>
          </a:prstGeom>
          <a:ln w="12700">
            <a:miter lim="400000"/>
          </a:ln>
        </p:spPr>
      </p:pic>
      <p:sp>
        <p:nvSpPr>
          <p:cNvPr id="32" name="Google Shape;509;p19">
            <a:extLst>
              <a:ext uri="{FF2B5EF4-FFF2-40B4-BE49-F238E27FC236}">
                <a16:creationId xmlns:a16="http://schemas.microsoft.com/office/drawing/2014/main" id="{86B498B4-6B3A-7C62-02F1-6DD81E91990C}"/>
              </a:ext>
            </a:extLst>
          </p:cNvPr>
          <p:cNvSpPr txBox="1"/>
          <p:nvPr/>
        </p:nvSpPr>
        <p:spPr>
          <a:xfrm>
            <a:off x="401270" y="1129073"/>
            <a:ext cx="15480414" cy="10222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4950" b="1">
                <a:solidFill>
                  <a:schemeClr val="accent2">
                    <a:lumMod val="60000"/>
                    <a:lumOff val="40000"/>
                  </a:schemeClr>
                </a:solidFill>
                <a:latin typeface="HelveticaNeue"/>
                <a:ea typeface="HelveticaNeue"/>
                <a:cs typeface="HelveticaNeue"/>
                <a:sym typeface="Helvetica Neue"/>
              </a:rPr>
              <a:t>AUDIOVISUAL AND FILM INDUSTRY</a:t>
            </a:r>
            <a:endParaRPr sz="4950" b="1">
              <a:solidFill>
                <a:schemeClr val="accent2">
                  <a:lumMod val="60000"/>
                  <a:lumOff val="40000"/>
                </a:schemeClr>
              </a:solidFill>
              <a:latin typeface="HelveticaNeue"/>
              <a:ea typeface="HelveticaNeue"/>
              <a:cs typeface="HelveticaNeue"/>
              <a:sym typeface="Helvetica Neue"/>
            </a:endParaRPr>
          </a:p>
        </p:txBody>
      </p:sp>
      <p:sp>
        <p:nvSpPr>
          <p:cNvPr id="33" name="Google Shape;451;p17">
            <a:extLst>
              <a:ext uri="{FF2B5EF4-FFF2-40B4-BE49-F238E27FC236}">
                <a16:creationId xmlns:a16="http://schemas.microsoft.com/office/drawing/2014/main" id="{81697613-8B08-0081-792B-C2A187A9C8E7}"/>
              </a:ext>
            </a:extLst>
          </p:cNvPr>
          <p:cNvSpPr txBox="1"/>
          <p:nvPr/>
        </p:nvSpPr>
        <p:spPr>
          <a:xfrm>
            <a:off x="478496" y="5146392"/>
            <a:ext cx="8176768" cy="1627338"/>
          </a:xfrm>
          <a:prstGeom prst="rect">
            <a:avLst/>
          </a:prstGeom>
          <a:noFill/>
          <a:ln>
            <a:noFill/>
          </a:ln>
        </p:spPr>
        <p:txBody>
          <a:bodyPr spcFirstLastPara="1" wrap="square" lIns="34275" tIns="34275" rIns="34275" bIns="34275" anchor="t" anchorCtr="0">
            <a:spAutoFit/>
          </a:bodyPr>
          <a:lstStyle/>
          <a:p>
            <a:pPr>
              <a:buClr>
                <a:srgbClr val="002060"/>
              </a:buClr>
              <a:buSzPts val="2400"/>
            </a:pPr>
            <a:r>
              <a:rPr lang="en-US" sz="2025">
                <a:solidFill>
                  <a:srgbClr val="002060"/>
                </a:solidFill>
                <a:latin typeface="Helvetica Neue"/>
                <a:ea typeface="Helvetica Neue"/>
                <a:cs typeface="Helvetica Neue"/>
                <a:sym typeface="Helvetica Neue"/>
              </a:rPr>
              <a:t>Lazio Region supports numerous initiatives such as the </a:t>
            </a:r>
            <a:r>
              <a:rPr lang="en-US" sz="2025" b="1">
                <a:solidFill>
                  <a:srgbClr val="002060"/>
                </a:solidFill>
                <a:latin typeface="HelveticaNeue"/>
                <a:ea typeface="HelveticaNeue"/>
                <a:cs typeface="HelveticaNeue"/>
                <a:sym typeface="Helvetica Neue"/>
              </a:rPr>
              <a:t>Roma Lazio Film Commission and the Rome Film Fest </a:t>
            </a:r>
            <a:r>
              <a:rPr lang="en-US" sz="2025">
                <a:solidFill>
                  <a:srgbClr val="002060"/>
                </a:solidFill>
                <a:latin typeface="Helvetica Neue"/>
                <a:ea typeface="Helvetica Neue"/>
                <a:cs typeface="Helvetica Neue"/>
                <a:sym typeface="Helvetica Neue"/>
              </a:rPr>
              <a:t>(RFF).</a:t>
            </a:r>
            <a:endParaRPr sz="2025">
              <a:solidFill>
                <a:srgbClr val="002060"/>
              </a:solidFill>
              <a:latin typeface="Helvetica Neue"/>
              <a:ea typeface="Helvetica Neue"/>
              <a:cs typeface="Helvetica Neue"/>
              <a:sym typeface="Helvetica Neue"/>
            </a:endParaRPr>
          </a:p>
          <a:p>
            <a:pPr>
              <a:buClr>
                <a:srgbClr val="002060"/>
              </a:buClr>
              <a:buSzPts val="2400"/>
            </a:pPr>
            <a:endParaRPr sz="2025">
              <a:solidFill>
                <a:srgbClr val="002060"/>
              </a:solidFill>
              <a:latin typeface="Helvetica Neue"/>
              <a:ea typeface="Helvetica Neue"/>
              <a:cs typeface="Helvetica Neue"/>
              <a:sym typeface="Helvetica Neue"/>
            </a:endParaRPr>
          </a:p>
          <a:p>
            <a:pPr>
              <a:buClr>
                <a:srgbClr val="002060"/>
              </a:buClr>
              <a:buSzPts val="2400"/>
            </a:pPr>
            <a:r>
              <a:rPr lang="en-US" sz="2025" b="1">
                <a:solidFill>
                  <a:srgbClr val="002060"/>
                </a:solidFill>
                <a:latin typeface="HelveticaNeue"/>
                <a:ea typeface="HelveticaNeue"/>
                <a:cs typeface="HelveticaNeue"/>
                <a:sym typeface="Helvetica Neue"/>
              </a:rPr>
              <a:t>Today Lazio Region is the second in Europe in terms of investments in the sector after Berlin-Brandenburg.</a:t>
            </a:r>
            <a:endParaRPr sz="2625" b="1">
              <a:solidFill>
                <a:srgbClr val="000000"/>
              </a:solidFill>
              <a:latin typeface="HelveticaNeue"/>
              <a:ea typeface="HelveticaNeue"/>
              <a:cs typeface="HelveticaNeue"/>
              <a:sym typeface="Helvetica Neue"/>
            </a:endParaRPr>
          </a:p>
        </p:txBody>
      </p:sp>
      <p:sp>
        <p:nvSpPr>
          <p:cNvPr id="34" name="Google Shape;454;p17">
            <a:extLst>
              <a:ext uri="{FF2B5EF4-FFF2-40B4-BE49-F238E27FC236}">
                <a16:creationId xmlns:a16="http://schemas.microsoft.com/office/drawing/2014/main" id="{C1A967EF-55F7-7AAA-0627-306FD2DB5DEB}"/>
              </a:ext>
            </a:extLst>
          </p:cNvPr>
          <p:cNvSpPr txBox="1"/>
          <p:nvPr/>
        </p:nvSpPr>
        <p:spPr>
          <a:xfrm>
            <a:off x="478496" y="3035711"/>
            <a:ext cx="7894800" cy="1063830"/>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2400"/>
            </a:pPr>
            <a:r>
              <a:rPr lang="en-US" sz="1725" b="1">
                <a:solidFill>
                  <a:srgbClr val="002060"/>
                </a:solidFill>
                <a:latin typeface="HelveticaNeue"/>
                <a:ea typeface="HelveticaNeue"/>
                <a:cs typeface="HelveticaNeue"/>
                <a:sym typeface="Helvetica Neue"/>
              </a:rPr>
              <a:t>IN THE AUDIOVISUAL SECTOR, LAZIO HOLDS A CONSOLIDATED LEADERSHIP AT NATIONAL LEVEL.  IN ADDITION,  ITS SUPPLY CHAIN IS A DRIVING FORCE. </a:t>
            </a:r>
            <a:endParaRPr sz="1050">
              <a:solidFill>
                <a:srgbClr val="000000"/>
              </a:solidFill>
              <a:latin typeface="Arial"/>
              <a:ea typeface="Arial"/>
              <a:cs typeface="Arial"/>
              <a:sym typeface="Arial"/>
            </a:endParaRPr>
          </a:p>
        </p:txBody>
      </p:sp>
      <p:sp>
        <p:nvSpPr>
          <p:cNvPr id="35" name="Google Shape;455;p17">
            <a:extLst>
              <a:ext uri="{FF2B5EF4-FFF2-40B4-BE49-F238E27FC236}">
                <a16:creationId xmlns:a16="http://schemas.microsoft.com/office/drawing/2014/main" id="{3592F4DD-BC30-6AB7-FF8D-39BC79FA2B73}"/>
              </a:ext>
            </a:extLst>
          </p:cNvPr>
          <p:cNvSpPr txBox="1"/>
          <p:nvPr/>
        </p:nvSpPr>
        <p:spPr>
          <a:xfrm>
            <a:off x="478496" y="7389416"/>
            <a:ext cx="6673988" cy="684025"/>
          </a:xfrm>
          <a:prstGeom prst="rect">
            <a:avLst/>
          </a:prstGeom>
          <a:noFill/>
          <a:ln>
            <a:noFill/>
          </a:ln>
        </p:spPr>
        <p:txBody>
          <a:bodyPr spcFirstLastPara="1" wrap="square" lIns="53569" tIns="53569" rIns="53569" bIns="53569" anchor="ctr" anchorCtr="0">
            <a:normAutofit/>
          </a:bodyPr>
          <a:lstStyle/>
          <a:p>
            <a:pPr>
              <a:buClr>
                <a:srgbClr val="002060"/>
              </a:buClr>
              <a:buSzPts val="2400"/>
            </a:pPr>
            <a:r>
              <a:rPr lang="en-US" sz="1800">
                <a:solidFill>
                  <a:srgbClr val="002060"/>
                </a:solidFill>
                <a:latin typeface="Helvetica Neue"/>
                <a:ea typeface="Helvetica Neue"/>
                <a:cs typeface="Helvetica Neue"/>
                <a:sym typeface="Helvetica Neue"/>
              </a:rPr>
              <a:t>Film, Video, Radio-TV Industry, Animation and 3D Animation, Advertising, Digital effects for the Cinema and Music Videos</a:t>
            </a:r>
            <a:r>
              <a:rPr lang="en-US" sz="1800">
                <a:solidFill>
                  <a:srgbClr val="002060"/>
                </a:solidFill>
                <a:latin typeface="Arial"/>
                <a:ea typeface="Arial"/>
                <a:cs typeface="Arial"/>
                <a:sym typeface="Arial"/>
              </a:rPr>
              <a:t>. </a:t>
            </a:r>
            <a:r>
              <a:rPr lang="en-US" sz="1800">
                <a:solidFill>
                  <a:srgbClr val="FA1F00"/>
                </a:solidFill>
                <a:latin typeface="Arial"/>
                <a:ea typeface="Arial"/>
                <a:cs typeface="Arial"/>
                <a:sym typeface="Arial"/>
              </a:rPr>
              <a:t> </a:t>
            </a:r>
            <a:endParaRPr sz="1050">
              <a:solidFill>
                <a:srgbClr val="000000"/>
              </a:solidFill>
              <a:latin typeface="Arial"/>
              <a:ea typeface="Arial"/>
              <a:cs typeface="Arial"/>
              <a:sym typeface="Arial"/>
            </a:endParaRPr>
          </a:p>
        </p:txBody>
      </p:sp>
      <p:sp>
        <p:nvSpPr>
          <p:cNvPr id="36" name="Google Shape;466;p17">
            <a:extLst>
              <a:ext uri="{FF2B5EF4-FFF2-40B4-BE49-F238E27FC236}">
                <a16:creationId xmlns:a16="http://schemas.microsoft.com/office/drawing/2014/main" id="{22DE2AFD-7CA4-3AF9-525F-9778C1026B22}"/>
              </a:ext>
            </a:extLst>
          </p:cNvPr>
          <p:cNvSpPr txBox="1"/>
          <p:nvPr/>
        </p:nvSpPr>
        <p:spPr>
          <a:xfrm>
            <a:off x="478496" y="7014133"/>
            <a:ext cx="2766375" cy="334677"/>
          </a:xfrm>
          <a:prstGeom prst="rect">
            <a:avLst/>
          </a:prstGeom>
          <a:noFill/>
          <a:ln>
            <a:noFill/>
          </a:ln>
        </p:spPr>
        <p:txBody>
          <a:bodyPr spcFirstLastPara="1" wrap="square" lIns="34275" tIns="34275" rIns="34275" bIns="34275" anchor="t" anchorCtr="0">
            <a:spAutoFit/>
          </a:bodyPr>
          <a:lstStyle/>
          <a:p>
            <a:pPr marL="0" lvl="1">
              <a:buClr>
                <a:srgbClr val="002060"/>
              </a:buClr>
              <a:buSzPts val="2400"/>
            </a:pPr>
            <a:r>
              <a:rPr lang="en-US" sz="1725" b="1">
                <a:solidFill>
                  <a:srgbClr val="002060"/>
                </a:solidFill>
                <a:latin typeface="HelveticaNeue"/>
                <a:ea typeface="HelveticaNeue"/>
                <a:cs typeface="HelveticaNeue"/>
                <a:sym typeface="Helvetica Neue"/>
              </a:rPr>
              <a:t>MAIN SPECIALIZATIONS</a:t>
            </a:r>
            <a:endParaRPr sz="1725" b="1">
              <a:solidFill>
                <a:srgbClr val="002060"/>
              </a:solidFill>
              <a:latin typeface="HelveticaNeue"/>
              <a:ea typeface="HelveticaNeue"/>
              <a:cs typeface="HelveticaNeue"/>
              <a:sym typeface="Helvetica Neue"/>
            </a:endParaRPr>
          </a:p>
        </p:txBody>
      </p:sp>
      <p:sp>
        <p:nvSpPr>
          <p:cNvPr id="37" name="Google Shape;474;p17">
            <a:extLst>
              <a:ext uri="{FF2B5EF4-FFF2-40B4-BE49-F238E27FC236}">
                <a16:creationId xmlns:a16="http://schemas.microsoft.com/office/drawing/2014/main" id="{6122891A-EAEB-085B-0F41-1CE610D9E1DF}"/>
              </a:ext>
            </a:extLst>
          </p:cNvPr>
          <p:cNvSpPr txBox="1"/>
          <p:nvPr/>
        </p:nvSpPr>
        <p:spPr>
          <a:xfrm>
            <a:off x="478496" y="4230093"/>
            <a:ext cx="7894800" cy="886374"/>
          </a:xfrm>
          <a:prstGeom prst="rect">
            <a:avLst/>
          </a:prstGeom>
          <a:noFill/>
          <a:ln>
            <a:noFill/>
          </a:ln>
        </p:spPr>
        <p:txBody>
          <a:bodyPr spcFirstLastPara="1" wrap="square" lIns="68569" tIns="68569" rIns="68569" bIns="68569" anchor="t" anchorCtr="0">
            <a:spAutoFit/>
          </a:bodyPr>
          <a:lstStyle/>
          <a:p>
            <a:pPr>
              <a:lnSpc>
                <a:spcPct val="120000"/>
              </a:lnSpc>
            </a:pPr>
            <a:r>
              <a:rPr lang="en-US" sz="2025">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The audiovisual core of Lazio is concentrated in ROME, also thanks to the presence of </a:t>
            </a:r>
            <a:r>
              <a:rPr lang="en-US" sz="2025"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CINECITTA’ FILM STUDIOS.</a:t>
            </a:r>
            <a:endParaRPr sz="2025" b="1">
              <a:latin typeface="HelveticaNeue" panose="02000503000000020004" pitchFamily="2" charset="0"/>
              <a:ea typeface="HelveticaNeue" panose="02000503000000020004" pitchFamily="2" charset="0"/>
              <a:cs typeface="HelveticaNeue" panose="02000503000000020004" pitchFamily="2" charset="0"/>
            </a:endParaRPr>
          </a:p>
        </p:txBody>
      </p:sp>
      <p:sp>
        <p:nvSpPr>
          <p:cNvPr id="38" name="Google Shape;456;p17">
            <a:extLst>
              <a:ext uri="{FF2B5EF4-FFF2-40B4-BE49-F238E27FC236}">
                <a16:creationId xmlns:a16="http://schemas.microsoft.com/office/drawing/2014/main" id="{7D4CCF69-7FB0-826A-58CB-14DEB1BAF454}"/>
              </a:ext>
            </a:extLst>
          </p:cNvPr>
          <p:cNvSpPr txBox="1"/>
          <p:nvPr/>
        </p:nvSpPr>
        <p:spPr>
          <a:xfrm>
            <a:off x="15294686" y="4369803"/>
            <a:ext cx="2376603" cy="523683"/>
          </a:xfrm>
          <a:prstGeom prst="rect">
            <a:avLst/>
          </a:prstGeom>
          <a:noFill/>
          <a:ln>
            <a:noFill/>
          </a:ln>
        </p:spPr>
        <p:txBody>
          <a:bodyPr spcFirstLastPara="1" wrap="square" lIns="53569" tIns="53569" rIns="53569" bIns="53569" anchor="ctr" anchorCtr="0">
            <a:spAutoFit/>
          </a:bodyPr>
          <a:lstStyle/>
          <a:p>
            <a:pPr>
              <a:buClr>
                <a:srgbClr val="002060"/>
              </a:buClr>
              <a:buSzPts val="1800"/>
            </a:pPr>
            <a:r>
              <a:rPr lang="en-US" sz="1350">
                <a:solidFill>
                  <a:srgbClr val="002060"/>
                </a:solidFill>
                <a:latin typeface="Arial"/>
                <a:ea typeface="Arial"/>
                <a:cs typeface="Arial"/>
                <a:sym typeface="Arial"/>
              </a:rPr>
              <a:t>WEIGHT OF THE SECTOR AT NATIONAL LEVEL</a:t>
            </a:r>
            <a:endParaRPr sz="1050">
              <a:solidFill>
                <a:srgbClr val="000000"/>
              </a:solidFill>
              <a:latin typeface="Arial"/>
              <a:ea typeface="Arial"/>
              <a:cs typeface="Arial"/>
              <a:sym typeface="Arial"/>
            </a:endParaRPr>
          </a:p>
        </p:txBody>
      </p:sp>
      <p:sp>
        <p:nvSpPr>
          <p:cNvPr id="39" name="Google Shape;457;p17">
            <a:extLst>
              <a:ext uri="{FF2B5EF4-FFF2-40B4-BE49-F238E27FC236}">
                <a16:creationId xmlns:a16="http://schemas.microsoft.com/office/drawing/2014/main" id="{DF854081-1C9A-1A0A-0D0E-74A29DB1C8CE}"/>
              </a:ext>
            </a:extLst>
          </p:cNvPr>
          <p:cNvSpPr txBox="1"/>
          <p:nvPr/>
        </p:nvSpPr>
        <p:spPr>
          <a:xfrm>
            <a:off x="15363326" y="3689269"/>
            <a:ext cx="1510622" cy="684000"/>
          </a:xfrm>
          <a:prstGeom prst="rect">
            <a:avLst/>
          </a:prstGeom>
          <a:noFill/>
          <a:ln>
            <a:noFill/>
          </a:ln>
        </p:spPr>
        <p:txBody>
          <a:bodyPr spcFirstLastPara="1" wrap="square" lIns="53569" tIns="53569" rIns="53569" bIns="53569" anchor="ctr" anchorCtr="0">
            <a:normAutofit/>
          </a:bodyPr>
          <a:lstStyle>
            <a:defPPr>
              <a:defRPr lang="ru-RU"/>
            </a:defPPr>
            <a:lvl1pPr>
              <a:buClr>
                <a:srgbClr val="002060"/>
              </a:buClr>
              <a:buSzPts val="4000"/>
              <a:defRPr sz="3375" b="1">
                <a:solidFill>
                  <a:srgbClr val="6E4E7F"/>
                </a:solidFill>
                <a:latin typeface="HelveticaNeue"/>
              </a:defRPr>
            </a:lvl1pPr>
          </a:lstStyle>
          <a:p>
            <a:r>
              <a:rPr lang="en-US">
                <a:sym typeface="Helvetica Neue"/>
              </a:rPr>
              <a:t>50% </a:t>
            </a:r>
            <a:endParaRPr>
              <a:sym typeface="Arial"/>
            </a:endParaRPr>
          </a:p>
        </p:txBody>
      </p:sp>
      <p:sp>
        <p:nvSpPr>
          <p:cNvPr id="40" name="Google Shape;458;p17">
            <a:extLst>
              <a:ext uri="{FF2B5EF4-FFF2-40B4-BE49-F238E27FC236}">
                <a16:creationId xmlns:a16="http://schemas.microsoft.com/office/drawing/2014/main" id="{C9783E2B-4A6E-57F2-6619-83F2AC034E6D}"/>
              </a:ext>
            </a:extLst>
          </p:cNvPr>
          <p:cNvSpPr txBox="1"/>
          <p:nvPr/>
        </p:nvSpPr>
        <p:spPr>
          <a:xfrm>
            <a:off x="13299065" y="5776647"/>
            <a:ext cx="1579950" cy="530648"/>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it-IT" sz="1350">
                <a:solidFill>
                  <a:srgbClr val="002060"/>
                </a:solidFill>
              </a:rPr>
              <a:t>AUDIOVISUAL AND</a:t>
            </a:r>
          </a:p>
          <a:p>
            <a:pPr>
              <a:buClr>
                <a:srgbClr val="002060"/>
              </a:buClr>
              <a:buSzPts val="1800"/>
            </a:pPr>
            <a:r>
              <a:rPr lang="it-IT" sz="1350">
                <a:solidFill>
                  <a:srgbClr val="002060"/>
                </a:solidFill>
              </a:rPr>
              <a:t>MUSIC COMPANIES</a:t>
            </a:r>
            <a:endParaRPr sz="1350">
              <a:solidFill>
                <a:srgbClr val="002060"/>
              </a:solidFill>
            </a:endParaRPr>
          </a:p>
        </p:txBody>
      </p:sp>
      <p:sp>
        <p:nvSpPr>
          <p:cNvPr id="41" name="Google Shape;459;p17">
            <a:extLst>
              <a:ext uri="{FF2B5EF4-FFF2-40B4-BE49-F238E27FC236}">
                <a16:creationId xmlns:a16="http://schemas.microsoft.com/office/drawing/2014/main" id="{1B544A72-B071-C0AB-7B22-ABA6C7453BAD}"/>
              </a:ext>
            </a:extLst>
          </p:cNvPr>
          <p:cNvSpPr txBox="1"/>
          <p:nvPr/>
        </p:nvSpPr>
        <p:spPr>
          <a:xfrm>
            <a:off x="12104060" y="5102408"/>
            <a:ext cx="2687368" cy="684025"/>
          </a:xfrm>
          <a:prstGeom prst="rect">
            <a:avLst/>
          </a:prstGeom>
          <a:noFill/>
          <a:ln>
            <a:noFill/>
          </a:ln>
        </p:spPr>
        <p:txBody>
          <a:bodyPr spcFirstLastPara="1" wrap="square" lIns="53569" tIns="53569" rIns="53569" bIns="53569" anchor="ctr" anchorCtr="0">
            <a:normAutofit/>
          </a:bodyPr>
          <a:lstStyle>
            <a:defPPr>
              <a:defRPr lang="ru-RU"/>
            </a:defPPr>
            <a:lvl1pPr>
              <a:buClr>
                <a:srgbClr val="002060"/>
              </a:buClr>
              <a:buSzPts val="4000"/>
              <a:defRPr sz="3375" b="1">
                <a:solidFill>
                  <a:srgbClr val="6E4E7F"/>
                </a:solidFill>
                <a:latin typeface="HelveticaNeue"/>
              </a:defRPr>
            </a:lvl1pPr>
          </a:lstStyle>
          <a:p>
            <a:r>
              <a:rPr lang="en-US">
                <a:sym typeface="Helvetica Neue"/>
              </a:rPr>
              <a:t>4.381 </a:t>
            </a:r>
            <a:endParaRPr>
              <a:sym typeface="Arial"/>
            </a:endParaRPr>
          </a:p>
        </p:txBody>
      </p:sp>
      <p:sp>
        <p:nvSpPr>
          <p:cNvPr id="42" name="Google Shape;462;p17">
            <a:extLst>
              <a:ext uri="{FF2B5EF4-FFF2-40B4-BE49-F238E27FC236}">
                <a16:creationId xmlns:a16="http://schemas.microsoft.com/office/drawing/2014/main" id="{0ED779DE-31BE-1A89-1D01-0FB4562CB3B4}"/>
              </a:ext>
            </a:extLst>
          </p:cNvPr>
          <p:cNvSpPr txBox="1"/>
          <p:nvPr/>
        </p:nvSpPr>
        <p:spPr>
          <a:xfrm>
            <a:off x="13557253" y="4380845"/>
            <a:ext cx="1135800" cy="276969"/>
          </a:xfrm>
          <a:prstGeom prst="rect">
            <a:avLst/>
          </a:prstGeom>
          <a:noFill/>
          <a:ln>
            <a:noFill/>
          </a:ln>
        </p:spPr>
        <p:txBody>
          <a:bodyPr spcFirstLastPara="1" wrap="square" lIns="34275" tIns="34275" rIns="34275" bIns="34275" anchor="t" anchorCtr="0">
            <a:spAutoFit/>
          </a:bodyPr>
          <a:lstStyle/>
          <a:p>
            <a:pPr>
              <a:buClr>
                <a:srgbClr val="002060"/>
              </a:buClr>
              <a:buSzPts val="1800"/>
            </a:pPr>
            <a:r>
              <a:rPr lang="en-US" sz="1350">
                <a:solidFill>
                  <a:srgbClr val="002060"/>
                </a:solidFill>
                <a:latin typeface="Arial"/>
                <a:ea typeface="Arial"/>
                <a:cs typeface="Arial"/>
                <a:sym typeface="Arial"/>
              </a:rPr>
              <a:t>EMPLOYEES</a:t>
            </a:r>
            <a:endParaRPr sz="1050">
              <a:solidFill>
                <a:srgbClr val="000000"/>
              </a:solidFill>
              <a:latin typeface="Arial"/>
              <a:ea typeface="Arial"/>
              <a:cs typeface="Arial"/>
              <a:sym typeface="Arial"/>
            </a:endParaRPr>
          </a:p>
        </p:txBody>
      </p:sp>
      <p:sp>
        <p:nvSpPr>
          <p:cNvPr id="43" name="Google Shape;463;p17">
            <a:extLst>
              <a:ext uri="{FF2B5EF4-FFF2-40B4-BE49-F238E27FC236}">
                <a16:creationId xmlns:a16="http://schemas.microsoft.com/office/drawing/2014/main" id="{6E9C7CB4-E970-228C-7B31-C3BF0BE7FCCE}"/>
              </a:ext>
            </a:extLst>
          </p:cNvPr>
          <p:cNvSpPr txBox="1"/>
          <p:nvPr/>
        </p:nvSpPr>
        <p:spPr>
          <a:xfrm>
            <a:off x="11800291" y="3774179"/>
            <a:ext cx="2322225" cy="684000"/>
          </a:xfrm>
          <a:prstGeom prst="rect">
            <a:avLst/>
          </a:prstGeom>
          <a:noFill/>
          <a:ln>
            <a:noFill/>
          </a:ln>
        </p:spPr>
        <p:txBody>
          <a:bodyPr spcFirstLastPara="1" wrap="square" lIns="53569" tIns="53569" rIns="53569" bIns="53569" anchor="ctr" anchorCtr="0">
            <a:normAutofit/>
          </a:bodyPr>
          <a:lstStyle/>
          <a:p>
            <a:pPr>
              <a:buClr>
                <a:srgbClr val="002060"/>
              </a:buClr>
              <a:buSzPts val="4000"/>
            </a:pPr>
            <a:r>
              <a:rPr lang="en-US" sz="3375" b="1">
                <a:solidFill>
                  <a:srgbClr val="6E4E7F"/>
                </a:solidFill>
                <a:latin typeface="HelveticaNeue"/>
                <a:sym typeface="Helvetica Neue"/>
              </a:rPr>
              <a:t>27.000</a:t>
            </a:r>
            <a:endParaRPr sz="3375" b="1">
              <a:solidFill>
                <a:srgbClr val="6E4E7F"/>
              </a:solidFill>
              <a:latin typeface="HelveticaNeue"/>
              <a:sym typeface="Arial"/>
            </a:endParaRPr>
          </a:p>
        </p:txBody>
      </p:sp>
      <p:sp>
        <p:nvSpPr>
          <p:cNvPr id="44" name="Google Shape;464;p17">
            <a:extLst>
              <a:ext uri="{FF2B5EF4-FFF2-40B4-BE49-F238E27FC236}">
                <a16:creationId xmlns:a16="http://schemas.microsoft.com/office/drawing/2014/main" id="{32DF953B-18F1-250B-2E21-FC69BFF7804D}"/>
              </a:ext>
            </a:extLst>
          </p:cNvPr>
          <p:cNvSpPr txBox="1"/>
          <p:nvPr/>
        </p:nvSpPr>
        <p:spPr>
          <a:xfrm>
            <a:off x="13874204" y="7511079"/>
            <a:ext cx="2131706" cy="276969"/>
          </a:xfrm>
          <a:prstGeom prst="rect">
            <a:avLst/>
          </a:prstGeom>
          <a:noFill/>
          <a:ln>
            <a:noFill/>
          </a:ln>
        </p:spPr>
        <p:txBody>
          <a:bodyPr spcFirstLastPara="1" wrap="square" lIns="34275" tIns="34275" rIns="34275" bIns="34275" anchor="t" anchorCtr="0">
            <a:spAutoFit/>
          </a:bodyPr>
          <a:lstStyle/>
          <a:p>
            <a:pPr>
              <a:buClr>
                <a:srgbClr val="002060"/>
              </a:buClr>
              <a:buSzPts val="1800"/>
            </a:pPr>
            <a:r>
              <a:rPr lang="en-US" sz="1350">
                <a:solidFill>
                  <a:srgbClr val="002060"/>
                </a:solidFill>
                <a:latin typeface="Arial"/>
                <a:ea typeface="Arial"/>
                <a:cs typeface="Arial"/>
                <a:sym typeface="Arial"/>
              </a:rPr>
              <a:t>COMPANIES IN ROME </a:t>
            </a:r>
            <a:endParaRPr sz="1050">
              <a:solidFill>
                <a:srgbClr val="000000"/>
              </a:solidFill>
              <a:latin typeface="Arial"/>
              <a:ea typeface="Arial"/>
              <a:cs typeface="Arial"/>
              <a:sym typeface="Arial"/>
            </a:endParaRPr>
          </a:p>
        </p:txBody>
      </p:sp>
      <p:sp>
        <p:nvSpPr>
          <p:cNvPr id="45" name="Google Shape;465;p17">
            <a:extLst>
              <a:ext uri="{FF2B5EF4-FFF2-40B4-BE49-F238E27FC236}">
                <a16:creationId xmlns:a16="http://schemas.microsoft.com/office/drawing/2014/main" id="{153F7D2D-6AB6-0EDB-C18F-9D270C9652F0}"/>
              </a:ext>
            </a:extLst>
          </p:cNvPr>
          <p:cNvSpPr txBox="1"/>
          <p:nvPr/>
        </p:nvSpPr>
        <p:spPr>
          <a:xfrm>
            <a:off x="13874204" y="6858408"/>
            <a:ext cx="1135772" cy="684025"/>
          </a:xfrm>
          <a:prstGeom prst="rect">
            <a:avLst/>
          </a:prstGeom>
          <a:noFill/>
          <a:ln>
            <a:noFill/>
          </a:ln>
        </p:spPr>
        <p:txBody>
          <a:bodyPr spcFirstLastPara="1" wrap="square" lIns="53569" tIns="53569" rIns="53569" bIns="53569" anchor="ctr" anchorCtr="0">
            <a:normAutofit/>
          </a:bodyPr>
          <a:lstStyle>
            <a:defPPr>
              <a:defRPr lang="ru-RU"/>
            </a:defPPr>
            <a:lvl1pPr>
              <a:buClr>
                <a:srgbClr val="002060"/>
              </a:buClr>
              <a:buSzPts val="4000"/>
              <a:defRPr sz="3375" b="1">
                <a:solidFill>
                  <a:srgbClr val="6E4E7F"/>
                </a:solidFill>
                <a:latin typeface="HelveticaNeue"/>
              </a:defRPr>
            </a:lvl1pPr>
          </a:lstStyle>
          <a:p>
            <a:r>
              <a:rPr lang="en-US">
                <a:sym typeface="Helvetica Neue"/>
              </a:rPr>
              <a:t>93% </a:t>
            </a:r>
            <a:endParaRPr>
              <a:sym typeface="Arial"/>
            </a:endParaRPr>
          </a:p>
        </p:txBody>
      </p:sp>
      <p:sp>
        <p:nvSpPr>
          <p:cNvPr id="46" name="Google Shape;467;p17">
            <a:extLst>
              <a:ext uri="{FF2B5EF4-FFF2-40B4-BE49-F238E27FC236}">
                <a16:creationId xmlns:a16="http://schemas.microsoft.com/office/drawing/2014/main" id="{51BA8121-13B5-D206-F068-C44F6BEEDD93}"/>
              </a:ext>
            </a:extLst>
          </p:cNvPr>
          <p:cNvSpPr txBox="1"/>
          <p:nvPr/>
        </p:nvSpPr>
        <p:spPr>
          <a:xfrm>
            <a:off x="15120696" y="5166999"/>
            <a:ext cx="1866583" cy="684000"/>
          </a:xfrm>
          <a:prstGeom prst="rect">
            <a:avLst/>
          </a:prstGeom>
          <a:noFill/>
          <a:ln>
            <a:noFill/>
          </a:ln>
        </p:spPr>
        <p:txBody>
          <a:bodyPr spcFirstLastPara="1" wrap="square" lIns="53569" tIns="53569" rIns="53569" bIns="53569" anchor="ctr" anchorCtr="0">
            <a:normAutofit/>
          </a:bodyPr>
          <a:lstStyle>
            <a:defPPr>
              <a:defRPr lang="ru-RU"/>
            </a:defPPr>
            <a:lvl1pPr>
              <a:buClr>
                <a:srgbClr val="002060"/>
              </a:buClr>
              <a:buSzPts val="4000"/>
              <a:defRPr sz="3375" b="1">
                <a:solidFill>
                  <a:srgbClr val="6E4E7F"/>
                </a:solidFill>
                <a:latin typeface="HelveticaNeue"/>
              </a:defRPr>
            </a:lvl1pPr>
          </a:lstStyle>
          <a:p>
            <a:r>
              <a:rPr lang="en-US">
                <a:sym typeface="Helvetica Neue"/>
              </a:rPr>
              <a:t>2.200</a:t>
            </a:r>
            <a:endParaRPr>
              <a:sym typeface="Arial"/>
            </a:endParaRPr>
          </a:p>
        </p:txBody>
      </p:sp>
      <p:sp>
        <p:nvSpPr>
          <p:cNvPr id="47" name="Google Shape;468;p17">
            <a:extLst>
              <a:ext uri="{FF2B5EF4-FFF2-40B4-BE49-F238E27FC236}">
                <a16:creationId xmlns:a16="http://schemas.microsoft.com/office/drawing/2014/main" id="{A07D3485-AC06-B04A-F00B-3F33886526AE}"/>
              </a:ext>
            </a:extLst>
          </p:cNvPr>
          <p:cNvSpPr txBox="1"/>
          <p:nvPr/>
        </p:nvSpPr>
        <p:spPr>
          <a:xfrm>
            <a:off x="15412587" y="5899588"/>
            <a:ext cx="1579950" cy="276969"/>
          </a:xfrm>
          <a:prstGeom prst="rect">
            <a:avLst/>
          </a:prstGeom>
          <a:noFill/>
          <a:ln>
            <a:noFill/>
          </a:ln>
        </p:spPr>
        <p:txBody>
          <a:bodyPr spcFirstLastPara="1" wrap="square" lIns="34275" tIns="34275" rIns="34275" bIns="34275" anchor="t" anchorCtr="0">
            <a:spAutoFit/>
          </a:bodyPr>
          <a:lstStyle/>
          <a:p>
            <a:pPr>
              <a:buClr>
                <a:srgbClr val="002060"/>
              </a:buClr>
              <a:buSzPts val="1800"/>
            </a:pPr>
            <a:r>
              <a:rPr lang="en-US" sz="1350">
                <a:solidFill>
                  <a:srgbClr val="002060"/>
                </a:solidFill>
                <a:latin typeface="Arial"/>
                <a:ea typeface="Arial"/>
                <a:cs typeface="Arial"/>
                <a:sym typeface="Arial"/>
              </a:rPr>
              <a:t>FILM COMPANIES </a:t>
            </a:r>
            <a:endParaRPr sz="1050">
              <a:solidFill>
                <a:srgbClr val="000000"/>
              </a:solidFill>
              <a:latin typeface="Arial"/>
              <a:ea typeface="Arial"/>
              <a:cs typeface="Arial"/>
              <a:sym typeface="Arial"/>
            </a:endParaRPr>
          </a:p>
        </p:txBody>
      </p:sp>
      <p:pic>
        <p:nvPicPr>
          <p:cNvPr id="48" name="Google Shape;469;p17" descr="Image">
            <a:extLst>
              <a:ext uri="{FF2B5EF4-FFF2-40B4-BE49-F238E27FC236}">
                <a16:creationId xmlns:a16="http://schemas.microsoft.com/office/drawing/2014/main" id="{E6222343-EDB3-B7F6-3B6C-6291D06ED921}"/>
              </a:ext>
            </a:extLst>
          </p:cNvPr>
          <p:cNvPicPr preferRelativeResize="0"/>
          <p:nvPr/>
        </p:nvPicPr>
        <p:blipFill rotWithShape="1">
          <a:blip r:embed="rId6">
            <a:alphaModFix/>
          </a:blip>
          <a:srcRect/>
          <a:stretch/>
        </p:blipFill>
        <p:spPr>
          <a:xfrm>
            <a:off x="13557253" y="3691432"/>
            <a:ext cx="633903" cy="602236"/>
          </a:xfrm>
          <a:prstGeom prst="rect">
            <a:avLst/>
          </a:prstGeom>
          <a:noFill/>
          <a:ln>
            <a:noFill/>
          </a:ln>
        </p:spPr>
      </p:pic>
      <p:pic>
        <p:nvPicPr>
          <p:cNvPr id="49" name="Google Shape;470;p17" descr="Image">
            <a:extLst>
              <a:ext uri="{FF2B5EF4-FFF2-40B4-BE49-F238E27FC236}">
                <a16:creationId xmlns:a16="http://schemas.microsoft.com/office/drawing/2014/main" id="{96EC8C6A-9F50-E976-88CF-20F5D5D78787}"/>
              </a:ext>
            </a:extLst>
          </p:cNvPr>
          <p:cNvPicPr preferRelativeResize="0"/>
          <p:nvPr/>
        </p:nvPicPr>
        <p:blipFill rotWithShape="1">
          <a:blip r:embed="rId7">
            <a:alphaModFix/>
          </a:blip>
          <a:srcRect/>
          <a:stretch/>
        </p:blipFill>
        <p:spPr>
          <a:xfrm>
            <a:off x="16665709" y="3632600"/>
            <a:ext cx="533825" cy="641778"/>
          </a:xfrm>
          <a:prstGeom prst="rect">
            <a:avLst/>
          </a:prstGeom>
          <a:noFill/>
          <a:ln>
            <a:noFill/>
          </a:ln>
        </p:spPr>
      </p:pic>
      <p:pic>
        <p:nvPicPr>
          <p:cNvPr id="50" name="Google Shape;471;p17" descr="Image">
            <a:extLst>
              <a:ext uri="{FF2B5EF4-FFF2-40B4-BE49-F238E27FC236}">
                <a16:creationId xmlns:a16="http://schemas.microsoft.com/office/drawing/2014/main" id="{C8DF2895-7AC0-DEC7-84DE-3BF13900D314}"/>
              </a:ext>
            </a:extLst>
          </p:cNvPr>
          <p:cNvPicPr preferRelativeResize="0"/>
          <p:nvPr/>
        </p:nvPicPr>
        <p:blipFill rotWithShape="1">
          <a:blip r:embed="rId8">
            <a:alphaModFix/>
          </a:blip>
          <a:srcRect/>
          <a:stretch/>
        </p:blipFill>
        <p:spPr>
          <a:xfrm>
            <a:off x="15005291" y="6853625"/>
            <a:ext cx="588237" cy="588237"/>
          </a:xfrm>
          <a:prstGeom prst="rect">
            <a:avLst/>
          </a:prstGeom>
          <a:noFill/>
          <a:ln>
            <a:noFill/>
          </a:ln>
        </p:spPr>
      </p:pic>
      <p:pic>
        <p:nvPicPr>
          <p:cNvPr id="51" name="Google Shape;472;p17" descr="Image">
            <a:extLst>
              <a:ext uri="{FF2B5EF4-FFF2-40B4-BE49-F238E27FC236}">
                <a16:creationId xmlns:a16="http://schemas.microsoft.com/office/drawing/2014/main" id="{00988EC8-980A-63CF-F72D-12F39733C5A5}"/>
              </a:ext>
            </a:extLst>
          </p:cNvPr>
          <p:cNvPicPr preferRelativeResize="0"/>
          <p:nvPr/>
        </p:nvPicPr>
        <p:blipFill rotWithShape="1">
          <a:blip r:embed="rId9">
            <a:alphaModFix/>
          </a:blip>
          <a:srcRect/>
          <a:stretch/>
        </p:blipFill>
        <p:spPr>
          <a:xfrm>
            <a:off x="13538704" y="5108630"/>
            <a:ext cx="530651" cy="530649"/>
          </a:xfrm>
          <a:prstGeom prst="rect">
            <a:avLst/>
          </a:prstGeom>
          <a:noFill/>
          <a:ln>
            <a:noFill/>
          </a:ln>
        </p:spPr>
      </p:pic>
      <p:pic>
        <p:nvPicPr>
          <p:cNvPr id="52" name="Google Shape;473;p17" descr="Image">
            <a:extLst>
              <a:ext uri="{FF2B5EF4-FFF2-40B4-BE49-F238E27FC236}">
                <a16:creationId xmlns:a16="http://schemas.microsoft.com/office/drawing/2014/main" id="{6E246950-05DB-264A-6DCF-4C98E72AF2DE}"/>
              </a:ext>
            </a:extLst>
          </p:cNvPr>
          <p:cNvPicPr preferRelativeResize="0"/>
          <p:nvPr/>
        </p:nvPicPr>
        <p:blipFill rotWithShape="1">
          <a:blip r:embed="rId10">
            <a:alphaModFix/>
          </a:blip>
          <a:srcRect/>
          <a:stretch/>
        </p:blipFill>
        <p:spPr>
          <a:xfrm>
            <a:off x="16544477" y="5070122"/>
            <a:ext cx="776291" cy="733836"/>
          </a:xfrm>
          <a:prstGeom prst="rect">
            <a:avLst/>
          </a:prstGeom>
          <a:noFill/>
          <a:ln>
            <a:noFill/>
          </a:ln>
        </p:spPr>
      </p:pic>
      <p:pic>
        <p:nvPicPr>
          <p:cNvPr id="6146" name="Picture 2" descr="Cinecittà Studios | Logopedia | Fandom">
            <a:extLst>
              <a:ext uri="{FF2B5EF4-FFF2-40B4-BE49-F238E27FC236}">
                <a16:creationId xmlns:a16="http://schemas.microsoft.com/office/drawing/2014/main" id="{B80BA84D-D2C7-1A66-324D-6639DCB90B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48500" y="4218008"/>
            <a:ext cx="1780356" cy="208268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ome Film Festival - Wikipedia">
            <a:extLst>
              <a:ext uri="{FF2B5EF4-FFF2-40B4-BE49-F238E27FC236}">
                <a16:creationId xmlns:a16="http://schemas.microsoft.com/office/drawing/2014/main" id="{AF173E69-D921-E85D-B6F6-13BA6F7155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86844" y="6565126"/>
            <a:ext cx="1503668" cy="1409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245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254453"/>
          </a:xfrm>
          <a:prstGeom prst="rect">
            <a:avLst/>
          </a:prstGeom>
          <a:noFill/>
          <a:ln>
            <a:noFill/>
          </a:ln>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4"/>
          <a:srcRect t="32889" r="103"/>
          <a:stretch/>
        </p:blipFill>
        <p:spPr>
          <a:xfrm>
            <a:off x="-13957" y="8569226"/>
            <a:ext cx="18330530" cy="1717775"/>
          </a:xfrm>
          <a:prstGeom prst="rect">
            <a:avLst/>
          </a:prstGeom>
        </p:spPr>
      </p:pic>
      <p:sp>
        <p:nvSpPr>
          <p:cNvPr id="8" name="Google Shape;509;p19">
            <a:extLst>
              <a:ext uri="{FF2B5EF4-FFF2-40B4-BE49-F238E27FC236}">
                <a16:creationId xmlns:a16="http://schemas.microsoft.com/office/drawing/2014/main" id="{E347BD3B-AE9C-08F3-2CAA-617E127E200F}"/>
              </a:ext>
            </a:extLst>
          </p:cNvPr>
          <p:cNvSpPr txBox="1"/>
          <p:nvPr/>
        </p:nvSpPr>
        <p:spPr>
          <a:xfrm>
            <a:off x="401270" y="1115223"/>
            <a:ext cx="15480414" cy="10499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5100" b="1">
                <a:solidFill>
                  <a:schemeClr val="accent4">
                    <a:lumMod val="60000"/>
                    <a:lumOff val="40000"/>
                  </a:schemeClr>
                </a:solidFill>
                <a:latin typeface="HelveticaNeue"/>
                <a:ea typeface="HelveticaNeue"/>
                <a:cs typeface="HelveticaNeue"/>
                <a:sym typeface="Helvetica Neue"/>
              </a:rPr>
              <a:t>ICT</a:t>
            </a:r>
            <a:endParaRPr sz="5100" b="1">
              <a:solidFill>
                <a:schemeClr val="accent4">
                  <a:lumMod val="60000"/>
                  <a:lumOff val="40000"/>
                </a:schemeClr>
              </a:solidFill>
              <a:latin typeface="HelveticaNeue"/>
              <a:ea typeface="HelveticaNeue"/>
              <a:cs typeface="HelveticaNeue"/>
              <a:sym typeface="Helvetica Neue"/>
            </a:endParaRPr>
          </a:p>
        </p:txBody>
      </p:sp>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5" name="IL TURISMO NEL LAZIO RAPPRESENTA UNO DEI SETTORI INDUSTRIALI STRATEGICAMENTE PIÙ INTERESSANTI E CHE HANNO FATTO REGISTRARE NEGLI ULTIMI ANNI TREND DI CRESCITA COSTANTI.">
            <a:extLst>
              <a:ext uri="{FF2B5EF4-FFF2-40B4-BE49-F238E27FC236}">
                <a16:creationId xmlns:a16="http://schemas.microsoft.com/office/drawing/2014/main" id="{56B0311D-8D2A-41BF-6F20-AE546437BF6C}"/>
              </a:ext>
            </a:extLst>
          </p:cNvPr>
          <p:cNvSpPr txBox="1"/>
          <p:nvPr/>
        </p:nvSpPr>
        <p:spPr>
          <a:xfrm>
            <a:off x="930684" y="2531985"/>
            <a:ext cx="7266718" cy="1219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lvl1pPr algn="l">
              <a:defRPr sz="2200" b="0" cap="all">
                <a:latin typeface="HelveticaNeueLT Std"/>
                <a:ea typeface="HelveticaNeueLT Std"/>
                <a:cs typeface="HelveticaNeueLT Std"/>
                <a:sym typeface="Helvetica Neue LT Std 55 Roman"/>
              </a:defRPr>
            </a:lvl1pPr>
          </a:lstStyle>
          <a:p>
            <a:pPr>
              <a:lnSpc>
                <a:spcPct val="120000"/>
              </a:lnSpc>
            </a:pPr>
            <a:endParaRPr lang="it-IT" sz="1800" b="1">
              <a:solidFill>
                <a:srgbClr val="002060"/>
              </a:solidFill>
              <a:latin typeface="Arial" panose="020B0604020202020204" pitchFamily="34" charset="0"/>
              <a:cs typeface="Arial" panose="020B0604020202020204" pitchFamily="34" charset="0"/>
            </a:endParaRPr>
          </a:p>
        </p:txBody>
      </p:sp>
      <p:sp>
        <p:nvSpPr>
          <p:cNvPr id="12" name="Linea">
            <a:extLst>
              <a:ext uri="{FF2B5EF4-FFF2-40B4-BE49-F238E27FC236}">
                <a16:creationId xmlns:a16="http://schemas.microsoft.com/office/drawing/2014/main" id="{EF6BDF41-3BCC-353B-1EC8-ACEE8560FE3F}"/>
              </a:ext>
            </a:extLst>
          </p:cNvPr>
          <p:cNvSpPr/>
          <p:nvPr/>
        </p:nvSpPr>
        <p:spPr>
          <a:xfrm>
            <a:off x="386703" y="5310327"/>
            <a:ext cx="5802239" cy="1"/>
          </a:xfrm>
          <a:prstGeom prst="line">
            <a:avLst/>
          </a:prstGeom>
          <a:ln w="25400">
            <a:solidFill>
              <a:srgbClr val="000000"/>
            </a:solidFill>
            <a:miter lim="400000"/>
          </a:ln>
        </p:spPr>
        <p:txBody>
          <a:bodyPr lIns="53578" tIns="53578" rIns="53578" bIns="53578" anchor="ctr"/>
          <a:lstStyle/>
          <a:p>
            <a:pPr>
              <a:defRPr sz="3000" b="0">
                <a:solidFill>
                  <a:srgbClr val="FFFFFF"/>
                </a:solidFill>
                <a:latin typeface="HelveticaNeue"/>
                <a:ea typeface="HelveticaNeue"/>
                <a:cs typeface="HelveticaNeue"/>
                <a:sym typeface="Helvetica Neue Medium"/>
              </a:defRPr>
            </a:pPr>
            <a:endParaRPr sz="2250"/>
          </a:p>
        </p:txBody>
      </p:sp>
      <p:sp>
        <p:nvSpPr>
          <p:cNvPr id="13" name="È LA SPESA DEI TURISTI INTERNAZIONALI">
            <a:extLst>
              <a:ext uri="{FF2B5EF4-FFF2-40B4-BE49-F238E27FC236}">
                <a16:creationId xmlns:a16="http://schemas.microsoft.com/office/drawing/2014/main" id="{6AA9F8EA-23B6-ACBA-95BF-A49351DFB164}"/>
              </a:ext>
            </a:extLst>
          </p:cNvPr>
          <p:cNvSpPr txBox="1"/>
          <p:nvPr/>
        </p:nvSpPr>
        <p:spPr>
          <a:xfrm>
            <a:off x="13511625" y="6244908"/>
            <a:ext cx="1514972" cy="2556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lvl1pPr>
              <a:defRPr sz="1500" b="0" cap="all">
                <a:latin typeface="HelveticaNeueLT Std"/>
                <a:ea typeface="HelveticaNeueLT Std"/>
                <a:cs typeface="HelveticaNeueLT Std"/>
                <a:sym typeface="Helvetica Neue LT Std 55 Roman"/>
              </a:defRPr>
            </a:lvl1pPr>
          </a:lstStyle>
          <a:p>
            <a:pPr>
              <a:defRPr sz="1485" b="0">
                <a:latin typeface="HelveticaNeueLT Std"/>
                <a:ea typeface="HelveticaNeueLT Std"/>
                <a:cs typeface="HelveticaNeueLT Std"/>
                <a:sym typeface="Helvetica Neue LT Std 55 Roman"/>
              </a:defRPr>
            </a:pPr>
            <a:r>
              <a:rPr lang="en-GB" sz="1400">
                <a:solidFill>
                  <a:srgbClr val="002060"/>
                </a:solidFill>
                <a:latin typeface="Arial" panose="020B0604020202020204" pitchFamily="34" charset="0"/>
                <a:cs typeface="Arial" panose="020B0604020202020204" pitchFamily="34" charset="0"/>
              </a:rPr>
              <a:t>ICT spending </a:t>
            </a:r>
          </a:p>
        </p:txBody>
      </p:sp>
      <p:sp>
        <p:nvSpPr>
          <p:cNvPr id="14" name="7 MLD €">
            <a:extLst>
              <a:ext uri="{FF2B5EF4-FFF2-40B4-BE49-F238E27FC236}">
                <a16:creationId xmlns:a16="http://schemas.microsoft.com/office/drawing/2014/main" id="{931451BA-BC2C-E08B-2865-00F280646509}"/>
              </a:ext>
            </a:extLst>
          </p:cNvPr>
          <p:cNvSpPr txBox="1"/>
          <p:nvPr/>
        </p:nvSpPr>
        <p:spPr>
          <a:xfrm>
            <a:off x="13324051" y="5752763"/>
            <a:ext cx="2414784" cy="4613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Autofit/>
          </a:bodyPr>
          <a:lstStyle/>
          <a:p>
            <a:pPr>
              <a:defRPr sz="4500" b="0">
                <a:solidFill>
                  <a:srgbClr val="6E4E7F"/>
                </a:solidFill>
                <a:latin typeface="Helvetica Neue LT Std 75 Bold"/>
                <a:ea typeface="Helvetica Neue LT Std 75 Bold"/>
                <a:cs typeface="Helvetica Neue LT Std 75 Bold"/>
                <a:sym typeface="Helvetica Neue LT Std 75 Bold"/>
              </a:defRPr>
            </a:pPr>
            <a:r>
              <a:rPr lang="en-GB" sz="2800">
                <a:solidFill>
                  <a:srgbClr val="6E4E7F"/>
                </a:solidFill>
                <a:latin typeface="Helvetica Neue LT Std 75 Bold"/>
                <a:ea typeface="Helvetica Neue LT Std 75 Bold"/>
                <a:cs typeface="Helvetica Neue LT Std 75 Bold"/>
                <a:sym typeface="Helvetica Neue LT Std 75 Bold"/>
              </a:rPr>
              <a:t>6,5 BN Euro</a:t>
            </a:r>
            <a:endParaRPr lang="en-GB" sz="2800">
              <a:solidFill>
                <a:srgbClr val="6E4E7F"/>
              </a:solidFill>
              <a:latin typeface="Helvetica Neue LT Std 75 Bold"/>
              <a:ea typeface="Helvetica Neue LT Std 75 Bold"/>
              <a:cs typeface="Helvetica Neue LT Std 75 Bold"/>
              <a:sym typeface="Helvetica Neue LT Std 55 Roman"/>
            </a:endParaRPr>
          </a:p>
        </p:txBody>
      </p:sp>
      <p:pic>
        <p:nvPicPr>
          <p:cNvPr id="15" name="Immagine" descr="Immagine">
            <a:extLst>
              <a:ext uri="{FF2B5EF4-FFF2-40B4-BE49-F238E27FC236}">
                <a16:creationId xmlns:a16="http://schemas.microsoft.com/office/drawing/2014/main" id="{6D99A7F0-2213-6487-3D4C-72644D4E5567}"/>
              </a:ext>
            </a:extLst>
          </p:cNvPr>
          <p:cNvPicPr>
            <a:picLocks noChangeAspect="1"/>
          </p:cNvPicPr>
          <p:nvPr/>
        </p:nvPicPr>
        <p:blipFill>
          <a:blip r:embed="rId5"/>
          <a:stretch>
            <a:fillRect/>
          </a:stretch>
        </p:blipFill>
        <p:spPr>
          <a:xfrm>
            <a:off x="14439797" y="2175802"/>
            <a:ext cx="261473" cy="261473"/>
          </a:xfrm>
          <a:prstGeom prst="rect">
            <a:avLst/>
          </a:prstGeom>
          <a:ln w="12700">
            <a:miter lim="400000"/>
          </a:ln>
        </p:spPr>
      </p:pic>
      <p:pic>
        <p:nvPicPr>
          <p:cNvPr id="17" name="Immagine" descr="Immagine">
            <a:extLst>
              <a:ext uri="{FF2B5EF4-FFF2-40B4-BE49-F238E27FC236}">
                <a16:creationId xmlns:a16="http://schemas.microsoft.com/office/drawing/2014/main" id="{955AB3FD-7194-B70A-6262-C04A0A6FD923}"/>
              </a:ext>
            </a:extLst>
          </p:cNvPr>
          <p:cNvPicPr>
            <a:picLocks noChangeAspect="1"/>
          </p:cNvPicPr>
          <p:nvPr/>
        </p:nvPicPr>
        <p:blipFill>
          <a:blip r:embed="rId6"/>
          <a:stretch>
            <a:fillRect/>
          </a:stretch>
        </p:blipFill>
        <p:spPr>
          <a:xfrm>
            <a:off x="13841674" y="4934050"/>
            <a:ext cx="578573" cy="695575"/>
          </a:xfrm>
          <a:prstGeom prst="rect">
            <a:avLst/>
          </a:prstGeom>
          <a:ln w="12700">
            <a:miter lim="400000"/>
          </a:ln>
        </p:spPr>
      </p:pic>
      <p:sp>
        <p:nvSpPr>
          <p:cNvPr id="19" name="Rettangolo 18">
            <a:extLst>
              <a:ext uri="{FF2B5EF4-FFF2-40B4-BE49-F238E27FC236}">
                <a16:creationId xmlns:a16="http://schemas.microsoft.com/office/drawing/2014/main" id="{D865B47D-BF27-4241-A252-18DA3419153B}"/>
              </a:ext>
            </a:extLst>
          </p:cNvPr>
          <p:cNvSpPr/>
          <p:nvPr/>
        </p:nvSpPr>
        <p:spPr>
          <a:xfrm>
            <a:off x="15838130" y="7613446"/>
            <a:ext cx="1252266" cy="300082"/>
          </a:xfrm>
          <a:prstGeom prst="rect">
            <a:avLst/>
          </a:prstGeom>
        </p:spPr>
        <p:txBody>
          <a:bodyPr wrap="none">
            <a:spAutoFit/>
          </a:bodyPr>
          <a:lstStyle/>
          <a:p>
            <a:pPr>
              <a:defRPr sz="1485" b="0">
                <a:latin typeface="HelveticaNeueLT Std"/>
                <a:ea typeface="HelveticaNeueLT Std"/>
                <a:cs typeface="HelveticaNeueLT Std"/>
                <a:sym typeface="Helvetica Neue LT Std 55 Roman"/>
              </a:defRPr>
            </a:pPr>
            <a:r>
              <a:rPr lang="en-GB" sz="1350">
                <a:solidFill>
                  <a:srgbClr val="002060"/>
                </a:solidFill>
                <a:latin typeface="Arial" panose="020B0604020202020204" pitchFamily="34" charset="0"/>
                <a:cs typeface="Arial" panose="020B0604020202020204" pitchFamily="34" charset="0"/>
                <a:sym typeface="Helvetica Neue LT Std 55 Roman"/>
              </a:rPr>
              <a:t>EMPLOYEES</a:t>
            </a:r>
          </a:p>
        </p:txBody>
      </p:sp>
      <p:pic>
        <p:nvPicPr>
          <p:cNvPr id="20" name="Immagine" descr="Immagine">
            <a:extLst>
              <a:ext uri="{FF2B5EF4-FFF2-40B4-BE49-F238E27FC236}">
                <a16:creationId xmlns:a16="http://schemas.microsoft.com/office/drawing/2014/main" id="{24C12145-E41E-8E69-F141-0A739B1411D6}"/>
              </a:ext>
            </a:extLst>
          </p:cNvPr>
          <p:cNvPicPr>
            <a:picLocks noChangeAspect="1"/>
          </p:cNvPicPr>
          <p:nvPr/>
        </p:nvPicPr>
        <p:blipFill>
          <a:blip r:embed="rId7"/>
          <a:stretch>
            <a:fillRect/>
          </a:stretch>
        </p:blipFill>
        <p:spPr>
          <a:xfrm>
            <a:off x="16077251" y="6342605"/>
            <a:ext cx="774024" cy="735357"/>
          </a:xfrm>
          <a:prstGeom prst="rect">
            <a:avLst/>
          </a:prstGeom>
          <a:ln w="12700">
            <a:miter lim="400000"/>
          </a:ln>
        </p:spPr>
      </p:pic>
      <p:sp>
        <p:nvSpPr>
          <p:cNvPr id="21" name="7 MLD €">
            <a:extLst>
              <a:ext uri="{FF2B5EF4-FFF2-40B4-BE49-F238E27FC236}">
                <a16:creationId xmlns:a16="http://schemas.microsoft.com/office/drawing/2014/main" id="{32B61687-2845-59E8-7AC8-34B502AD5694}"/>
              </a:ext>
            </a:extLst>
          </p:cNvPr>
          <p:cNvSpPr txBox="1"/>
          <p:nvPr/>
        </p:nvSpPr>
        <p:spPr>
          <a:xfrm>
            <a:off x="15738835" y="6967572"/>
            <a:ext cx="1634765" cy="7747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rmAutofit/>
          </a:bodyPr>
          <a:lstStyle/>
          <a:p>
            <a:pPr>
              <a:defRPr sz="4500" b="0">
                <a:solidFill>
                  <a:srgbClr val="6E4E7F"/>
                </a:solidFill>
                <a:latin typeface="Helvetica Neue LT Std 75 Bold"/>
                <a:ea typeface="Helvetica Neue LT Std 75 Bold"/>
                <a:cs typeface="Helvetica Neue LT Std 75 Bold"/>
                <a:sym typeface="Helvetica Neue LT Std 75 Bold"/>
              </a:defRPr>
            </a:pPr>
            <a:r>
              <a:rPr lang="en-GB" sz="3375">
                <a:solidFill>
                  <a:srgbClr val="6E4E7F"/>
                </a:solidFill>
                <a:latin typeface="Helvetica Neue LT Std 75 Bold"/>
                <a:ea typeface="Helvetica Neue LT Std 75 Bold"/>
                <a:cs typeface="Helvetica Neue LT Std 75 Bold"/>
                <a:sym typeface="Helvetica Neue LT Std 55 Roman"/>
              </a:rPr>
              <a:t>80.000</a:t>
            </a:r>
          </a:p>
        </p:txBody>
      </p:sp>
      <p:pic>
        <p:nvPicPr>
          <p:cNvPr id="22" name="Immagine" descr="Immagine">
            <a:extLst>
              <a:ext uri="{FF2B5EF4-FFF2-40B4-BE49-F238E27FC236}">
                <a16:creationId xmlns:a16="http://schemas.microsoft.com/office/drawing/2014/main" id="{7D4C6E5D-422B-E488-4193-D39D1E42CB17}"/>
              </a:ext>
            </a:extLst>
          </p:cNvPr>
          <p:cNvPicPr>
            <a:picLocks noChangeAspect="1"/>
          </p:cNvPicPr>
          <p:nvPr/>
        </p:nvPicPr>
        <p:blipFill>
          <a:blip r:embed="rId5"/>
          <a:stretch>
            <a:fillRect/>
          </a:stretch>
        </p:blipFill>
        <p:spPr>
          <a:xfrm>
            <a:off x="16122251" y="4035451"/>
            <a:ext cx="684024" cy="684024"/>
          </a:xfrm>
          <a:prstGeom prst="rect">
            <a:avLst/>
          </a:prstGeom>
          <a:ln w="12700">
            <a:miter lim="400000"/>
          </a:ln>
        </p:spPr>
      </p:pic>
      <p:sp>
        <p:nvSpPr>
          <p:cNvPr id="23" name="Rettangolo 22">
            <a:extLst>
              <a:ext uri="{FF2B5EF4-FFF2-40B4-BE49-F238E27FC236}">
                <a16:creationId xmlns:a16="http://schemas.microsoft.com/office/drawing/2014/main" id="{EB3D85FB-5CF7-7F29-FE0E-F9E8E6855834}"/>
              </a:ext>
            </a:extLst>
          </p:cNvPr>
          <p:cNvSpPr/>
          <p:nvPr/>
        </p:nvSpPr>
        <p:spPr>
          <a:xfrm>
            <a:off x="15587470" y="5458853"/>
            <a:ext cx="1937494" cy="300082"/>
          </a:xfrm>
          <a:prstGeom prst="rect">
            <a:avLst/>
          </a:prstGeom>
        </p:spPr>
        <p:txBody>
          <a:bodyPr wrap="square">
            <a:spAutoFit/>
          </a:bodyPr>
          <a:lstStyle/>
          <a:p>
            <a:pPr>
              <a:defRPr sz="1485" b="0">
                <a:latin typeface="HelveticaNeueLT Std"/>
                <a:ea typeface="HelveticaNeueLT Std"/>
                <a:cs typeface="HelveticaNeueLT Std"/>
                <a:sym typeface="Helvetica Neue LT Std 55 Roman"/>
              </a:defRPr>
            </a:pPr>
            <a:r>
              <a:rPr lang="en-GB" sz="1350">
                <a:solidFill>
                  <a:srgbClr val="002060"/>
                </a:solidFill>
                <a:latin typeface="Arial" panose="020B0604020202020204" pitchFamily="34" charset="0"/>
                <a:cs typeface="Arial" panose="020B0604020202020204" pitchFamily="34" charset="0"/>
                <a:sym typeface="Helvetica Neue LT Std 55 Roman"/>
              </a:rPr>
              <a:t>INVESTMENT IN ICT</a:t>
            </a:r>
            <a:endParaRPr lang="it-IT" sz="1350">
              <a:solidFill>
                <a:srgbClr val="002060"/>
              </a:solidFill>
              <a:latin typeface="Arial" panose="020B0604020202020204" pitchFamily="34" charset="0"/>
              <a:cs typeface="Arial" panose="020B0604020202020204" pitchFamily="34" charset="0"/>
            </a:endParaRPr>
          </a:p>
        </p:txBody>
      </p:sp>
      <p:sp>
        <p:nvSpPr>
          <p:cNvPr id="24" name="61,4 MLN">
            <a:extLst>
              <a:ext uri="{FF2B5EF4-FFF2-40B4-BE49-F238E27FC236}">
                <a16:creationId xmlns:a16="http://schemas.microsoft.com/office/drawing/2014/main" id="{A53D7A3E-83C4-9A8B-1138-278108F3A4CE}"/>
              </a:ext>
            </a:extLst>
          </p:cNvPr>
          <p:cNvSpPr txBox="1"/>
          <p:nvPr/>
        </p:nvSpPr>
        <p:spPr>
          <a:xfrm>
            <a:off x="15213929" y="4848386"/>
            <a:ext cx="2687368" cy="6840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normAutofit/>
          </a:bodyPr>
          <a:lstStyle/>
          <a:p>
            <a:pPr>
              <a:defRPr sz="4500" b="0">
                <a:solidFill>
                  <a:srgbClr val="6E4E7F"/>
                </a:solidFill>
                <a:latin typeface="Helvetica Neue LT Std 75 Bold"/>
                <a:ea typeface="Helvetica Neue LT Std 75 Bold"/>
                <a:cs typeface="Helvetica Neue LT Std 75 Bold"/>
                <a:sym typeface="Helvetica Neue LT Std 75 Bold"/>
              </a:defRPr>
            </a:pPr>
            <a:r>
              <a:rPr lang="en-GB" sz="3375">
                <a:solidFill>
                  <a:srgbClr val="6E4E7F"/>
                </a:solidFill>
                <a:latin typeface="Helvetica Neue LT Std 75 Bold"/>
                <a:ea typeface="Helvetica Neue LT Std 75 Bold"/>
                <a:cs typeface="Helvetica Neue LT Std 75 Bold"/>
              </a:rPr>
              <a:t>700 MN Euro</a:t>
            </a:r>
            <a:endParaRPr lang="en-GB" sz="3375">
              <a:solidFill>
                <a:srgbClr val="6E4E7F"/>
              </a:solidFill>
              <a:latin typeface="Helvetica Neue LT Std 75 Bold"/>
              <a:ea typeface="Helvetica Neue LT Std 75 Bold"/>
              <a:cs typeface="Helvetica Neue LT Std 75 Bold"/>
              <a:sym typeface="Helvetica Neue LT Std 55 Roman"/>
            </a:endParaRPr>
          </a:p>
        </p:txBody>
      </p:sp>
      <p:sp>
        <p:nvSpPr>
          <p:cNvPr id="25" name="Rettangolo 24">
            <a:extLst>
              <a:ext uri="{FF2B5EF4-FFF2-40B4-BE49-F238E27FC236}">
                <a16:creationId xmlns:a16="http://schemas.microsoft.com/office/drawing/2014/main" id="{BA15C3C4-A963-11A9-E231-FB6514DCD3D9}"/>
              </a:ext>
            </a:extLst>
          </p:cNvPr>
          <p:cNvSpPr/>
          <p:nvPr/>
        </p:nvSpPr>
        <p:spPr>
          <a:xfrm>
            <a:off x="321814" y="2798356"/>
            <a:ext cx="7354618" cy="2308324"/>
          </a:xfrm>
          <a:prstGeom prst="rect">
            <a:avLst/>
          </a:prstGeom>
        </p:spPr>
        <p:txBody>
          <a:bodyPr wrap="square">
            <a:spAutoFit/>
          </a:bodyPr>
          <a:lstStyle/>
          <a:p>
            <a:pPr algn="l"/>
            <a:r>
              <a:rPr lang="en-US" sz="1800" b="1" cap="all">
                <a:solidFill>
                  <a:srgbClr val="002060"/>
                </a:solidFill>
                <a:latin typeface="Arial" panose="020B0604020202020204" pitchFamily="34" charset="0"/>
                <a:ea typeface="HelveticaNeueLT Std"/>
                <a:cs typeface="Arial" panose="020B0604020202020204" pitchFamily="34" charset="0"/>
                <a:sym typeface="Helvetica Neue LT Std 55 Roman"/>
              </a:rPr>
              <a:t>ICT sector PLAYS A SIGNIFICANT ROLE IN THE STRATEGIC development OF Lazio REGION.  </a:t>
            </a:r>
          </a:p>
          <a:p>
            <a:pPr algn="l"/>
            <a:endParaRPr lang="en-US" sz="1800" b="1" cap="all">
              <a:solidFill>
                <a:srgbClr val="002060"/>
              </a:solidFill>
              <a:latin typeface="Arial" panose="020B0604020202020204" pitchFamily="34" charset="0"/>
              <a:ea typeface="HelveticaNeueLT Std"/>
              <a:cs typeface="Arial" panose="020B0604020202020204" pitchFamily="34" charset="0"/>
              <a:sym typeface="Helvetica Neue LT Std 55 Roman"/>
            </a:endParaRPr>
          </a:p>
          <a:p>
            <a:pPr algn="l"/>
            <a:r>
              <a:rPr lang="en-US" sz="1800" b="1" cap="all">
                <a:solidFill>
                  <a:srgbClr val="002060"/>
                </a:solidFill>
                <a:latin typeface="Arial" panose="020B0604020202020204" pitchFamily="34" charset="0"/>
                <a:ea typeface="HelveticaNeueLT Std"/>
                <a:cs typeface="Arial" panose="020B0604020202020204" pitchFamily="34" charset="0"/>
                <a:sym typeface="Helvetica Neue LT Std 55 Roman"/>
              </a:rPr>
              <a:t>Rome HOSTS  almost all ICT companies of THE REGION and shares with Milan the record of having the HIGHEST concentration of ICT companies in Italy.</a:t>
            </a:r>
          </a:p>
          <a:p>
            <a:pPr algn="l"/>
            <a:r>
              <a:rPr lang="en-US" sz="1800" b="1" cap="all">
                <a:solidFill>
                  <a:srgbClr val="002060"/>
                </a:solidFill>
                <a:latin typeface="Arial" panose="020B0604020202020204" pitchFamily="34" charset="0"/>
                <a:ea typeface="HelveticaNeueLT Std"/>
                <a:cs typeface="Arial" panose="020B0604020202020204" pitchFamily="34" charset="0"/>
                <a:sym typeface="Helvetica Neue LT Std 55 Roman"/>
              </a:rPr>
              <a:t>The sector has the highest employment impact on the REGION.</a:t>
            </a:r>
            <a:endParaRPr lang="it-IT" sz="1800" b="1" cap="all">
              <a:solidFill>
                <a:srgbClr val="002060"/>
              </a:solidFill>
              <a:latin typeface="Arial" panose="020B0604020202020204" pitchFamily="34" charset="0"/>
              <a:ea typeface="HelveticaNeueLT Std"/>
              <a:cs typeface="Arial" panose="020B0604020202020204" pitchFamily="34" charset="0"/>
              <a:sym typeface="Helvetica Neue LT Std 55 Roman"/>
            </a:endParaRPr>
          </a:p>
        </p:txBody>
      </p:sp>
      <p:pic>
        <p:nvPicPr>
          <p:cNvPr id="27" name="Immagine 26">
            <a:extLst>
              <a:ext uri="{FF2B5EF4-FFF2-40B4-BE49-F238E27FC236}">
                <a16:creationId xmlns:a16="http://schemas.microsoft.com/office/drawing/2014/main" id="{0C5A8D53-3E88-7C2A-F2A5-CF80F8691C13}"/>
              </a:ext>
            </a:extLst>
          </p:cNvPr>
          <p:cNvPicPr>
            <a:picLocks noChangeAspect="1"/>
          </p:cNvPicPr>
          <p:nvPr/>
        </p:nvPicPr>
        <p:blipFill rotWithShape="1">
          <a:blip r:embed="rId8"/>
          <a:srcRect l="-1" t="13" r="-1" b="1"/>
          <a:stretch/>
        </p:blipFill>
        <p:spPr>
          <a:xfrm>
            <a:off x="7867541" y="3324646"/>
            <a:ext cx="5374149" cy="4868578"/>
          </a:xfrm>
          <a:prstGeom prst="rect">
            <a:avLst/>
          </a:prstGeom>
        </p:spPr>
      </p:pic>
      <p:sp>
        <p:nvSpPr>
          <p:cNvPr id="26" name="Rettangolo 25">
            <a:extLst>
              <a:ext uri="{FF2B5EF4-FFF2-40B4-BE49-F238E27FC236}">
                <a16:creationId xmlns:a16="http://schemas.microsoft.com/office/drawing/2014/main" id="{65D9976D-8C6F-77E3-E24C-F578AC8A1E95}"/>
              </a:ext>
            </a:extLst>
          </p:cNvPr>
          <p:cNvSpPr/>
          <p:nvPr/>
        </p:nvSpPr>
        <p:spPr>
          <a:xfrm>
            <a:off x="325975" y="5506201"/>
            <a:ext cx="6361426" cy="1061829"/>
          </a:xfrm>
          <a:prstGeom prst="rect">
            <a:avLst/>
          </a:prstGeom>
        </p:spPr>
        <p:txBody>
          <a:bodyPr wrap="square">
            <a:spAutoFit/>
          </a:bodyPr>
          <a:lstStyle/>
          <a:p>
            <a:pPr algn="l"/>
            <a:r>
              <a:rPr lang="en-US" sz="2100">
                <a:solidFill>
                  <a:srgbClr val="002060"/>
                </a:solidFill>
                <a:latin typeface="Arial" panose="020B0604020202020204" pitchFamily="34" charset="0"/>
                <a:ea typeface="HelveticaNeueLT Std"/>
                <a:cs typeface="Arial" panose="020B0604020202020204" pitchFamily="34" charset="0"/>
                <a:sym typeface="Helvetica Neue LT Std 55 Roman"/>
              </a:rPr>
              <a:t>In 2019, Lazio ranked first in Italy in terms of ICT spending with more than 20% of the national ICT spending.</a:t>
            </a:r>
            <a:endParaRPr lang="it-IT" sz="1800">
              <a:solidFill>
                <a:srgbClr val="002060"/>
              </a:solidFill>
              <a:latin typeface="Arial" panose="020B0604020202020204" pitchFamily="34" charset="0"/>
              <a:ea typeface="HelveticaNeueLT Std"/>
              <a:cs typeface="Arial" panose="020B0604020202020204" pitchFamily="34" charset="0"/>
              <a:sym typeface="Helvetica Neue LT Std 55 Roman"/>
            </a:endParaRPr>
          </a:p>
        </p:txBody>
      </p:sp>
      <p:sp>
        <p:nvSpPr>
          <p:cNvPr id="28" name="Rettangolo 27">
            <a:extLst>
              <a:ext uri="{FF2B5EF4-FFF2-40B4-BE49-F238E27FC236}">
                <a16:creationId xmlns:a16="http://schemas.microsoft.com/office/drawing/2014/main" id="{2519E5D3-3BD8-1E71-4C98-3D2FB1F0AFA9}"/>
              </a:ext>
            </a:extLst>
          </p:cNvPr>
          <p:cNvSpPr/>
          <p:nvPr/>
        </p:nvSpPr>
        <p:spPr>
          <a:xfrm>
            <a:off x="321814" y="7544196"/>
            <a:ext cx="6759470" cy="738664"/>
          </a:xfrm>
          <a:prstGeom prst="rect">
            <a:avLst/>
          </a:prstGeom>
        </p:spPr>
        <p:txBody>
          <a:bodyPr wrap="square">
            <a:spAutoFit/>
          </a:bodyPr>
          <a:lstStyle/>
          <a:p>
            <a:pPr algn="l">
              <a:defRPr sz="1485" b="0">
                <a:latin typeface="HelveticaNeueLT Std"/>
                <a:ea typeface="HelveticaNeueLT Std"/>
                <a:cs typeface="HelveticaNeueLT Std"/>
                <a:sym typeface="Helvetica Neue LT Std 55 Roman"/>
              </a:defRPr>
            </a:pPr>
            <a:r>
              <a:rPr lang="en-US" sz="2100">
                <a:solidFill>
                  <a:srgbClr val="002060"/>
                </a:solidFill>
                <a:latin typeface="Arial" panose="020B0604020202020204" pitchFamily="34" charset="0"/>
                <a:ea typeface="HelveticaNeueLT Std"/>
                <a:cs typeface="Arial" panose="020B0604020202020204" pitchFamily="34" charset="0"/>
              </a:rPr>
              <a:t>Digital Transformation, Cloud Computing, Mobility, Social, Business, Big Data and Analytics, Smart cities.</a:t>
            </a:r>
            <a:endParaRPr lang="it-IT" sz="2100">
              <a:solidFill>
                <a:srgbClr val="002060"/>
              </a:solidFill>
              <a:latin typeface="Arial" panose="020B0604020202020204" pitchFamily="34" charset="0"/>
              <a:ea typeface="HelveticaNeueLT Std"/>
              <a:cs typeface="Arial" panose="020B0604020202020204" pitchFamily="34" charset="0"/>
            </a:endParaRPr>
          </a:p>
        </p:txBody>
      </p:sp>
      <p:sp>
        <p:nvSpPr>
          <p:cNvPr id="29" name="Rettangolo 28">
            <a:extLst>
              <a:ext uri="{FF2B5EF4-FFF2-40B4-BE49-F238E27FC236}">
                <a16:creationId xmlns:a16="http://schemas.microsoft.com/office/drawing/2014/main" id="{64F5993E-504D-838B-04FD-A77FFE6E9328}"/>
              </a:ext>
            </a:extLst>
          </p:cNvPr>
          <p:cNvSpPr/>
          <p:nvPr/>
        </p:nvSpPr>
        <p:spPr>
          <a:xfrm>
            <a:off x="321814" y="7124251"/>
            <a:ext cx="2899063" cy="369332"/>
          </a:xfrm>
          <a:prstGeom prst="rect">
            <a:avLst/>
          </a:prstGeom>
        </p:spPr>
        <p:txBody>
          <a:bodyPr wrap="none">
            <a:spAutoFit/>
          </a:bodyPr>
          <a:lstStyle/>
          <a:p>
            <a:pPr marL="0" lvl="1">
              <a:defRPr/>
            </a:pPr>
            <a:r>
              <a:rPr lang="it-IT" sz="1800" b="1">
                <a:solidFill>
                  <a:srgbClr val="002060"/>
                </a:solidFill>
                <a:latin typeface="Arial" panose="020B0604020202020204" pitchFamily="34" charset="0"/>
                <a:ea typeface="HelveticaNeueLT Std"/>
                <a:cs typeface="Arial" panose="020B0604020202020204" pitchFamily="34" charset="0"/>
              </a:rPr>
              <a:t>MAIN SPECIALIZATIONS</a:t>
            </a:r>
          </a:p>
        </p:txBody>
      </p:sp>
      <p:sp>
        <p:nvSpPr>
          <p:cNvPr id="31" name="Linea">
            <a:extLst>
              <a:ext uri="{FF2B5EF4-FFF2-40B4-BE49-F238E27FC236}">
                <a16:creationId xmlns:a16="http://schemas.microsoft.com/office/drawing/2014/main" id="{BB603329-4FAD-6F95-8D0E-F0091F38F764}"/>
              </a:ext>
            </a:extLst>
          </p:cNvPr>
          <p:cNvSpPr/>
          <p:nvPr/>
        </p:nvSpPr>
        <p:spPr>
          <a:xfrm>
            <a:off x="401474" y="6798663"/>
            <a:ext cx="5802239" cy="1"/>
          </a:xfrm>
          <a:prstGeom prst="line">
            <a:avLst/>
          </a:prstGeom>
          <a:ln w="25400">
            <a:solidFill>
              <a:srgbClr val="000000"/>
            </a:solidFill>
            <a:miter lim="400000"/>
          </a:ln>
        </p:spPr>
        <p:txBody>
          <a:bodyPr lIns="53578" tIns="53578" rIns="53578" bIns="53578" anchor="ctr"/>
          <a:lstStyle/>
          <a:p>
            <a:pPr>
              <a:defRPr sz="3000" b="0">
                <a:solidFill>
                  <a:srgbClr val="FFFFFF"/>
                </a:solidFill>
                <a:latin typeface="HelveticaNeue"/>
                <a:ea typeface="HelveticaNeue"/>
                <a:cs typeface="HelveticaNeue"/>
                <a:sym typeface="Helvetica Neue Medium"/>
              </a:defRPr>
            </a:pPr>
            <a:endParaRPr sz="2250"/>
          </a:p>
        </p:txBody>
      </p:sp>
    </p:spTree>
    <p:extLst>
      <p:ext uri="{BB962C8B-B14F-4D97-AF65-F5344CB8AC3E}">
        <p14:creationId xmlns:p14="http://schemas.microsoft.com/office/powerpoint/2010/main" val="727796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254453"/>
          </a:xfrm>
          <a:prstGeom prst="rect">
            <a:avLst/>
          </a:prstGeom>
          <a:noFill/>
          <a:ln>
            <a:noFill/>
          </a:ln>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4"/>
          <a:srcRect t="32889" r="103"/>
          <a:stretch/>
        </p:blipFill>
        <p:spPr>
          <a:xfrm>
            <a:off x="-13957" y="8569226"/>
            <a:ext cx="18330530" cy="1717775"/>
          </a:xfrm>
          <a:prstGeom prst="rect">
            <a:avLst/>
          </a:prstGeom>
        </p:spPr>
      </p:pic>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2" name="Google Shape;509;p19">
            <a:extLst>
              <a:ext uri="{FF2B5EF4-FFF2-40B4-BE49-F238E27FC236}">
                <a16:creationId xmlns:a16="http://schemas.microsoft.com/office/drawing/2014/main" id="{3BFA9735-696D-782D-709E-0D01C067C45A}"/>
              </a:ext>
            </a:extLst>
          </p:cNvPr>
          <p:cNvSpPr txBox="1"/>
          <p:nvPr/>
        </p:nvSpPr>
        <p:spPr>
          <a:xfrm>
            <a:off x="401270" y="1129073"/>
            <a:ext cx="15480414" cy="10222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4950" b="1">
                <a:solidFill>
                  <a:schemeClr val="bg2">
                    <a:lumMod val="75000"/>
                  </a:schemeClr>
                </a:solidFill>
                <a:latin typeface="HelveticaNeue"/>
                <a:ea typeface="HelveticaNeue"/>
                <a:cs typeface="HelveticaNeue"/>
                <a:sym typeface="Helvetica Neue"/>
              </a:rPr>
              <a:t>ENGINEERING &amp; AUTOMOTIVE</a:t>
            </a:r>
            <a:endParaRPr sz="4950" b="1">
              <a:solidFill>
                <a:schemeClr val="bg2">
                  <a:lumMod val="75000"/>
                </a:schemeClr>
              </a:solidFill>
              <a:latin typeface="HelveticaNeue"/>
              <a:ea typeface="HelveticaNeue"/>
              <a:cs typeface="HelveticaNeue"/>
              <a:sym typeface="Helvetica Neue"/>
            </a:endParaRPr>
          </a:p>
        </p:txBody>
      </p:sp>
      <p:sp>
        <p:nvSpPr>
          <p:cNvPr id="3" name="Google Shape;538;p20">
            <a:extLst>
              <a:ext uri="{FF2B5EF4-FFF2-40B4-BE49-F238E27FC236}">
                <a16:creationId xmlns:a16="http://schemas.microsoft.com/office/drawing/2014/main" id="{9CF24A54-9C64-8CAD-2F4D-40ED8E46E4E3}"/>
              </a:ext>
            </a:extLst>
          </p:cNvPr>
          <p:cNvSpPr txBox="1"/>
          <p:nvPr/>
        </p:nvSpPr>
        <p:spPr>
          <a:xfrm>
            <a:off x="321814" y="4694058"/>
            <a:ext cx="9183693" cy="1608102"/>
          </a:xfrm>
          <a:prstGeom prst="rect">
            <a:avLst/>
          </a:prstGeom>
          <a:noFill/>
          <a:ln>
            <a:noFill/>
          </a:ln>
        </p:spPr>
        <p:txBody>
          <a:bodyPr spcFirstLastPara="1" wrap="square" lIns="34275" tIns="34275" rIns="34275" bIns="34275" anchor="t" anchorCtr="0">
            <a:spAutoFit/>
          </a:bodyPr>
          <a:lstStyle/>
          <a:p>
            <a:pPr>
              <a:buClr>
                <a:srgbClr val="002060"/>
              </a:buClr>
              <a:buSzPts val="2400"/>
            </a:pPr>
            <a:r>
              <a:rPr lang="en-US"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Particularly important is the concentration of companies of the </a:t>
            </a:r>
            <a:r>
              <a:rPr lang="en-US"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automotive supply chain</a:t>
            </a:r>
            <a:r>
              <a:rPr lang="en-US"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in the </a:t>
            </a:r>
            <a:r>
              <a:rPr lang="en-US"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industrial area of ​​Cassino (Frosinone).</a:t>
            </a:r>
            <a:r>
              <a:rPr lang="en-US"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The development of this strategic area began in 1972 with FIAT. The site, which covers an area of over 2 million square meters, is </a:t>
            </a:r>
            <a:r>
              <a:rPr lang="en-US" sz="2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the largest FCA plant in Italy</a:t>
            </a:r>
            <a:r>
              <a:rPr lang="en-US"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only equal to the </a:t>
            </a:r>
            <a:r>
              <a:rPr lang="en-US" sz="200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Mirafiori</a:t>
            </a:r>
            <a:r>
              <a:rPr lang="en-US" sz="20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site in Turin. </a:t>
            </a:r>
            <a:endParaRPr sz="20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 name="Google Shape;541;p20">
            <a:extLst>
              <a:ext uri="{FF2B5EF4-FFF2-40B4-BE49-F238E27FC236}">
                <a16:creationId xmlns:a16="http://schemas.microsoft.com/office/drawing/2014/main" id="{28DAE388-E5AF-1EF5-70DB-DD0CF0808278}"/>
              </a:ext>
            </a:extLst>
          </p:cNvPr>
          <p:cNvSpPr txBox="1"/>
          <p:nvPr/>
        </p:nvSpPr>
        <p:spPr>
          <a:xfrm>
            <a:off x="321814" y="3050823"/>
            <a:ext cx="9183692" cy="1493179"/>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2400"/>
            </a:pPr>
            <a:r>
              <a:rPr lang="en-US" sz="1875"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LAZIO BOASTS AN EXTREMELY IMPORTANT AND CONSOLIDATED AUTOMOTIVE SECTOR.  THE REGIONAL ENGINEERING INDUSTRY CONSISTS OF HUNDREDS OF SMEs LINKED TO THE FULL SUPPLY CHAIN, IN PARTICULAR TO COMPONENTS PRODUCTION.</a:t>
            </a:r>
            <a:endParaRPr sz="1125">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 name="Google Shape;547;p20">
            <a:extLst>
              <a:ext uri="{FF2B5EF4-FFF2-40B4-BE49-F238E27FC236}">
                <a16:creationId xmlns:a16="http://schemas.microsoft.com/office/drawing/2014/main" id="{737B300B-57AB-4225-323B-0543053BFF60}"/>
              </a:ext>
            </a:extLst>
          </p:cNvPr>
          <p:cNvSpPr txBox="1"/>
          <p:nvPr/>
        </p:nvSpPr>
        <p:spPr>
          <a:xfrm>
            <a:off x="321814" y="6667603"/>
            <a:ext cx="2898675" cy="396725"/>
          </a:xfrm>
          <a:prstGeom prst="rect">
            <a:avLst/>
          </a:prstGeom>
          <a:noFill/>
          <a:ln>
            <a:noFill/>
          </a:ln>
        </p:spPr>
        <p:txBody>
          <a:bodyPr spcFirstLastPara="1" wrap="square" lIns="53569" tIns="53569" rIns="53569" bIns="53569" anchor="ctr" anchorCtr="0">
            <a:spAutoFit/>
          </a:bodyPr>
          <a:lstStyle/>
          <a:p>
            <a:pPr>
              <a:buClr>
                <a:srgbClr val="002060"/>
              </a:buClr>
              <a:buSzPts val="2400"/>
            </a:pPr>
            <a:r>
              <a:rPr lang="en-US" sz="1875" b="1">
                <a:solidFill>
                  <a:srgbClr val="002060"/>
                </a:solidFill>
                <a:latin typeface="HelveticaNeue"/>
                <a:ea typeface="HelveticaNeue"/>
                <a:cs typeface="HelveticaNeue"/>
                <a:sym typeface="Helvetica Neue"/>
              </a:rPr>
              <a:t>MAIN SPECIALIZATION</a:t>
            </a:r>
            <a:endParaRPr sz="1875" b="1">
              <a:solidFill>
                <a:srgbClr val="002060"/>
              </a:solidFill>
              <a:latin typeface="HelveticaNeue"/>
              <a:ea typeface="HelveticaNeue"/>
              <a:cs typeface="HelveticaNeue"/>
              <a:sym typeface="Helvetica Neue"/>
            </a:endParaRPr>
          </a:p>
        </p:txBody>
      </p:sp>
      <p:sp>
        <p:nvSpPr>
          <p:cNvPr id="7" name="Google Shape;551;p20">
            <a:extLst>
              <a:ext uri="{FF2B5EF4-FFF2-40B4-BE49-F238E27FC236}">
                <a16:creationId xmlns:a16="http://schemas.microsoft.com/office/drawing/2014/main" id="{625E3F56-9817-A9A0-7A75-9097368E1329}"/>
              </a:ext>
            </a:extLst>
          </p:cNvPr>
          <p:cNvSpPr/>
          <p:nvPr/>
        </p:nvSpPr>
        <p:spPr>
          <a:xfrm>
            <a:off x="401270" y="7068069"/>
            <a:ext cx="9699660" cy="1231106"/>
          </a:xfrm>
          <a:prstGeom prst="rect">
            <a:avLst/>
          </a:prstGeom>
          <a:noFill/>
          <a:ln>
            <a:noFill/>
          </a:ln>
        </p:spPr>
        <p:txBody>
          <a:bodyPr spcFirstLastPara="1" wrap="square" lIns="0" tIns="0" rIns="0" bIns="0" anchor="t" anchorCtr="0">
            <a:spAutoFit/>
          </a:bodyPr>
          <a:lstStyle/>
          <a:p>
            <a:pPr>
              <a:buClr>
                <a:srgbClr val="002060"/>
              </a:buClr>
              <a:buSzPts val="2400"/>
            </a:pPr>
            <a:r>
              <a:rPr lang="en-US" sz="2000">
                <a:solidFill>
                  <a:srgbClr val="002060"/>
                </a:solidFill>
                <a:latin typeface="Helvetica Neue"/>
                <a:ea typeface="Helvetica Neue"/>
                <a:cs typeface="Helvetica Neue"/>
                <a:sym typeface="Helvetica Neue"/>
              </a:rPr>
              <a:t>Motor vehicles, sports vehicles, light commercial vehicles, heavy commercial vehicles, buses, agricultural vehicles, earth moving machines. Industrial automation, mechanical processing, electronics, mold construction, in plastic molding, painting and consequential logistics services</a:t>
            </a:r>
            <a:r>
              <a:rPr lang="en-US" sz="2000">
                <a:solidFill>
                  <a:srgbClr val="002060"/>
                </a:solidFill>
                <a:latin typeface="Arial"/>
                <a:ea typeface="Arial"/>
                <a:cs typeface="Arial"/>
                <a:sym typeface="Arial"/>
              </a:rPr>
              <a:t>.</a:t>
            </a:r>
            <a:endParaRPr sz="2000">
              <a:solidFill>
                <a:srgbClr val="000000"/>
              </a:solidFill>
              <a:latin typeface="Arial"/>
              <a:ea typeface="Arial"/>
              <a:cs typeface="Arial"/>
              <a:sym typeface="Arial"/>
            </a:endParaRPr>
          </a:p>
        </p:txBody>
      </p:sp>
      <p:sp>
        <p:nvSpPr>
          <p:cNvPr id="11" name="Google Shape;542;p20">
            <a:extLst>
              <a:ext uri="{FF2B5EF4-FFF2-40B4-BE49-F238E27FC236}">
                <a16:creationId xmlns:a16="http://schemas.microsoft.com/office/drawing/2014/main" id="{AF7E8DBA-B54D-499A-4635-627A50B4807F}"/>
              </a:ext>
            </a:extLst>
          </p:cNvPr>
          <p:cNvSpPr txBox="1"/>
          <p:nvPr/>
        </p:nvSpPr>
        <p:spPr>
          <a:xfrm>
            <a:off x="15541063" y="5013530"/>
            <a:ext cx="2449368" cy="530649"/>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Arial"/>
                <a:ea typeface="Arial"/>
                <a:cs typeface="Arial"/>
                <a:sym typeface="Arial"/>
              </a:rPr>
              <a:t>IS THE VALUE OF EXPORT </a:t>
            </a:r>
            <a:endParaRPr sz="1050">
              <a:solidFill>
                <a:srgbClr val="000000"/>
              </a:solidFill>
              <a:latin typeface="Arial"/>
              <a:ea typeface="Arial"/>
              <a:cs typeface="Arial"/>
              <a:sym typeface="Arial"/>
            </a:endParaRPr>
          </a:p>
        </p:txBody>
      </p:sp>
      <p:sp>
        <p:nvSpPr>
          <p:cNvPr id="16" name="Google Shape;543;p20">
            <a:extLst>
              <a:ext uri="{FF2B5EF4-FFF2-40B4-BE49-F238E27FC236}">
                <a16:creationId xmlns:a16="http://schemas.microsoft.com/office/drawing/2014/main" id="{A9820C3E-8957-231E-7E30-EA18735EE520}"/>
              </a:ext>
            </a:extLst>
          </p:cNvPr>
          <p:cNvSpPr txBox="1"/>
          <p:nvPr/>
        </p:nvSpPr>
        <p:spPr>
          <a:xfrm>
            <a:off x="15564505" y="4534632"/>
            <a:ext cx="2524700" cy="569849"/>
          </a:xfrm>
          <a:prstGeom prst="rect">
            <a:avLst/>
          </a:prstGeom>
          <a:noFill/>
          <a:ln>
            <a:noFill/>
          </a:ln>
        </p:spPr>
        <p:txBody>
          <a:bodyPr spcFirstLastPara="1" wrap="square" lIns="53569" tIns="53569" rIns="53569" bIns="53569" anchor="ctr" anchorCtr="0">
            <a:spAutoFit/>
          </a:bodyPr>
          <a:lstStyle/>
          <a:p>
            <a:pPr>
              <a:buClr>
                <a:srgbClr val="002060"/>
              </a:buClr>
              <a:buSzPts val="4000"/>
            </a:pPr>
            <a:r>
              <a:rPr lang="en-US" sz="2900">
                <a:solidFill>
                  <a:srgbClr val="6E4E7F"/>
                </a:solidFill>
                <a:latin typeface="Helvetica Neue LT Std 75 Bold"/>
                <a:sym typeface="Helvetica Neue"/>
              </a:rPr>
              <a:t>1.5</a:t>
            </a:r>
            <a:r>
              <a:rPr lang="en-US"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2900">
                <a:solidFill>
                  <a:srgbClr val="6E4E7F"/>
                </a:solidFill>
                <a:latin typeface="Helvetica Neue LT Std 75 Bold"/>
                <a:sym typeface="Helvetica Neue"/>
              </a:rPr>
              <a:t>BN</a:t>
            </a:r>
            <a:r>
              <a:rPr lang="en-US"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2900">
                <a:solidFill>
                  <a:srgbClr val="6E4E7F"/>
                </a:solidFill>
                <a:latin typeface="Helvetica Neue LT Std 75 Bold"/>
                <a:sym typeface="Helvetica Neue"/>
              </a:rPr>
              <a:t>Euro</a:t>
            </a:r>
            <a:endParaRPr sz="2900">
              <a:solidFill>
                <a:srgbClr val="6E4E7F"/>
              </a:solidFill>
              <a:latin typeface="Helvetica Neue LT Std 75 Bold"/>
              <a:sym typeface="Arial"/>
            </a:endParaRPr>
          </a:p>
        </p:txBody>
      </p:sp>
      <p:sp>
        <p:nvSpPr>
          <p:cNvPr id="32" name="Google Shape;544;p20">
            <a:extLst>
              <a:ext uri="{FF2B5EF4-FFF2-40B4-BE49-F238E27FC236}">
                <a16:creationId xmlns:a16="http://schemas.microsoft.com/office/drawing/2014/main" id="{F29B592B-49D0-BAFC-9859-F7853F872FE5}"/>
              </a:ext>
            </a:extLst>
          </p:cNvPr>
          <p:cNvSpPr txBox="1"/>
          <p:nvPr/>
        </p:nvSpPr>
        <p:spPr>
          <a:xfrm>
            <a:off x="13729054" y="6742175"/>
            <a:ext cx="1900905" cy="530648"/>
          </a:xfrm>
          <a:prstGeom prst="rect">
            <a:avLst/>
          </a:prstGeom>
          <a:noFill/>
          <a:ln>
            <a:noFill/>
          </a:ln>
        </p:spPr>
        <p:txBody>
          <a:bodyPr spcFirstLastPara="1" wrap="square" lIns="53569" tIns="53569" rIns="53569" bIns="53569" anchor="ctr" anchorCtr="0">
            <a:normAutofit/>
          </a:bodyPr>
          <a:lstStyle/>
          <a:p>
            <a:pPr>
              <a:buClr>
                <a:srgbClr val="002060"/>
              </a:buClr>
              <a:buSzPts val="1800"/>
            </a:pPr>
            <a:r>
              <a:rPr lang="en-US" sz="1350">
                <a:solidFill>
                  <a:srgbClr val="002060"/>
                </a:solidFill>
                <a:latin typeface="Arial"/>
                <a:ea typeface="Arial"/>
                <a:cs typeface="Arial"/>
                <a:sym typeface="Arial"/>
              </a:rPr>
              <a:t>COMPANIES LINKED</a:t>
            </a:r>
          </a:p>
          <a:p>
            <a:pPr>
              <a:buClr>
                <a:srgbClr val="002060"/>
              </a:buClr>
              <a:buSzPts val="1800"/>
            </a:pPr>
            <a:r>
              <a:rPr lang="en-US" sz="1350">
                <a:solidFill>
                  <a:srgbClr val="002060"/>
                </a:solidFill>
                <a:latin typeface="Arial"/>
                <a:ea typeface="Arial"/>
                <a:cs typeface="Arial"/>
                <a:sym typeface="Arial"/>
              </a:rPr>
              <a:t>TO THE SECTOR</a:t>
            </a:r>
            <a:endParaRPr sz="1050">
              <a:solidFill>
                <a:srgbClr val="000000"/>
              </a:solidFill>
              <a:latin typeface="Arial"/>
              <a:ea typeface="Arial"/>
              <a:cs typeface="Arial"/>
              <a:sym typeface="Arial"/>
            </a:endParaRPr>
          </a:p>
        </p:txBody>
      </p:sp>
      <p:sp>
        <p:nvSpPr>
          <p:cNvPr id="33" name="Google Shape;545;p20">
            <a:extLst>
              <a:ext uri="{FF2B5EF4-FFF2-40B4-BE49-F238E27FC236}">
                <a16:creationId xmlns:a16="http://schemas.microsoft.com/office/drawing/2014/main" id="{5CC40B7C-D478-D2A3-1412-881DF303E292}"/>
              </a:ext>
            </a:extLst>
          </p:cNvPr>
          <p:cNvSpPr txBox="1"/>
          <p:nvPr/>
        </p:nvSpPr>
        <p:spPr>
          <a:xfrm>
            <a:off x="13729054" y="6070669"/>
            <a:ext cx="1490118" cy="734040"/>
          </a:xfrm>
          <a:prstGeom prst="rect">
            <a:avLst/>
          </a:prstGeom>
          <a:noFill/>
          <a:ln>
            <a:noFill/>
          </a:ln>
        </p:spPr>
        <p:txBody>
          <a:bodyPr spcFirstLastPara="1" wrap="square" lIns="53569" tIns="53569" rIns="53569" bIns="53569" anchor="ctr" anchorCtr="0">
            <a:normAutofit/>
          </a:bodyPr>
          <a:lstStyle/>
          <a:p>
            <a:pPr>
              <a:buClr>
                <a:srgbClr val="002060"/>
              </a:buClr>
              <a:buSzPts val="4000"/>
            </a:pPr>
            <a:r>
              <a:rPr lang="en-US" sz="2900">
                <a:solidFill>
                  <a:srgbClr val="6E4E7F"/>
                </a:solidFill>
                <a:latin typeface="Helvetica Neue LT Std 75 Bold"/>
                <a:sym typeface="Helvetica Neue"/>
              </a:rPr>
              <a:t>7.800</a:t>
            </a:r>
            <a:endParaRPr sz="2900">
              <a:solidFill>
                <a:srgbClr val="6E4E7F"/>
              </a:solidFill>
              <a:latin typeface="Helvetica Neue LT Std 75 Bold"/>
              <a:sym typeface="Arial"/>
            </a:endParaRPr>
          </a:p>
        </p:txBody>
      </p:sp>
      <p:sp>
        <p:nvSpPr>
          <p:cNvPr id="34" name="Google Shape;549;p20">
            <a:extLst>
              <a:ext uri="{FF2B5EF4-FFF2-40B4-BE49-F238E27FC236}">
                <a16:creationId xmlns:a16="http://schemas.microsoft.com/office/drawing/2014/main" id="{18C4B625-C1A8-BD59-4CDA-3BFB761A4F38}"/>
              </a:ext>
            </a:extLst>
          </p:cNvPr>
          <p:cNvSpPr txBox="1"/>
          <p:nvPr/>
        </p:nvSpPr>
        <p:spPr>
          <a:xfrm>
            <a:off x="12949525" y="5140371"/>
            <a:ext cx="1265584" cy="276969"/>
          </a:xfrm>
          <a:prstGeom prst="rect">
            <a:avLst/>
          </a:prstGeom>
          <a:noFill/>
          <a:ln>
            <a:noFill/>
          </a:ln>
        </p:spPr>
        <p:txBody>
          <a:bodyPr spcFirstLastPara="1" wrap="square" lIns="34275" tIns="34275" rIns="34275" bIns="34275" anchor="t" anchorCtr="0">
            <a:spAutoFit/>
          </a:bodyPr>
          <a:lstStyle/>
          <a:p>
            <a:pPr algn="ctr">
              <a:buClr>
                <a:srgbClr val="000000"/>
              </a:buClr>
              <a:buSzPts val="1800"/>
            </a:pPr>
            <a:r>
              <a:rPr lang="en-US" sz="1350">
                <a:solidFill>
                  <a:srgbClr val="000000"/>
                </a:solidFill>
                <a:latin typeface="Arial"/>
                <a:ea typeface="Arial"/>
                <a:cs typeface="Arial"/>
                <a:sym typeface="Arial"/>
              </a:rPr>
              <a:t>EM</a:t>
            </a:r>
            <a:r>
              <a:rPr lang="en-US" sz="1350">
                <a:solidFill>
                  <a:srgbClr val="002060"/>
                </a:solidFill>
                <a:latin typeface="Arial"/>
                <a:ea typeface="Arial"/>
                <a:cs typeface="Arial"/>
                <a:sym typeface="Arial"/>
              </a:rPr>
              <a:t>PLOY</a:t>
            </a:r>
            <a:r>
              <a:rPr lang="en-US" sz="1350">
                <a:solidFill>
                  <a:srgbClr val="000000"/>
                </a:solidFill>
                <a:latin typeface="Arial"/>
                <a:ea typeface="Arial"/>
                <a:cs typeface="Arial"/>
                <a:sym typeface="Arial"/>
              </a:rPr>
              <a:t>EES</a:t>
            </a:r>
            <a:endParaRPr sz="1050">
              <a:solidFill>
                <a:srgbClr val="000000"/>
              </a:solidFill>
              <a:latin typeface="Arial"/>
              <a:ea typeface="Arial"/>
              <a:cs typeface="Arial"/>
              <a:sym typeface="Arial"/>
            </a:endParaRPr>
          </a:p>
        </p:txBody>
      </p:sp>
      <p:sp>
        <p:nvSpPr>
          <p:cNvPr id="35" name="Google Shape;550;p20">
            <a:extLst>
              <a:ext uri="{FF2B5EF4-FFF2-40B4-BE49-F238E27FC236}">
                <a16:creationId xmlns:a16="http://schemas.microsoft.com/office/drawing/2014/main" id="{E177505D-3637-F824-A27F-9967C702AA2C}"/>
              </a:ext>
            </a:extLst>
          </p:cNvPr>
          <p:cNvSpPr txBox="1"/>
          <p:nvPr/>
        </p:nvSpPr>
        <p:spPr>
          <a:xfrm>
            <a:off x="12837258" y="4492374"/>
            <a:ext cx="1490118" cy="684025"/>
          </a:xfrm>
          <a:prstGeom prst="rect">
            <a:avLst/>
          </a:prstGeom>
          <a:noFill/>
          <a:ln>
            <a:noFill/>
          </a:ln>
        </p:spPr>
        <p:txBody>
          <a:bodyPr spcFirstLastPara="1" wrap="square" lIns="53569" tIns="53569" rIns="53569" bIns="53569" anchor="ctr" anchorCtr="0">
            <a:normAutofit/>
          </a:bodyPr>
          <a:lstStyle/>
          <a:p>
            <a:pPr algn="ctr">
              <a:buClr>
                <a:srgbClr val="002060"/>
              </a:buClr>
              <a:buSzPts val="4000"/>
            </a:pPr>
            <a:r>
              <a:rPr lang="en-US" sz="2900">
                <a:solidFill>
                  <a:srgbClr val="6E4E7F"/>
                </a:solidFill>
                <a:latin typeface="Helvetica Neue LT Std 75 Bold"/>
                <a:sym typeface="Helvetica Neue"/>
              </a:rPr>
              <a:t>29.000</a:t>
            </a:r>
            <a:endParaRPr sz="2900">
              <a:solidFill>
                <a:srgbClr val="6E4E7F"/>
              </a:solidFill>
              <a:latin typeface="Helvetica Neue LT Std 75 Bold"/>
              <a:sym typeface="Arial"/>
            </a:endParaRPr>
          </a:p>
        </p:txBody>
      </p:sp>
      <p:pic>
        <p:nvPicPr>
          <p:cNvPr id="36" name="Google Shape;552;p20" descr="Image">
            <a:extLst>
              <a:ext uri="{FF2B5EF4-FFF2-40B4-BE49-F238E27FC236}">
                <a16:creationId xmlns:a16="http://schemas.microsoft.com/office/drawing/2014/main" id="{C359BDDC-1347-2A23-108D-19C51E666F90}"/>
              </a:ext>
            </a:extLst>
          </p:cNvPr>
          <p:cNvPicPr preferRelativeResize="0"/>
          <p:nvPr/>
        </p:nvPicPr>
        <p:blipFill rotWithShape="1">
          <a:blip r:embed="rId5">
            <a:alphaModFix/>
          </a:blip>
          <a:srcRect/>
          <a:stretch/>
        </p:blipFill>
        <p:spPr>
          <a:xfrm>
            <a:off x="13267335" y="3896938"/>
            <a:ext cx="633903" cy="602237"/>
          </a:xfrm>
          <a:prstGeom prst="rect">
            <a:avLst/>
          </a:prstGeom>
          <a:noFill/>
          <a:ln>
            <a:noFill/>
          </a:ln>
        </p:spPr>
      </p:pic>
      <p:pic>
        <p:nvPicPr>
          <p:cNvPr id="37" name="Google Shape;553;p20" descr="Image">
            <a:extLst>
              <a:ext uri="{FF2B5EF4-FFF2-40B4-BE49-F238E27FC236}">
                <a16:creationId xmlns:a16="http://schemas.microsoft.com/office/drawing/2014/main" id="{9F295326-9A01-A442-BB21-6D7A7147A16D}"/>
              </a:ext>
            </a:extLst>
          </p:cNvPr>
          <p:cNvPicPr preferRelativeResize="0"/>
          <p:nvPr/>
        </p:nvPicPr>
        <p:blipFill rotWithShape="1">
          <a:blip r:embed="rId6">
            <a:alphaModFix/>
          </a:blip>
          <a:srcRect/>
          <a:stretch/>
        </p:blipFill>
        <p:spPr>
          <a:xfrm>
            <a:off x="16117984" y="3884522"/>
            <a:ext cx="533825" cy="641779"/>
          </a:xfrm>
          <a:prstGeom prst="rect">
            <a:avLst/>
          </a:prstGeom>
          <a:noFill/>
          <a:ln>
            <a:noFill/>
          </a:ln>
        </p:spPr>
      </p:pic>
      <p:pic>
        <p:nvPicPr>
          <p:cNvPr id="38" name="Google Shape;554;p20" descr="Image">
            <a:extLst>
              <a:ext uri="{FF2B5EF4-FFF2-40B4-BE49-F238E27FC236}">
                <a16:creationId xmlns:a16="http://schemas.microsoft.com/office/drawing/2014/main" id="{0B0D73ED-8198-B767-C638-8C4D423FAC5C}"/>
              </a:ext>
            </a:extLst>
          </p:cNvPr>
          <p:cNvPicPr preferRelativeResize="0"/>
          <p:nvPr/>
        </p:nvPicPr>
        <p:blipFill rotWithShape="1">
          <a:blip r:embed="rId7">
            <a:alphaModFix/>
          </a:blip>
          <a:srcRect/>
          <a:stretch/>
        </p:blipFill>
        <p:spPr>
          <a:xfrm>
            <a:off x="15099307" y="6120683"/>
            <a:ext cx="530652" cy="530649"/>
          </a:xfrm>
          <a:prstGeom prst="rect">
            <a:avLst/>
          </a:prstGeom>
          <a:noFill/>
          <a:ln>
            <a:noFill/>
          </a:ln>
        </p:spPr>
      </p:pic>
      <p:pic>
        <p:nvPicPr>
          <p:cNvPr id="7170" name="Picture 2" descr="Fiat nei rally - Wikipedia">
            <a:extLst>
              <a:ext uri="{FF2B5EF4-FFF2-40B4-BE49-F238E27FC236}">
                <a16:creationId xmlns:a16="http://schemas.microsoft.com/office/drawing/2014/main" id="{658F1A01-98B8-33C6-014E-6AAE25AC53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60835" y="5085523"/>
            <a:ext cx="1562736" cy="1562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12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254453"/>
          </a:xfrm>
          <a:prstGeom prst="rect">
            <a:avLst/>
          </a:prstGeom>
          <a:noFill/>
          <a:ln>
            <a:noFill/>
          </a:ln>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4"/>
          <a:srcRect t="32889" r="103"/>
          <a:stretch/>
        </p:blipFill>
        <p:spPr>
          <a:xfrm>
            <a:off x="-13957" y="8569226"/>
            <a:ext cx="18330530" cy="1717775"/>
          </a:xfrm>
          <a:prstGeom prst="rect">
            <a:avLst/>
          </a:prstGeom>
        </p:spPr>
      </p:pic>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26" name="Google Shape;509;p19">
            <a:extLst>
              <a:ext uri="{FF2B5EF4-FFF2-40B4-BE49-F238E27FC236}">
                <a16:creationId xmlns:a16="http://schemas.microsoft.com/office/drawing/2014/main" id="{76A9FE45-0715-9AEC-A381-20102FF8EEB5}"/>
              </a:ext>
            </a:extLst>
          </p:cNvPr>
          <p:cNvSpPr txBox="1"/>
          <p:nvPr/>
        </p:nvSpPr>
        <p:spPr>
          <a:xfrm>
            <a:off x="401270" y="1129073"/>
            <a:ext cx="15480414" cy="10222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4950" b="1">
                <a:solidFill>
                  <a:srgbClr val="92D050"/>
                </a:solidFill>
                <a:latin typeface="HelveticaNeue"/>
                <a:ea typeface="HelveticaNeue"/>
                <a:cs typeface="HelveticaNeue"/>
                <a:sym typeface="Helvetica Neue"/>
              </a:rPr>
              <a:t>AGRIFOOD</a:t>
            </a:r>
          </a:p>
        </p:txBody>
      </p:sp>
      <p:sp>
        <p:nvSpPr>
          <p:cNvPr id="27" name="Google Shape;561;p21">
            <a:extLst>
              <a:ext uri="{FF2B5EF4-FFF2-40B4-BE49-F238E27FC236}">
                <a16:creationId xmlns:a16="http://schemas.microsoft.com/office/drawing/2014/main" id="{690BCFD2-14EA-343D-5174-64D6E8E6DAEE}"/>
              </a:ext>
            </a:extLst>
          </p:cNvPr>
          <p:cNvSpPr txBox="1"/>
          <p:nvPr/>
        </p:nvSpPr>
        <p:spPr>
          <a:xfrm>
            <a:off x="11704877" y="7639533"/>
            <a:ext cx="2687368" cy="530648"/>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cap="all">
                <a:solidFill>
                  <a:srgbClr val="002060"/>
                </a:solidFill>
                <a:latin typeface="Helvetica Neue"/>
              </a:rPr>
              <a:t>Annual turnover </a:t>
            </a:r>
            <a:endParaRPr lang="it-IT" sz="1125" cap="all">
              <a:solidFill>
                <a:srgbClr val="002060"/>
              </a:solidFill>
              <a:latin typeface="Helvetica Neue"/>
            </a:endParaRPr>
          </a:p>
          <a:p>
            <a:pPr>
              <a:buClr>
                <a:srgbClr val="002060"/>
              </a:buClr>
              <a:buSzPts val="1500"/>
            </a:pPr>
            <a:r>
              <a:rPr lang="en-US" sz="1125" cap="all">
                <a:solidFill>
                  <a:srgbClr val="002060"/>
                </a:solidFill>
                <a:latin typeface="Helvetica Neue"/>
                <a:sym typeface="Helvetica Neue"/>
              </a:rPr>
              <a:t> </a:t>
            </a:r>
            <a:endParaRPr sz="1125" cap="all">
              <a:solidFill>
                <a:srgbClr val="002060"/>
              </a:solidFill>
              <a:latin typeface="Helvetica Neue"/>
            </a:endParaRPr>
          </a:p>
        </p:txBody>
      </p:sp>
      <p:sp>
        <p:nvSpPr>
          <p:cNvPr id="28" name="Google Shape;562;p21">
            <a:extLst>
              <a:ext uri="{FF2B5EF4-FFF2-40B4-BE49-F238E27FC236}">
                <a16:creationId xmlns:a16="http://schemas.microsoft.com/office/drawing/2014/main" id="{B34C9440-FEE6-5AAD-762A-079287340226}"/>
              </a:ext>
            </a:extLst>
          </p:cNvPr>
          <p:cNvSpPr txBox="1"/>
          <p:nvPr/>
        </p:nvSpPr>
        <p:spPr>
          <a:xfrm>
            <a:off x="11362446" y="7110924"/>
            <a:ext cx="2909655"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6.3 </a:t>
            </a:r>
            <a:r>
              <a:rPr lang="en-US" sz="3150"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BN</a:t>
            </a: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 Euro</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29" name="Google Shape;563;p21">
            <a:extLst>
              <a:ext uri="{FF2B5EF4-FFF2-40B4-BE49-F238E27FC236}">
                <a16:creationId xmlns:a16="http://schemas.microsoft.com/office/drawing/2014/main" id="{D95FEA68-2173-055E-5D2A-46F175CDC29A}"/>
              </a:ext>
            </a:extLst>
          </p:cNvPr>
          <p:cNvSpPr txBox="1"/>
          <p:nvPr/>
        </p:nvSpPr>
        <p:spPr>
          <a:xfrm>
            <a:off x="14358473" y="7669659"/>
            <a:ext cx="3100155" cy="530648"/>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200">
                <a:solidFill>
                  <a:srgbClr val="002060"/>
                </a:solidFill>
                <a:latin typeface="Helvetica Neue"/>
                <a:ea typeface="Helvetica Neue"/>
                <a:cs typeface="Helvetica Neue"/>
                <a:sym typeface="Helvetica Neue"/>
              </a:rPr>
              <a:t>EXPORT</a:t>
            </a:r>
            <a:r>
              <a:rPr lang="en-US" sz="1125">
                <a:solidFill>
                  <a:srgbClr val="002060"/>
                </a:solidFill>
                <a:latin typeface="Helvetica Neue"/>
                <a:ea typeface="Helvetica Neue"/>
                <a:cs typeface="Helvetica Neue"/>
                <a:sym typeface="Helvetica Neue"/>
              </a:rPr>
              <a:t> </a:t>
            </a:r>
            <a:endParaRPr sz="1050">
              <a:solidFill>
                <a:srgbClr val="000000"/>
              </a:solidFill>
              <a:latin typeface="Arial"/>
              <a:ea typeface="Arial"/>
              <a:cs typeface="Arial"/>
              <a:sym typeface="Arial"/>
            </a:endParaRPr>
          </a:p>
        </p:txBody>
      </p:sp>
      <p:sp>
        <p:nvSpPr>
          <p:cNvPr id="30" name="Google Shape;564;p21">
            <a:extLst>
              <a:ext uri="{FF2B5EF4-FFF2-40B4-BE49-F238E27FC236}">
                <a16:creationId xmlns:a16="http://schemas.microsoft.com/office/drawing/2014/main" id="{BCBA02E7-F323-F8B9-89B5-162ADD841918}"/>
              </a:ext>
            </a:extLst>
          </p:cNvPr>
          <p:cNvSpPr txBox="1"/>
          <p:nvPr/>
        </p:nvSpPr>
        <p:spPr>
          <a:xfrm>
            <a:off x="14229367" y="7119299"/>
            <a:ext cx="2687368"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770 </a:t>
            </a:r>
            <a:r>
              <a:rPr lang="en-US" sz="322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MN</a:t>
            </a: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 Euro</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31" name="Google Shape;565;p21">
            <a:extLst>
              <a:ext uri="{FF2B5EF4-FFF2-40B4-BE49-F238E27FC236}">
                <a16:creationId xmlns:a16="http://schemas.microsoft.com/office/drawing/2014/main" id="{FEF76190-74B4-8EAB-2A6C-CDD65A1780E5}"/>
              </a:ext>
            </a:extLst>
          </p:cNvPr>
          <p:cNvSpPr txBox="1"/>
          <p:nvPr/>
        </p:nvSpPr>
        <p:spPr>
          <a:xfrm>
            <a:off x="9012826" y="7639532"/>
            <a:ext cx="2495019" cy="530649"/>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CERTIFIED </a:t>
            </a:r>
            <a:r>
              <a:rPr lang="en-US" sz="1200">
                <a:solidFill>
                  <a:srgbClr val="002060"/>
                </a:solidFill>
                <a:latin typeface="Helvetica Neue"/>
                <a:ea typeface="Helvetica Neue"/>
                <a:cs typeface="Helvetica Neue"/>
                <a:sym typeface="Helvetica Neue"/>
              </a:rPr>
              <a:t>QUALITY</a:t>
            </a:r>
            <a:r>
              <a:rPr lang="en-US" sz="1125">
                <a:solidFill>
                  <a:srgbClr val="002060"/>
                </a:solidFill>
                <a:latin typeface="Helvetica Neue"/>
                <a:ea typeface="Helvetica Neue"/>
                <a:cs typeface="Helvetica Neue"/>
                <a:sym typeface="Helvetica Neue"/>
              </a:rPr>
              <a:t> LABELS </a:t>
            </a:r>
            <a:endParaRPr sz="1050">
              <a:solidFill>
                <a:srgbClr val="000000"/>
              </a:solidFill>
              <a:latin typeface="Arial"/>
              <a:ea typeface="Arial"/>
              <a:cs typeface="Arial"/>
              <a:sym typeface="Arial"/>
            </a:endParaRPr>
          </a:p>
          <a:p>
            <a:pPr>
              <a:buClr>
                <a:srgbClr val="002060"/>
              </a:buClr>
              <a:buSzPts val="1500"/>
            </a:pPr>
            <a:r>
              <a:rPr lang="en-US" sz="1125">
                <a:solidFill>
                  <a:srgbClr val="002060"/>
                </a:solidFill>
                <a:latin typeface="Helvetica Neue"/>
                <a:ea typeface="Helvetica Neue"/>
                <a:cs typeface="Helvetica Neue"/>
                <a:sym typeface="Helvetica Neue"/>
              </a:rPr>
              <a:t>(DOP, IGT, IGP, DOC E DOCG)</a:t>
            </a:r>
            <a:endParaRPr sz="1050">
              <a:solidFill>
                <a:srgbClr val="000000"/>
              </a:solidFill>
              <a:latin typeface="Arial"/>
              <a:ea typeface="Arial"/>
              <a:cs typeface="Arial"/>
              <a:sym typeface="Arial"/>
            </a:endParaRPr>
          </a:p>
        </p:txBody>
      </p:sp>
      <p:sp>
        <p:nvSpPr>
          <p:cNvPr id="32" name="Google Shape;566;p21">
            <a:extLst>
              <a:ext uri="{FF2B5EF4-FFF2-40B4-BE49-F238E27FC236}">
                <a16:creationId xmlns:a16="http://schemas.microsoft.com/office/drawing/2014/main" id="{77F3558A-4F7D-C2E9-0923-3FFCD3EBF499}"/>
              </a:ext>
            </a:extLst>
          </p:cNvPr>
          <p:cNvSpPr txBox="1"/>
          <p:nvPr/>
        </p:nvSpPr>
        <p:spPr>
          <a:xfrm>
            <a:off x="9251211" y="7110924"/>
            <a:ext cx="2153969"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it-IT" sz="3375" b="1">
                <a:solidFill>
                  <a:srgbClr val="6E4E7F"/>
                </a:solidFill>
                <a:latin typeface="HelveticaNeue"/>
              </a:rPr>
              <a:t>40</a:t>
            </a:r>
            <a:endParaRPr sz="3375" b="1">
              <a:solidFill>
                <a:srgbClr val="6E4E7F"/>
              </a:solidFill>
              <a:latin typeface="HelveticaNeue"/>
            </a:endParaRPr>
          </a:p>
        </p:txBody>
      </p:sp>
      <p:sp>
        <p:nvSpPr>
          <p:cNvPr id="33" name="Google Shape;567;p21">
            <a:extLst>
              <a:ext uri="{FF2B5EF4-FFF2-40B4-BE49-F238E27FC236}">
                <a16:creationId xmlns:a16="http://schemas.microsoft.com/office/drawing/2014/main" id="{711EEB51-BA74-AC54-6898-8960F5EED08E}"/>
              </a:ext>
            </a:extLst>
          </p:cNvPr>
          <p:cNvSpPr txBox="1"/>
          <p:nvPr/>
        </p:nvSpPr>
        <p:spPr>
          <a:xfrm>
            <a:off x="11704877" y="5030483"/>
            <a:ext cx="3182668" cy="530648"/>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200">
                <a:solidFill>
                  <a:srgbClr val="002060"/>
                </a:solidFill>
                <a:latin typeface="Helvetica Neue"/>
                <a:ea typeface="Helvetica Neue"/>
                <a:cs typeface="Helvetica Neue"/>
                <a:sym typeface="Helvetica Neue"/>
              </a:rPr>
              <a:t>EMPLOYEES </a:t>
            </a:r>
            <a:endParaRPr sz="1100">
              <a:solidFill>
                <a:srgbClr val="000000"/>
              </a:solidFill>
              <a:latin typeface="Arial"/>
              <a:ea typeface="Arial"/>
              <a:cs typeface="Arial"/>
              <a:sym typeface="Arial"/>
            </a:endParaRPr>
          </a:p>
        </p:txBody>
      </p:sp>
      <p:sp>
        <p:nvSpPr>
          <p:cNvPr id="34" name="Google Shape;568;p21">
            <a:extLst>
              <a:ext uri="{FF2B5EF4-FFF2-40B4-BE49-F238E27FC236}">
                <a16:creationId xmlns:a16="http://schemas.microsoft.com/office/drawing/2014/main" id="{18FEA08C-299C-73F6-A44F-D73B45F7CCD9}"/>
              </a:ext>
            </a:extLst>
          </p:cNvPr>
          <p:cNvSpPr txBox="1"/>
          <p:nvPr/>
        </p:nvSpPr>
        <p:spPr>
          <a:xfrm>
            <a:off x="11704877" y="4519916"/>
            <a:ext cx="2687368"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20.000</a:t>
            </a:r>
            <a:endParaRPr sz="1050">
              <a:solidFill>
                <a:srgbClr val="000000"/>
              </a:solidFill>
              <a:latin typeface="Arial"/>
              <a:ea typeface="Arial"/>
              <a:cs typeface="Arial"/>
              <a:sym typeface="Arial"/>
            </a:endParaRPr>
          </a:p>
        </p:txBody>
      </p:sp>
      <p:sp>
        <p:nvSpPr>
          <p:cNvPr id="35" name="Google Shape;569;p21">
            <a:extLst>
              <a:ext uri="{FF2B5EF4-FFF2-40B4-BE49-F238E27FC236}">
                <a16:creationId xmlns:a16="http://schemas.microsoft.com/office/drawing/2014/main" id="{B92DCF66-8FCA-71C5-171F-FDF776F3AD8D}"/>
              </a:ext>
            </a:extLst>
          </p:cNvPr>
          <p:cNvSpPr txBox="1"/>
          <p:nvPr/>
        </p:nvSpPr>
        <p:spPr>
          <a:xfrm>
            <a:off x="9142070" y="5021712"/>
            <a:ext cx="2604855" cy="530649"/>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200">
                <a:solidFill>
                  <a:srgbClr val="002060"/>
                </a:solidFill>
                <a:latin typeface="Helvetica Neue"/>
                <a:ea typeface="Helvetica Neue"/>
                <a:cs typeface="Helvetica Neue"/>
                <a:sym typeface="Helvetica Neue"/>
              </a:rPr>
              <a:t>COMPANIES</a:t>
            </a:r>
            <a:r>
              <a:rPr lang="en-US" sz="1125">
                <a:solidFill>
                  <a:srgbClr val="002060"/>
                </a:solidFill>
                <a:latin typeface="Helvetica Neue"/>
                <a:ea typeface="Helvetica Neue"/>
                <a:cs typeface="Helvetica Neue"/>
                <a:sym typeface="Helvetica Neue"/>
              </a:rPr>
              <a:t> </a:t>
            </a:r>
            <a:endParaRPr sz="1050">
              <a:solidFill>
                <a:srgbClr val="000000"/>
              </a:solidFill>
              <a:latin typeface="Arial"/>
              <a:ea typeface="Arial"/>
              <a:cs typeface="Arial"/>
              <a:sym typeface="Arial"/>
            </a:endParaRPr>
          </a:p>
        </p:txBody>
      </p:sp>
      <p:sp>
        <p:nvSpPr>
          <p:cNvPr id="36" name="Google Shape;570;p21">
            <a:extLst>
              <a:ext uri="{FF2B5EF4-FFF2-40B4-BE49-F238E27FC236}">
                <a16:creationId xmlns:a16="http://schemas.microsoft.com/office/drawing/2014/main" id="{869FA3F7-2AF8-7E23-93ED-63B668DD0AC7}"/>
              </a:ext>
            </a:extLst>
          </p:cNvPr>
          <p:cNvSpPr txBox="1"/>
          <p:nvPr/>
        </p:nvSpPr>
        <p:spPr>
          <a:xfrm>
            <a:off x="9142070" y="4511145"/>
            <a:ext cx="2338155"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3.400</a:t>
            </a:r>
            <a:endParaRPr sz="1050">
              <a:solidFill>
                <a:srgbClr val="000000"/>
              </a:solidFill>
              <a:latin typeface="Arial"/>
              <a:ea typeface="Arial"/>
              <a:cs typeface="Arial"/>
              <a:sym typeface="Arial"/>
            </a:endParaRPr>
          </a:p>
        </p:txBody>
      </p:sp>
      <p:sp>
        <p:nvSpPr>
          <p:cNvPr id="37" name="Google Shape;571;p21">
            <a:extLst>
              <a:ext uri="{FF2B5EF4-FFF2-40B4-BE49-F238E27FC236}">
                <a16:creationId xmlns:a16="http://schemas.microsoft.com/office/drawing/2014/main" id="{46ADA508-057A-A892-639A-A3EC5EF2BF87}"/>
              </a:ext>
            </a:extLst>
          </p:cNvPr>
          <p:cNvSpPr txBox="1"/>
          <p:nvPr/>
        </p:nvSpPr>
        <p:spPr>
          <a:xfrm>
            <a:off x="14358473" y="5131605"/>
            <a:ext cx="2997225" cy="812223"/>
          </a:xfrm>
          <a:prstGeom prst="rect">
            <a:avLst/>
          </a:prstGeom>
          <a:noFill/>
          <a:ln>
            <a:noFill/>
          </a:ln>
        </p:spPr>
        <p:txBody>
          <a:bodyPr spcFirstLastPara="1" wrap="square" lIns="53569" tIns="53569" rIns="53569" bIns="53569" anchor="ctr" anchorCtr="0">
            <a:spAutoFit/>
          </a:bodyPr>
          <a:lstStyle/>
          <a:p>
            <a:pPr>
              <a:buClr>
                <a:srgbClr val="002060"/>
              </a:buClr>
              <a:buSzPts val="1500"/>
            </a:pPr>
            <a:r>
              <a:rPr lang="en-US" sz="1125">
                <a:solidFill>
                  <a:srgbClr val="002060"/>
                </a:solidFill>
                <a:latin typeface="Helvetica Neue"/>
                <a:ea typeface="Helvetica Neue"/>
                <a:cs typeface="Helvetica Neue"/>
                <a:sym typeface="Helvetica Neue"/>
              </a:rPr>
              <a:t>NUMBER OF COMPANIES MARKETING TRADITIONAL PRODUCTS </a:t>
            </a:r>
            <a:r>
              <a:rPr lang="en-US" sz="1200">
                <a:solidFill>
                  <a:srgbClr val="002060"/>
                </a:solidFill>
                <a:latin typeface="Helvetica Neue"/>
                <a:ea typeface="Helvetica Neue"/>
                <a:cs typeface="Helvetica Neue"/>
                <a:sym typeface="Helvetica Neue"/>
              </a:rPr>
              <a:t>DERIVING</a:t>
            </a:r>
            <a:r>
              <a:rPr lang="en-US" sz="1125">
                <a:solidFill>
                  <a:srgbClr val="002060"/>
                </a:solidFill>
                <a:latin typeface="Helvetica Neue"/>
                <a:ea typeface="Helvetica Neue"/>
                <a:cs typeface="Helvetica Neue"/>
                <a:sym typeface="Helvetica Neue"/>
              </a:rPr>
              <a:t> FROM REGIONAL AGRICULTURAL BIODIVERSITY RESOURCES  </a:t>
            </a:r>
            <a:endParaRPr sz="1050">
              <a:solidFill>
                <a:srgbClr val="000000"/>
              </a:solidFill>
              <a:latin typeface="Arial"/>
              <a:ea typeface="Arial"/>
              <a:cs typeface="Arial"/>
              <a:sym typeface="Arial"/>
            </a:endParaRPr>
          </a:p>
        </p:txBody>
      </p:sp>
      <p:sp>
        <p:nvSpPr>
          <p:cNvPr id="38" name="Google Shape;572;p21">
            <a:extLst>
              <a:ext uri="{FF2B5EF4-FFF2-40B4-BE49-F238E27FC236}">
                <a16:creationId xmlns:a16="http://schemas.microsoft.com/office/drawing/2014/main" id="{AA977D9F-0C9E-951B-E6FB-68D197A0F239}"/>
              </a:ext>
            </a:extLst>
          </p:cNvPr>
          <p:cNvSpPr txBox="1"/>
          <p:nvPr/>
        </p:nvSpPr>
        <p:spPr>
          <a:xfrm>
            <a:off x="14358473" y="4495713"/>
            <a:ext cx="2338155"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110</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1" name="Google Shape;576;p21">
            <a:extLst>
              <a:ext uri="{FF2B5EF4-FFF2-40B4-BE49-F238E27FC236}">
                <a16:creationId xmlns:a16="http://schemas.microsoft.com/office/drawing/2014/main" id="{102B2965-B459-F9BD-3B2B-BB7CDF85D5F1}"/>
              </a:ext>
            </a:extLst>
          </p:cNvPr>
          <p:cNvSpPr txBox="1"/>
          <p:nvPr/>
        </p:nvSpPr>
        <p:spPr>
          <a:xfrm>
            <a:off x="640687" y="2830422"/>
            <a:ext cx="7334914" cy="2839208"/>
          </a:xfrm>
          <a:prstGeom prst="rect">
            <a:avLst/>
          </a:prstGeom>
          <a:noFill/>
          <a:ln>
            <a:noFill/>
          </a:ln>
        </p:spPr>
        <p:txBody>
          <a:bodyPr spcFirstLastPara="1" wrap="square" lIns="34275" tIns="34275" rIns="34275" bIns="34275" anchor="t" anchorCtr="0">
            <a:spAutoFit/>
          </a:bodyPr>
          <a:lstStyle/>
          <a:p>
            <a:pPr marL="0" lvl="1">
              <a:buClr>
                <a:srgbClr val="002060"/>
              </a:buClr>
              <a:buSzPts val="2400"/>
            </a:pPr>
            <a:r>
              <a:rPr lang="en-US" sz="2400" b="1" dirty="0">
                <a:solidFill>
                  <a:srgbClr val="002060"/>
                </a:solidFill>
                <a:latin typeface="HelveticaNeue" panose="02000503000000020004" pitchFamily="2" charset="0"/>
                <a:sym typeface="Helvetica Neue"/>
              </a:rPr>
              <a:t>Lazio Region is one of the top players in Europe for the marketing of fruit and vegetable products</a:t>
            </a:r>
            <a:r>
              <a:rPr lang="en-US" sz="2400" b="1" dirty="0">
                <a:solidFill>
                  <a:srgbClr val="002060"/>
                </a:solidFill>
                <a:latin typeface="HelveticaNeue" panose="02000503000000020004" pitchFamily="2" charset="0"/>
              </a:rPr>
              <a:t>.</a:t>
            </a:r>
            <a:r>
              <a:rPr lang="en-US" sz="2400" b="1" dirty="0">
                <a:solidFill>
                  <a:srgbClr val="002060"/>
                </a:solidFill>
                <a:latin typeface="HelveticaNeue" panose="02000503000000020004" pitchFamily="2" charset="0"/>
                <a:sym typeface="Arial"/>
              </a:rPr>
              <a:t> </a:t>
            </a:r>
          </a:p>
          <a:p>
            <a:pPr>
              <a:buClr>
                <a:srgbClr val="002060"/>
              </a:buClr>
              <a:buSzPts val="2400"/>
            </a:pPr>
            <a:endParaRPr lang="en-US" sz="24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2400"/>
            </a:pPr>
            <a:r>
              <a:rPr lang="en-US" sz="24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MAJOR LOGISTIC PLATFORMS: </a:t>
            </a:r>
          </a:p>
          <a:p>
            <a:pPr marL="342900" indent="-304800">
              <a:buClr>
                <a:srgbClr val="002060"/>
              </a:buClr>
              <a:buSzPct val="100000"/>
              <a:buFont typeface="Helvetica Neue"/>
              <a:buChar char="●"/>
            </a:pPr>
            <a:r>
              <a:rPr lang="en-US" sz="2000" dirty="0">
                <a:solidFill>
                  <a:srgbClr val="002060"/>
                </a:solidFill>
                <a:latin typeface="Helvetica Neue"/>
                <a:ea typeface="Helvetica Neue" panose="02000503000000020004" pitchFamily="2" charset="0"/>
                <a:cs typeface="Helvetica Neue" panose="02000503000000020004" pitchFamily="2" charset="0"/>
                <a:sym typeface="Helvetica Neue"/>
              </a:rPr>
              <a:t>Agribusiness Centre of Rome (CAR) </a:t>
            </a:r>
            <a:endParaRPr lang="en-US" sz="2000" dirty="0">
              <a:solidFill>
                <a:srgbClr val="002060"/>
              </a:solidFill>
              <a:latin typeface="Helvetica Neue"/>
              <a:ea typeface="Helvetica Neue" panose="02000503000000020004" pitchFamily="2" charset="0"/>
              <a:cs typeface="Helvetica Neue" panose="02000503000000020004" pitchFamily="2" charset="0"/>
            </a:endParaRPr>
          </a:p>
          <a:p>
            <a:pPr marL="342900" indent="-304800">
              <a:buClr>
                <a:srgbClr val="002060"/>
              </a:buClr>
              <a:buSzPct val="100000"/>
              <a:buFont typeface="Helvetica Neue"/>
              <a:buChar char="●"/>
            </a:pPr>
            <a:r>
              <a:rPr lang="en-US" sz="2000" dirty="0">
                <a:solidFill>
                  <a:srgbClr val="002060"/>
                </a:solidFill>
                <a:latin typeface="Helvetica Neue"/>
                <a:ea typeface="Helvetica Neue" panose="02000503000000020004" pitchFamily="2" charset="0"/>
                <a:cs typeface="Helvetica Neue" panose="02000503000000020004" pitchFamily="2" charset="0"/>
                <a:sym typeface="Helvetica Neue"/>
              </a:rPr>
              <a:t>FONDI Fruit and Vegetable Market (MOF)</a:t>
            </a:r>
            <a:endParaRPr lang="en-US" sz="2000" dirty="0">
              <a:solidFill>
                <a:srgbClr val="002060"/>
              </a:solidFill>
              <a:latin typeface="Helvetica Neue"/>
              <a:ea typeface="Helvetica Neue" panose="02000503000000020004" pitchFamily="2" charset="0"/>
              <a:cs typeface="Helvetica Neue" panose="02000503000000020004" pitchFamily="2" charset="0"/>
            </a:endParaRPr>
          </a:p>
          <a:p>
            <a:pPr marL="342900" indent="-304800">
              <a:buClr>
                <a:srgbClr val="002060"/>
              </a:buClr>
              <a:buSzPct val="100000"/>
              <a:buFont typeface="Helvetica Neue"/>
              <a:buChar char="●"/>
            </a:pPr>
            <a:r>
              <a:rPr lang="en-US" sz="2000" dirty="0">
                <a:solidFill>
                  <a:srgbClr val="002060"/>
                </a:solidFill>
                <a:latin typeface="Helvetica Neue"/>
                <a:ea typeface="Helvetica Neue" panose="02000503000000020004" pitchFamily="2" charset="0"/>
                <a:cs typeface="Helvetica Neue" panose="02000503000000020004" pitchFamily="2" charset="0"/>
                <a:sym typeface="Helvetica Neue"/>
              </a:rPr>
              <a:t>Fruit and Vegetable Market of Latina (MOL) </a:t>
            </a:r>
            <a:endParaRPr lang="en-US" sz="2000" dirty="0">
              <a:solidFill>
                <a:srgbClr val="002060"/>
              </a:solidFill>
              <a:latin typeface="Helvetica Neue"/>
              <a:ea typeface="Helvetica Neue" panose="02000503000000020004" pitchFamily="2" charset="0"/>
              <a:cs typeface="Helvetica Neue" panose="02000503000000020004" pitchFamily="2" charset="0"/>
            </a:endParaRPr>
          </a:p>
          <a:p>
            <a:pPr marL="0" lvl="1">
              <a:buClr>
                <a:srgbClr val="002060"/>
              </a:buClr>
              <a:buSzPts val="2400"/>
            </a:pPr>
            <a:endParaRPr sz="2400" b="1" dirty="0">
              <a:solidFill>
                <a:srgbClr val="002060"/>
              </a:solidFill>
              <a:latin typeface="HelveticaNeue" panose="02000503000000020004" pitchFamily="2" charset="0"/>
              <a:sym typeface="Arial"/>
            </a:endParaRPr>
          </a:p>
        </p:txBody>
      </p:sp>
      <p:pic>
        <p:nvPicPr>
          <p:cNvPr id="42" name="Google Shape;579;p21" descr="Image">
            <a:extLst>
              <a:ext uri="{FF2B5EF4-FFF2-40B4-BE49-F238E27FC236}">
                <a16:creationId xmlns:a16="http://schemas.microsoft.com/office/drawing/2014/main" id="{DC52EB41-84AA-C292-481F-8907D8E85D10}"/>
              </a:ext>
            </a:extLst>
          </p:cNvPr>
          <p:cNvPicPr preferRelativeResize="0"/>
          <p:nvPr/>
        </p:nvPicPr>
        <p:blipFill rotWithShape="1">
          <a:blip r:embed="rId5">
            <a:alphaModFix/>
          </a:blip>
          <a:srcRect/>
          <a:stretch/>
        </p:blipFill>
        <p:spPr>
          <a:xfrm>
            <a:off x="9251211" y="3928570"/>
            <a:ext cx="518442" cy="518441"/>
          </a:xfrm>
          <a:prstGeom prst="rect">
            <a:avLst/>
          </a:prstGeom>
          <a:noFill/>
          <a:ln>
            <a:noFill/>
          </a:ln>
        </p:spPr>
      </p:pic>
      <p:pic>
        <p:nvPicPr>
          <p:cNvPr id="43" name="Google Shape;580;p21" descr="Image">
            <a:extLst>
              <a:ext uri="{FF2B5EF4-FFF2-40B4-BE49-F238E27FC236}">
                <a16:creationId xmlns:a16="http://schemas.microsoft.com/office/drawing/2014/main" id="{0A4844B1-5C44-C15E-7A75-F1D2869175C7}"/>
              </a:ext>
            </a:extLst>
          </p:cNvPr>
          <p:cNvPicPr preferRelativeResize="0"/>
          <p:nvPr/>
        </p:nvPicPr>
        <p:blipFill rotWithShape="1">
          <a:blip r:embed="rId6">
            <a:alphaModFix/>
          </a:blip>
          <a:srcRect/>
          <a:stretch/>
        </p:blipFill>
        <p:spPr>
          <a:xfrm>
            <a:off x="11808278" y="3912169"/>
            <a:ext cx="598042" cy="568166"/>
          </a:xfrm>
          <a:prstGeom prst="rect">
            <a:avLst/>
          </a:prstGeom>
          <a:noFill/>
          <a:ln>
            <a:noFill/>
          </a:ln>
        </p:spPr>
      </p:pic>
      <p:pic>
        <p:nvPicPr>
          <p:cNvPr id="44" name="Google Shape;581;p21" descr="Image">
            <a:extLst>
              <a:ext uri="{FF2B5EF4-FFF2-40B4-BE49-F238E27FC236}">
                <a16:creationId xmlns:a16="http://schemas.microsoft.com/office/drawing/2014/main" id="{66C3DE9C-84F5-4282-CE04-79479D6C392B}"/>
              </a:ext>
            </a:extLst>
          </p:cNvPr>
          <p:cNvPicPr preferRelativeResize="0"/>
          <p:nvPr/>
        </p:nvPicPr>
        <p:blipFill rotWithShape="1">
          <a:blip r:embed="rId7">
            <a:alphaModFix/>
          </a:blip>
          <a:srcRect/>
          <a:stretch/>
        </p:blipFill>
        <p:spPr>
          <a:xfrm>
            <a:off x="14427206" y="3903707"/>
            <a:ext cx="568227" cy="568166"/>
          </a:xfrm>
          <a:prstGeom prst="rect">
            <a:avLst/>
          </a:prstGeom>
          <a:noFill/>
          <a:ln>
            <a:noFill/>
          </a:ln>
        </p:spPr>
      </p:pic>
      <p:pic>
        <p:nvPicPr>
          <p:cNvPr id="45" name="Google Shape;582;p21" descr="Image">
            <a:extLst>
              <a:ext uri="{FF2B5EF4-FFF2-40B4-BE49-F238E27FC236}">
                <a16:creationId xmlns:a16="http://schemas.microsoft.com/office/drawing/2014/main" id="{66DBF609-859C-EB6A-1089-3EC84D8FC809}"/>
              </a:ext>
            </a:extLst>
          </p:cNvPr>
          <p:cNvPicPr preferRelativeResize="0"/>
          <p:nvPr/>
        </p:nvPicPr>
        <p:blipFill rotWithShape="1">
          <a:blip r:embed="rId8">
            <a:alphaModFix/>
          </a:blip>
          <a:srcRect/>
          <a:stretch/>
        </p:blipFill>
        <p:spPr>
          <a:xfrm>
            <a:off x="9252065" y="6329310"/>
            <a:ext cx="604058" cy="684025"/>
          </a:xfrm>
          <a:prstGeom prst="rect">
            <a:avLst/>
          </a:prstGeom>
          <a:noFill/>
          <a:ln>
            <a:noFill/>
          </a:ln>
        </p:spPr>
      </p:pic>
      <p:pic>
        <p:nvPicPr>
          <p:cNvPr id="46" name="Google Shape;583;p21" descr="Image">
            <a:extLst>
              <a:ext uri="{FF2B5EF4-FFF2-40B4-BE49-F238E27FC236}">
                <a16:creationId xmlns:a16="http://schemas.microsoft.com/office/drawing/2014/main" id="{86945F22-6436-AC16-18D5-191761ED339E}"/>
              </a:ext>
            </a:extLst>
          </p:cNvPr>
          <p:cNvPicPr preferRelativeResize="0"/>
          <p:nvPr/>
        </p:nvPicPr>
        <p:blipFill rotWithShape="1">
          <a:blip r:embed="rId9">
            <a:alphaModFix/>
          </a:blip>
          <a:srcRect/>
          <a:stretch/>
        </p:blipFill>
        <p:spPr>
          <a:xfrm>
            <a:off x="11936111" y="6430700"/>
            <a:ext cx="940418" cy="568166"/>
          </a:xfrm>
          <a:prstGeom prst="rect">
            <a:avLst/>
          </a:prstGeom>
          <a:noFill/>
          <a:ln>
            <a:noFill/>
          </a:ln>
        </p:spPr>
      </p:pic>
      <p:pic>
        <p:nvPicPr>
          <p:cNvPr id="47" name="Google Shape;584;p21" descr="Image">
            <a:extLst>
              <a:ext uri="{FF2B5EF4-FFF2-40B4-BE49-F238E27FC236}">
                <a16:creationId xmlns:a16="http://schemas.microsoft.com/office/drawing/2014/main" id="{3475F234-0C66-EC02-9552-5ED107663A12}"/>
              </a:ext>
            </a:extLst>
          </p:cNvPr>
          <p:cNvPicPr preferRelativeResize="0"/>
          <p:nvPr/>
        </p:nvPicPr>
        <p:blipFill rotWithShape="1">
          <a:blip r:embed="rId10">
            <a:alphaModFix/>
          </a:blip>
          <a:srcRect/>
          <a:stretch/>
        </p:blipFill>
        <p:spPr>
          <a:xfrm>
            <a:off x="14358473" y="6430700"/>
            <a:ext cx="530649" cy="530649"/>
          </a:xfrm>
          <a:prstGeom prst="rect">
            <a:avLst/>
          </a:prstGeom>
          <a:noFill/>
          <a:ln>
            <a:noFill/>
          </a:ln>
        </p:spPr>
      </p:pic>
      <p:sp>
        <p:nvSpPr>
          <p:cNvPr id="3" name="CasellaDiTesto 2">
            <a:extLst>
              <a:ext uri="{FF2B5EF4-FFF2-40B4-BE49-F238E27FC236}">
                <a16:creationId xmlns:a16="http://schemas.microsoft.com/office/drawing/2014/main" id="{FA852B38-1FF9-DB51-F310-B5B7F3BB08D9}"/>
              </a:ext>
            </a:extLst>
          </p:cNvPr>
          <p:cNvSpPr txBox="1"/>
          <p:nvPr/>
        </p:nvSpPr>
        <p:spPr>
          <a:xfrm>
            <a:off x="640688" y="5883516"/>
            <a:ext cx="7655376" cy="1905073"/>
          </a:xfrm>
          <a:prstGeom prst="rect">
            <a:avLst/>
          </a:prstGeom>
          <a:noFill/>
        </p:spPr>
        <p:txBody>
          <a:bodyPr wrap="square" lIns="91440" tIns="45720" rIns="91440" bIns="45720" anchor="t">
            <a:spAutoFit/>
          </a:bodyPr>
          <a:lstStyle/>
          <a:p>
            <a:pPr>
              <a:lnSpc>
                <a:spcPct val="120000"/>
              </a:lnSpc>
              <a:buClr>
                <a:srgbClr val="000000"/>
              </a:buClr>
              <a:buSzPts val="3200"/>
            </a:pPr>
            <a:r>
              <a:rPr lang="en-US" sz="2000" b="1" dirty="0">
                <a:solidFill>
                  <a:srgbClr val="002060"/>
                </a:solidFill>
                <a:latin typeface="HelveticaNeue"/>
                <a:ea typeface="HelveticaNeue" panose="02000503000000020004" pitchFamily="2" charset="0"/>
                <a:cs typeface="HelveticaNeue" panose="02000503000000020004" pitchFamily="2" charset="0"/>
                <a:sym typeface="Helvetica Neue"/>
              </a:rPr>
              <a:t>THE LAZIO AGRIFOOD SYSTEM INTEGRATES ALSO  TECHNOLOGICAL CONTENTS FROM OTHER SECTORS SUCH AS AEROSPACE (i.e. climate change observation, land surveys to prevent flooding), ICT, NANOTECHNOLOGIES, NEW MATERIALS AND BIOTECHNOLOGIES.</a:t>
            </a:r>
            <a:endParaRPr lang="en-US" sz="2000" dirty="0">
              <a:solidFill>
                <a:srgbClr val="000000"/>
              </a:solidFill>
              <a:latin typeface="HelveticaNeue"/>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3375243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623;p24" descr="Back_07.jpg">
            <a:extLst>
              <a:ext uri="{FF2B5EF4-FFF2-40B4-BE49-F238E27FC236}">
                <a16:creationId xmlns:a16="http://schemas.microsoft.com/office/drawing/2014/main" id="{F7CE32EF-4988-3C8D-9004-C5493272086F}"/>
              </a:ext>
            </a:extLst>
          </p:cNvPr>
          <p:cNvPicPr preferRelativeResize="0"/>
          <p:nvPr/>
        </p:nvPicPr>
        <p:blipFill rotWithShape="1">
          <a:blip r:embed="rId3">
            <a:alphaModFix/>
          </a:blip>
          <a:srcRect l="12964" t="23386" r="16775" b="51907"/>
          <a:stretch/>
        </p:blipFill>
        <p:spPr>
          <a:xfrm>
            <a:off x="0" y="-5727"/>
            <a:ext cx="18316573" cy="3254453"/>
          </a:xfrm>
          <a:prstGeom prst="rect">
            <a:avLst/>
          </a:prstGeom>
          <a:noFill/>
          <a:ln>
            <a:noFill/>
          </a:ln>
        </p:spPr>
      </p:pic>
      <p:pic>
        <p:nvPicPr>
          <p:cNvPr id="18" name="Immagine 17">
            <a:extLst>
              <a:ext uri="{FF2B5EF4-FFF2-40B4-BE49-F238E27FC236}">
                <a16:creationId xmlns:a16="http://schemas.microsoft.com/office/drawing/2014/main" id="{16AF752A-1B86-0933-855D-56ACEBF123C4}"/>
              </a:ext>
            </a:extLst>
          </p:cNvPr>
          <p:cNvPicPr>
            <a:picLocks noChangeAspect="1"/>
          </p:cNvPicPr>
          <p:nvPr/>
        </p:nvPicPr>
        <p:blipFill rotWithShape="1">
          <a:blip r:embed="rId4"/>
          <a:srcRect t="32889" r="103"/>
          <a:stretch/>
        </p:blipFill>
        <p:spPr>
          <a:xfrm>
            <a:off x="-13957" y="8569226"/>
            <a:ext cx="18330530" cy="1717775"/>
          </a:xfrm>
          <a:prstGeom prst="rect">
            <a:avLst/>
          </a:prstGeom>
        </p:spPr>
      </p:pic>
      <p:sp>
        <p:nvSpPr>
          <p:cNvPr id="9" name="CasellaDiTesto 8">
            <a:extLst>
              <a:ext uri="{FF2B5EF4-FFF2-40B4-BE49-F238E27FC236}">
                <a16:creationId xmlns:a16="http://schemas.microsoft.com/office/drawing/2014/main" id="{92439372-70D8-500A-E5D4-5470C429998A}"/>
              </a:ext>
            </a:extLst>
          </p:cNvPr>
          <p:cNvSpPr txBox="1"/>
          <p:nvPr/>
        </p:nvSpPr>
        <p:spPr>
          <a:xfrm>
            <a:off x="321814" y="450005"/>
            <a:ext cx="8822186" cy="854080"/>
          </a:xfrm>
          <a:prstGeom prst="rect">
            <a:avLst/>
          </a:prstGeom>
          <a:noFill/>
        </p:spPr>
        <p:txBody>
          <a:bodyPr wrap="square">
            <a:spAutoFit/>
          </a:bodyPr>
          <a:lstStyle/>
          <a:p>
            <a:pPr algn="l">
              <a:buClr>
                <a:srgbClr val="FFFFFF"/>
              </a:buClr>
              <a:buSzPts val="8000"/>
              <a:defRPr/>
            </a:pPr>
            <a:r>
              <a:rPr lang="en-US" sz="4950" b="1">
                <a:solidFill>
                  <a:schemeClr val="bg1"/>
                </a:solidFill>
                <a:latin typeface="HelveticaNeue"/>
                <a:sym typeface="Helvetica Neue"/>
              </a:rPr>
              <a:t>SECTOR OF EXCELLENCE</a:t>
            </a:r>
          </a:p>
        </p:txBody>
      </p:sp>
      <p:sp>
        <p:nvSpPr>
          <p:cNvPr id="26" name="Google Shape;509;p19">
            <a:extLst>
              <a:ext uri="{FF2B5EF4-FFF2-40B4-BE49-F238E27FC236}">
                <a16:creationId xmlns:a16="http://schemas.microsoft.com/office/drawing/2014/main" id="{76A9FE45-0715-9AEC-A381-20102FF8EEB5}"/>
              </a:ext>
            </a:extLst>
          </p:cNvPr>
          <p:cNvSpPr txBox="1"/>
          <p:nvPr/>
        </p:nvSpPr>
        <p:spPr>
          <a:xfrm>
            <a:off x="401270" y="1129073"/>
            <a:ext cx="15480414" cy="1022281"/>
          </a:xfrm>
          <a:prstGeom prst="rect">
            <a:avLst/>
          </a:prstGeom>
          <a:noFill/>
          <a:ln>
            <a:noFill/>
          </a:ln>
        </p:spPr>
        <p:txBody>
          <a:bodyPr spcFirstLastPara="1" wrap="square" lIns="53569" tIns="53569" rIns="53569" bIns="53569" anchor="ctr" anchorCtr="0">
            <a:spAutoFit/>
          </a:bodyPr>
          <a:lstStyle/>
          <a:p>
            <a:pPr>
              <a:lnSpc>
                <a:spcPct val="120000"/>
              </a:lnSpc>
              <a:buClr>
                <a:srgbClr val="002060"/>
              </a:buClr>
              <a:buSzPts val="4500"/>
            </a:pPr>
            <a:r>
              <a:rPr lang="en-US" sz="4950" b="1">
                <a:solidFill>
                  <a:srgbClr val="00B0F0"/>
                </a:solidFill>
                <a:latin typeface="HelveticaNeue"/>
                <a:ea typeface="HelveticaNeue"/>
                <a:cs typeface="HelveticaNeue"/>
                <a:sym typeface="Helvetica Neue"/>
              </a:rPr>
              <a:t>BLUE ECONOMY</a:t>
            </a:r>
          </a:p>
        </p:txBody>
      </p:sp>
      <p:sp>
        <p:nvSpPr>
          <p:cNvPr id="41" name="Google Shape;576;p21">
            <a:extLst>
              <a:ext uri="{FF2B5EF4-FFF2-40B4-BE49-F238E27FC236}">
                <a16:creationId xmlns:a16="http://schemas.microsoft.com/office/drawing/2014/main" id="{102B2965-B459-F9BD-3B2B-BB7CDF85D5F1}"/>
              </a:ext>
            </a:extLst>
          </p:cNvPr>
          <p:cNvSpPr txBox="1"/>
          <p:nvPr/>
        </p:nvSpPr>
        <p:spPr>
          <a:xfrm>
            <a:off x="321814" y="4529913"/>
            <a:ext cx="6919777" cy="1038716"/>
          </a:xfrm>
          <a:prstGeom prst="rect">
            <a:avLst/>
          </a:prstGeom>
          <a:noFill/>
          <a:ln>
            <a:noFill/>
          </a:ln>
        </p:spPr>
        <p:txBody>
          <a:bodyPr spcFirstLastPara="1" wrap="square" lIns="34275" tIns="34275" rIns="34275" bIns="34275" anchor="t" anchorCtr="0">
            <a:spAutoFit/>
          </a:bodyPr>
          <a:lstStyle/>
          <a:p>
            <a:pPr marL="38100">
              <a:buClr>
                <a:srgbClr val="002060"/>
              </a:buClr>
              <a:buSzPts val="2800"/>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Lazio Innova is a founding member, on behalf of the Lazio Region, of the </a:t>
            </a:r>
            <a:r>
              <a:rPr lang="en-US" sz="2100" b="1"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National Technological Cluster "Blue Italian Growth".</a:t>
            </a:r>
          </a:p>
        </p:txBody>
      </p:sp>
      <p:sp>
        <p:nvSpPr>
          <p:cNvPr id="7" name="Google Shape;576;p21">
            <a:extLst>
              <a:ext uri="{FF2B5EF4-FFF2-40B4-BE49-F238E27FC236}">
                <a16:creationId xmlns:a16="http://schemas.microsoft.com/office/drawing/2014/main" id="{28CA8EC7-B7C2-EFFD-2154-B5567850821B}"/>
              </a:ext>
            </a:extLst>
          </p:cNvPr>
          <p:cNvSpPr txBox="1"/>
          <p:nvPr/>
        </p:nvSpPr>
        <p:spPr>
          <a:xfrm>
            <a:off x="365594" y="5708608"/>
            <a:ext cx="7897569" cy="2654543"/>
          </a:xfrm>
          <a:prstGeom prst="rect">
            <a:avLst/>
          </a:prstGeom>
          <a:noFill/>
          <a:ln>
            <a:noFill/>
          </a:ln>
        </p:spPr>
        <p:txBody>
          <a:bodyPr spcFirstLastPara="1" wrap="square" lIns="34275" tIns="34275" rIns="34275" bIns="34275" anchor="t" anchorCtr="0">
            <a:spAutoFit/>
          </a:bodyPr>
          <a:lstStyle/>
          <a:p>
            <a:pPr marL="38100">
              <a:buClr>
                <a:srgbClr val="002060"/>
              </a:buClr>
              <a:buSzPts val="2800"/>
            </a:pPr>
            <a:r>
              <a:rPr lang="en-US" sz="21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Blue economy includes the following sectors:</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Aquaculture and fishing</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Marine mining industry</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Ship building industry</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Marine transport</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Marine coastal and tourism</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Research, regulation and environmental protection activities</a:t>
            </a:r>
          </a:p>
          <a:p>
            <a:pPr marL="381000" indent="-342900">
              <a:buClr>
                <a:srgbClr val="002060"/>
              </a:buClr>
              <a:buSzPts val="2800"/>
              <a:buFont typeface="Arial" panose="020B0604020202020204" pitchFamily="34" charset="0"/>
              <a:buChar char="•"/>
            </a:pPr>
            <a:r>
              <a:rPr lang="en-US" sz="2100" dirty="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Sports and recreational activities.</a:t>
            </a:r>
          </a:p>
        </p:txBody>
      </p:sp>
      <p:sp>
        <p:nvSpPr>
          <p:cNvPr id="16" name="Google Shape;567;p21">
            <a:extLst>
              <a:ext uri="{FF2B5EF4-FFF2-40B4-BE49-F238E27FC236}">
                <a16:creationId xmlns:a16="http://schemas.microsoft.com/office/drawing/2014/main" id="{7C49F03B-2025-2472-097B-051FEE0D6BC2}"/>
              </a:ext>
            </a:extLst>
          </p:cNvPr>
          <p:cNvSpPr txBox="1"/>
          <p:nvPr/>
        </p:nvSpPr>
        <p:spPr>
          <a:xfrm>
            <a:off x="13344763" y="5045856"/>
            <a:ext cx="3182668" cy="530648"/>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EMPLOYEES </a:t>
            </a:r>
            <a:endParaRPr sz="1050">
              <a:solidFill>
                <a:srgbClr val="000000"/>
              </a:solidFill>
              <a:latin typeface="Arial"/>
              <a:ea typeface="Arial"/>
              <a:cs typeface="Arial"/>
              <a:sym typeface="Arial"/>
            </a:endParaRPr>
          </a:p>
        </p:txBody>
      </p:sp>
      <p:sp>
        <p:nvSpPr>
          <p:cNvPr id="17" name="Google Shape;568;p21">
            <a:extLst>
              <a:ext uri="{FF2B5EF4-FFF2-40B4-BE49-F238E27FC236}">
                <a16:creationId xmlns:a16="http://schemas.microsoft.com/office/drawing/2014/main" id="{99189571-CFFB-83BE-2D89-3E16EA3031EF}"/>
              </a:ext>
            </a:extLst>
          </p:cNvPr>
          <p:cNvSpPr txBox="1"/>
          <p:nvPr/>
        </p:nvSpPr>
        <p:spPr>
          <a:xfrm>
            <a:off x="13050744" y="4476363"/>
            <a:ext cx="2687368"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148.200</a:t>
            </a:r>
            <a:endParaRPr sz="1050">
              <a:solidFill>
                <a:srgbClr val="000000"/>
              </a:solidFill>
              <a:latin typeface="Arial"/>
              <a:ea typeface="Arial"/>
              <a:cs typeface="Arial"/>
              <a:sym typeface="Arial"/>
            </a:endParaRPr>
          </a:p>
        </p:txBody>
      </p:sp>
      <p:sp>
        <p:nvSpPr>
          <p:cNvPr id="19" name="Google Shape;569;p21">
            <a:extLst>
              <a:ext uri="{FF2B5EF4-FFF2-40B4-BE49-F238E27FC236}">
                <a16:creationId xmlns:a16="http://schemas.microsoft.com/office/drawing/2014/main" id="{1BA83042-7616-E11B-20CE-A086071E7428}"/>
              </a:ext>
            </a:extLst>
          </p:cNvPr>
          <p:cNvSpPr txBox="1"/>
          <p:nvPr/>
        </p:nvSpPr>
        <p:spPr>
          <a:xfrm>
            <a:off x="13388750" y="7286734"/>
            <a:ext cx="2604855" cy="530649"/>
          </a:xfrm>
          <a:prstGeom prst="rect">
            <a:avLst/>
          </a:prstGeom>
          <a:noFill/>
          <a:ln>
            <a:noFill/>
          </a:ln>
        </p:spPr>
        <p:txBody>
          <a:bodyPr spcFirstLastPara="1" wrap="square" lIns="53569" tIns="53569" rIns="53569" bIns="53569" anchor="ctr" anchorCtr="0">
            <a:normAutofit/>
          </a:bodyPr>
          <a:lstStyle/>
          <a:p>
            <a:pPr>
              <a:buClr>
                <a:srgbClr val="002060"/>
              </a:buClr>
              <a:buSzPts val="1500"/>
            </a:pPr>
            <a:r>
              <a:rPr lang="en-US" sz="1125">
                <a:solidFill>
                  <a:srgbClr val="002060"/>
                </a:solidFill>
                <a:latin typeface="Helvetica Neue"/>
                <a:ea typeface="Helvetica Neue"/>
                <a:cs typeface="Helvetica Neue"/>
                <a:sym typeface="Helvetica Neue"/>
              </a:rPr>
              <a:t>SEA COASTLINE</a:t>
            </a:r>
            <a:endParaRPr sz="1050">
              <a:solidFill>
                <a:srgbClr val="000000"/>
              </a:solidFill>
              <a:latin typeface="Arial"/>
              <a:ea typeface="Arial"/>
              <a:cs typeface="Arial"/>
              <a:sym typeface="Arial"/>
            </a:endParaRPr>
          </a:p>
        </p:txBody>
      </p:sp>
      <p:sp>
        <p:nvSpPr>
          <p:cNvPr id="20" name="Google Shape;570;p21">
            <a:extLst>
              <a:ext uri="{FF2B5EF4-FFF2-40B4-BE49-F238E27FC236}">
                <a16:creationId xmlns:a16="http://schemas.microsoft.com/office/drawing/2014/main" id="{B1C8B3E1-DC1D-1871-799C-1CC67266B369}"/>
              </a:ext>
            </a:extLst>
          </p:cNvPr>
          <p:cNvSpPr txBox="1"/>
          <p:nvPr/>
        </p:nvSpPr>
        <p:spPr>
          <a:xfrm>
            <a:off x="13225350" y="6693868"/>
            <a:ext cx="2338155"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383 KM</a:t>
            </a:r>
            <a:endParaRPr sz="1050">
              <a:solidFill>
                <a:srgbClr val="000000"/>
              </a:solidFill>
              <a:latin typeface="Arial"/>
              <a:ea typeface="Arial"/>
              <a:cs typeface="Arial"/>
              <a:sym typeface="Arial"/>
            </a:endParaRPr>
          </a:p>
        </p:txBody>
      </p:sp>
      <p:sp>
        <p:nvSpPr>
          <p:cNvPr id="21" name="Google Shape;571;p21">
            <a:extLst>
              <a:ext uri="{FF2B5EF4-FFF2-40B4-BE49-F238E27FC236}">
                <a16:creationId xmlns:a16="http://schemas.microsoft.com/office/drawing/2014/main" id="{1E319EAE-0A54-0C9C-0DE9-25E80A22884B}"/>
              </a:ext>
            </a:extLst>
          </p:cNvPr>
          <p:cNvSpPr txBox="1"/>
          <p:nvPr/>
        </p:nvSpPr>
        <p:spPr>
          <a:xfrm>
            <a:off x="15743215" y="5179677"/>
            <a:ext cx="2997225" cy="281309"/>
          </a:xfrm>
          <a:prstGeom prst="rect">
            <a:avLst/>
          </a:prstGeom>
          <a:noFill/>
          <a:ln>
            <a:noFill/>
          </a:ln>
        </p:spPr>
        <p:txBody>
          <a:bodyPr spcFirstLastPara="1" wrap="square" lIns="53569" tIns="53569" rIns="53569" bIns="53569" anchor="ctr" anchorCtr="0">
            <a:spAutoFit/>
          </a:bodyPr>
          <a:lstStyle/>
          <a:p>
            <a:pPr>
              <a:buClr>
                <a:srgbClr val="002060"/>
              </a:buClr>
              <a:buSzPts val="1500"/>
            </a:pPr>
            <a:r>
              <a:rPr lang="en-US" sz="1125">
                <a:solidFill>
                  <a:srgbClr val="002060"/>
                </a:solidFill>
                <a:latin typeface="Helvetica Neue"/>
                <a:ea typeface="Helvetica Neue"/>
                <a:cs typeface="Helvetica Neue"/>
                <a:sym typeface="Helvetica Neue"/>
              </a:rPr>
              <a:t>COMPANIES</a:t>
            </a:r>
            <a:endParaRPr sz="1050">
              <a:solidFill>
                <a:srgbClr val="000000"/>
              </a:solidFill>
              <a:latin typeface="Arial"/>
              <a:ea typeface="Arial"/>
              <a:cs typeface="Arial"/>
              <a:sym typeface="Arial"/>
            </a:endParaRPr>
          </a:p>
        </p:txBody>
      </p:sp>
      <p:sp>
        <p:nvSpPr>
          <p:cNvPr id="22" name="Google Shape;572;p21">
            <a:extLst>
              <a:ext uri="{FF2B5EF4-FFF2-40B4-BE49-F238E27FC236}">
                <a16:creationId xmlns:a16="http://schemas.microsoft.com/office/drawing/2014/main" id="{6D282976-1ED9-A5F2-9D39-DF3BD9ABC0B3}"/>
              </a:ext>
            </a:extLst>
          </p:cNvPr>
          <p:cNvSpPr txBox="1"/>
          <p:nvPr/>
        </p:nvSpPr>
        <p:spPr>
          <a:xfrm>
            <a:off x="15413150" y="4462179"/>
            <a:ext cx="2338155" cy="684025"/>
          </a:xfrm>
          <a:prstGeom prst="rect">
            <a:avLst/>
          </a:prstGeom>
          <a:noFill/>
          <a:ln>
            <a:noFill/>
          </a:ln>
        </p:spPr>
        <p:txBody>
          <a:bodyPr spcFirstLastPara="1" wrap="square" lIns="53569" tIns="53569" rIns="53569" bIns="53569" anchor="ctr" anchorCtr="0">
            <a:normAutofit/>
          </a:bodyPr>
          <a:lstStyle/>
          <a:p>
            <a:pPr>
              <a:buClr>
                <a:srgbClr val="6E4E7F"/>
              </a:buClr>
              <a:buSzPts val="4500"/>
            </a:pPr>
            <a:r>
              <a:rPr lang="en-US" sz="3375" b="1">
                <a:solidFill>
                  <a:srgbClr val="6E4E7F"/>
                </a:solidFill>
                <a:latin typeface="HelveticaNeue"/>
                <a:ea typeface="HelveticaNeue"/>
                <a:cs typeface="HelveticaNeue"/>
                <a:sym typeface="Helvetica Neue"/>
              </a:rPr>
              <a:t>35.000</a:t>
            </a:r>
            <a:endParaRPr sz="1050">
              <a:solidFill>
                <a:srgbClr val="000000"/>
              </a:solidFill>
              <a:latin typeface="Arial"/>
              <a:ea typeface="Arial"/>
              <a:cs typeface="Arial"/>
              <a:sym typeface="Arial"/>
            </a:endParaRPr>
          </a:p>
        </p:txBody>
      </p:sp>
      <p:pic>
        <p:nvPicPr>
          <p:cNvPr id="23" name="Google Shape;579;p21" descr="Image">
            <a:extLst>
              <a:ext uri="{FF2B5EF4-FFF2-40B4-BE49-F238E27FC236}">
                <a16:creationId xmlns:a16="http://schemas.microsoft.com/office/drawing/2014/main" id="{F90406B6-3AB3-11F6-C003-C01B2AAF73EF}"/>
              </a:ext>
            </a:extLst>
          </p:cNvPr>
          <p:cNvPicPr preferRelativeResize="0"/>
          <p:nvPr/>
        </p:nvPicPr>
        <p:blipFill rotWithShape="1">
          <a:blip r:embed="rId5">
            <a:alphaModFix/>
          </a:blip>
          <a:srcRect/>
          <a:stretch/>
        </p:blipFill>
        <p:spPr>
          <a:xfrm>
            <a:off x="13690615" y="6145997"/>
            <a:ext cx="518442" cy="518441"/>
          </a:xfrm>
          <a:prstGeom prst="rect">
            <a:avLst/>
          </a:prstGeom>
          <a:noFill/>
          <a:ln>
            <a:noFill/>
          </a:ln>
        </p:spPr>
      </p:pic>
      <p:pic>
        <p:nvPicPr>
          <p:cNvPr id="24" name="Google Shape;580;p21" descr="Image">
            <a:extLst>
              <a:ext uri="{FF2B5EF4-FFF2-40B4-BE49-F238E27FC236}">
                <a16:creationId xmlns:a16="http://schemas.microsoft.com/office/drawing/2014/main" id="{E8254CED-6B34-FDF2-5DE4-32661F0C1099}"/>
              </a:ext>
            </a:extLst>
          </p:cNvPr>
          <p:cNvPicPr preferRelativeResize="0"/>
          <p:nvPr/>
        </p:nvPicPr>
        <p:blipFill rotWithShape="1">
          <a:blip r:embed="rId6">
            <a:alphaModFix/>
          </a:blip>
          <a:srcRect/>
          <a:stretch/>
        </p:blipFill>
        <p:spPr>
          <a:xfrm>
            <a:off x="13553617" y="3818219"/>
            <a:ext cx="598042" cy="568166"/>
          </a:xfrm>
          <a:prstGeom prst="rect">
            <a:avLst/>
          </a:prstGeom>
          <a:noFill/>
          <a:ln>
            <a:noFill/>
          </a:ln>
        </p:spPr>
      </p:pic>
      <p:sp>
        <p:nvSpPr>
          <p:cNvPr id="51" name="Google Shape;427;p16">
            <a:extLst>
              <a:ext uri="{FF2B5EF4-FFF2-40B4-BE49-F238E27FC236}">
                <a16:creationId xmlns:a16="http://schemas.microsoft.com/office/drawing/2014/main" id="{5EAA9C02-0D21-4B24-53E9-447FC45A4E80}"/>
              </a:ext>
            </a:extLst>
          </p:cNvPr>
          <p:cNvSpPr txBox="1"/>
          <p:nvPr/>
        </p:nvSpPr>
        <p:spPr>
          <a:xfrm>
            <a:off x="15148590" y="7240804"/>
            <a:ext cx="2223855" cy="530649"/>
          </a:xfrm>
          <a:prstGeom prst="rect">
            <a:avLst/>
          </a:prstGeom>
          <a:noFill/>
          <a:ln>
            <a:noFill/>
          </a:ln>
        </p:spPr>
        <p:txBody>
          <a:bodyPr spcFirstLastPara="1" wrap="square" lIns="53569" tIns="53569" rIns="53569" bIns="53569" anchor="ctr" anchorCtr="0">
            <a:normAutofit/>
          </a:bodyPr>
          <a:lstStyle/>
          <a:p>
            <a:pPr algn="ctr">
              <a:buClr>
                <a:srgbClr val="002060"/>
              </a:buClr>
              <a:buSzPts val="1800"/>
            </a:pPr>
            <a:r>
              <a:rPr lang="en-US" sz="1350">
                <a:solidFill>
                  <a:srgbClr val="002060"/>
                </a:solidFill>
                <a:latin typeface="Arial"/>
                <a:ea typeface="Arial"/>
                <a:cs typeface="Arial"/>
                <a:sym typeface="Arial"/>
              </a:rPr>
              <a:t>VALUE ADDED OF THE SECTOR </a:t>
            </a:r>
            <a:endParaRPr sz="1050">
              <a:solidFill>
                <a:srgbClr val="000000"/>
              </a:solidFill>
              <a:latin typeface="Arial"/>
              <a:ea typeface="Arial"/>
              <a:cs typeface="Arial"/>
              <a:sym typeface="Arial"/>
            </a:endParaRPr>
          </a:p>
        </p:txBody>
      </p:sp>
      <p:sp>
        <p:nvSpPr>
          <p:cNvPr id="52" name="Google Shape;438;p16">
            <a:extLst>
              <a:ext uri="{FF2B5EF4-FFF2-40B4-BE49-F238E27FC236}">
                <a16:creationId xmlns:a16="http://schemas.microsoft.com/office/drawing/2014/main" id="{25F1C83C-CDDA-27A0-A1CA-1AEC4216234A}"/>
              </a:ext>
            </a:extLst>
          </p:cNvPr>
          <p:cNvSpPr txBox="1"/>
          <p:nvPr/>
        </p:nvSpPr>
        <p:spPr>
          <a:xfrm>
            <a:off x="15173544" y="6693868"/>
            <a:ext cx="2460269" cy="719522"/>
          </a:xfrm>
          <a:prstGeom prst="rect">
            <a:avLst/>
          </a:prstGeom>
          <a:noFill/>
          <a:ln>
            <a:noFill/>
          </a:ln>
        </p:spPr>
        <p:txBody>
          <a:bodyPr spcFirstLastPara="1" wrap="square" lIns="53569" tIns="53569" rIns="53569" bIns="53569" anchor="ctr" anchorCtr="0">
            <a:normAutofit fontScale="92500"/>
          </a:bodyPr>
          <a:lstStyle/>
          <a:p>
            <a:pPr>
              <a:buClr>
                <a:srgbClr val="6E4E7F"/>
              </a:buClr>
              <a:buSzPts val="4500"/>
            </a:pP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8.1 </a:t>
            </a:r>
            <a:r>
              <a:rPr lang="en-US" sz="322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BN</a:t>
            </a:r>
            <a:r>
              <a:rPr lang="en-US" sz="3375" b="1">
                <a:solidFill>
                  <a:srgbClr val="6E4E7F"/>
                </a:solidFill>
                <a:latin typeface="HelveticaNeue" panose="02000503000000020004" pitchFamily="2" charset="0"/>
                <a:ea typeface="HelveticaNeue" panose="02000503000000020004" pitchFamily="2" charset="0"/>
                <a:cs typeface="HelveticaNeue" panose="02000503000000020004" pitchFamily="2" charset="0"/>
                <a:sym typeface="Helvetica Neue"/>
              </a:rPr>
              <a:t> Euro</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53" name="Google Shape;442;p16" descr="Image">
            <a:extLst>
              <a:ext uri="{FF2B5EF4-FFF2-40B4-BE49-F238E27FC236}">
                <a16:creationId xmlns:a16="http://schemas.microsoft.com/office/drawing/2014/main" id="{129C1094-FC03-9399-F10D-92A66DDC259E}"/>
              </a:ext>
            </a:extLst>
          </p:cNvPr>
          <p:cNvPicPr preferRelativeResize="0"/>
          <p:nvPr/>
        </p:nvPicPr>
        <p:blipFill rotWithShape="1">
          <a:blip r:embed="rId7">
            <a:alphaModFix/>
          </a:blip>
          <a:srcRect/>
          <a:stretch/>
        </p:blipFill>
        <p:spPr>
          <a:xfrm>
            <a:off x="15993605" y="6052525"/>
            <a:ext cx="533826" cy="641779"/>
          </a:xfrm>
          <a:prstGeom prst="rect">
            <a:avLst/>
          </a:prstGeom>
          <a:noFill/>
          <a:ln>
            <a:noFill/>
          </a:ln>
        </p:spPr>
      </p:pic>
      <p:pic>
        <p:nvPicPr>
          <p:cNvPr id="54" name="Picture 3">
            <a:extLst>
              <a:ext uri="{FF2B5EF4-FFF2-40B4-BE49-F238E27FC236}">
                <a16:creationId xmlns:a16="http://schemas.microsoft.com/office/drawing/2014/main" id="{7305D917-913F-75B7-7B65-86CEE32B8713}"/>
              </a:ext>
            </a:extLst>
          </p:cNvPr>
          <p:cNvPicPr>
            <a:picLocks noChangeAspect="1"/>
          </p:cNvPicPr>
          <p:nvPr/>
        </p:nvPicPr>
        <p:blipFill>
          <a:blip r:embed="rId8"/>
          <a:stretch>
            <a:fillRect/>
          </a:stretch>
        </p:blipFill>
        <p:spPr>
          <a:xfrm>
            <a:off x="7785196" y="3680966"/>
            <a:ext cx="5059949" cy="4743117"/>
          </a:xfrm>
          <a:prstGeom prst="rect">
            <a:avLst/>
          </a:prstGeom>
        </p:spPr>
      </p:pic>
      <p:pic>
        <p:nvPicPr>
          <p:cNvPr id="56" name="Immagine 55" descr="Immagine che contiene Elementi grafici, arte, Carattere, simbolo&#10;&#10;Descrizione generata automaticamente">
            <a:extLst>
              <a:ext uri="{FF2B5EF4-FFF2-40B4-BE49-F238E27FC236}">
                <a16:creationId xmlns:a16="http://schemas.microsoft.com/office/drawing/2014/main" id="{4CBA3214-0AF7-F611-27E8-9BBBD3C2A04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929389" y="3771662"/>
            <a:ext cx="598042" cy="598042"/>
          </a:xfrm>
          <a:prstGeom prst="rect">
            <a:avLst/>
          </a:prstGeom>
        </p:spPr>
      </p:pic>
      <p:pic>
        <p:nvPicPr>
          <p:cNvPr id="6" name="Picture 14">
            <a:extLst>
              <a:ext uri="{FF2B5EF4-FFF2-40B4-BE49-F238E27FC236}">
                <a16:creationId xmlns:a16="http://schemas.microsoft.com/office/drawing/2014/main" id="{F21C3D99-66FB-4A15-56CB-12FFC3B75BD5}"/>
              </a:ext>
            </a:extLst>
          </p:cNvPr>
          <p:cNvPicPr>
            <a:picLocks noChangeAspect="1"/>
          </p:cNvPicPr>
          <p:nvPr/>
        </p:nvPicPr>
        <p:blipFill rotWithShape="1">
          <a:blip r:embed="rId10"/>
          <a:srcRect l="25991" t="-670" r="28853"/>
          <a:stretch/>
        </p:blipFill>
        <p:spPr>
          <a:xfrm>
            <a:off x="13852638" y="2045312"/>
            <a:ext cx="1827696" cy="1333417"/>
          </a:xfrm>
          <a:prstGeom prst="rect">
            <a:avLst/>
          </a:prstGeom>
        </p:spPr>
      </p:pic>
      <p:sp>
        <p:nvSpPr>
          <p:cNvPr id="4" name="Google Shape;388;p15">
            <a:extLst>
              <a:ext uri="{FF2B5EF4-FFF2-40B4-BE49-F238E27FC236}">
                <a16:creationId xmlns:a16="http://schemas.microsoft.com/office/drawing/2014/main" id="{D47C633B-1640-BDF1-7437-0A987DF53180}"/>
              </a:ext>
            </a:extLst>
          </p:cNvPr>
          <p:cNvSpPr txBox="1"/>
          <p:nvPr/>
        </p:nvSpPr>
        <p:spPr>
          <a:xfrm>
            <a:off x="321814" y="2886612"/>
            <a:ext cx="9088886" cy="1457805"/>
          </a:xfrm>
          <a:prstGeom prst="rect">
            <a:avLst/>
          </a:prstGeom>
          <a:noFill/>
          <a:ln>
            <a:noFill/>
          </a:ln>
        </p:spPr>
        <p:txBody>
          <a:bodyPr spcFirstLastPara="1" wrap="square" lIns="34275" tIns="34275" rIns="34275" bIns="34275" anchor="t" anchorCtr="0">
            <a:spAutoFit/>
          </a:bodyPr>
          <a:lstStyle>
            <a:defPPr>
              <a:defRPr lang="ru-RU"/>
            </a:defPPr>
            <a:lvl1pPr>
              <a:lnSpc>
                <a:spcPct val="120000"/>
              </a:lnSpc>
              <a:buClr>
                <a:srgbClr val="000000"/>
              </a:buClr>
              <a:buSzPts val="3200"/>
              <a:defRPr sz="2100" b="1">
                <a:solidFill>
                  <a:srgbClr val="002060"/>
                </a:solidFill>
                <a:latin typeface="HelveticaNeue"/>
                <a:ea typeface="HelveticaNeue"/>
                <a:cs typeface="HelveticaNeue"/>
              </a:defRPr>
            </a:lvl1pPr>
          </a:lstStyle>
          <a:p>
            <a:r>
              <a:rPr lang="en-GB" sz="1880" cap="all" dirty="0">
                <a:latin typeface="Helvetica Neue" panose="02000503000000020004" pitchFamily="2" charset="0"/>
                <a:ea typeface="Helvetica Neue" panose="02000503000000020004" pitchFamily="2" charset="0"/>
                <a:cs typeface="Helvetica Neue" panose="02000503000000020004" pitchFamily="2" charset="0"/>
              </a:rPr>
              <a:t>Blue Economy covers all economic activity That take place </a:t>
            </a:r>
            <a:r>
              <a:rPr lang="en-US" sz="1880" cap="all" dirty="0">
                <a:latin typeface="Helvetica Neue" panose="02000503000000020004" pitchFamily="2" charset="0"/>
                <a:ea typeface="Helvetica Neue" panose="02000503000000020004" pitchFamily="2" charset="0"/>
                <a:cs typeface="Helvetica Neue" panose="02000503000000020004" pitchFamily="2" charset="0"/>
              </a:rPr>
              <a:t>in or result from our oceans, seas and coasts.</a:t>
            </a:r>
          </a:p>
          <a:p>
            <a:r>
              <a:rPr lang="en-US" sz="1880" cap="all" dirty="0">
                <a:latin typeface="Helvetica Neue" panose="02000503000000020004" pitchFamily="2" charset="0"/>
                <a:ea typeface="Helvetica Neue" panose="02000503000000020004" pitchFamily="2" charset="0"/>
                <a:cs typeface="Helvetica Neue" panose="02000503000000020004" pitchFamily="2" charset="0"/>
              </a:rPr>
              <a:t>THE World Bank defines the blue economy  AS "sustainable use of ocean resources for economic growth".</a:t>
            </a:r>
          </a:p>
        </p:txBody>
      </p:sp>
    </p:spTree>
    <p:extLst>
      <p:ext uri="{BB962C8B-B14F-4D97-AF65-F5344CB8AC3E}">
        <p14:creationId xmlns:p14="http://schemas.microsoft.com/office/powerpoint/2010/main" val="3852875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22" descr="Back_08.jpg"/>
          <p:cNvPicPr preferRelativeResize="0"/>
          <p:nvPr/>
        </p:nvPicPr>
        <p:blipFill rotWithShape="1">
          <a:blip r:embed="rId3">
            <a:alphaModFix/>
          </a:blip>
          <a:srcRect l="40052" t="13440" b="38012"/>
          <a:stretch/>
        </p:blipFill>
        <p:spPr>
          <a:xfrm>
            <a:off x="10994280" y="0"/>
            <a:ext cx="7315200" cy="4320136"/>
          </a:xfrm>
          <a:prstGeom prst="rect">
            <a:avLst/>
          </a:prstGeom>
          <a:noFill/>
          <a:ln>
            <a:noFill/>
          </a:ln>
        </p:spPr>
      </p:pic>
      <p:sp>
        <p:nvSpPr>
          <p:cNvPr id="590" name="Google Shape;590;p22"/>
          <p:cNvSpPr txBox="1"/>
          <p:nvPr/>
        </p:nvSpPr>
        <p:spPr>
          <a:xfrm>
            <a:off x="483319" y="1679804"/>
            <a:ext cx="9868500" cy="623217"/>
          </a:xfrm>
          <a:prstGeom prst="rect">
            <a:avLst/>
          </a:prstGeom>
          <a:noFill/>
          <a:ln>
            <a:noFill/>
          </a:ln>
        </p:spPr>
        <p:txBody>
          <a:bodyPr spcFirstLastPara="1" wrap="square" lIns="34275" tIns="34275" rIns="34275" bIns="34275" anchor="t" anchorCtr="0">
            <a:spAutoFit/>
          </a:bodyPr>
          <a:lstStyle/>
          <a:p>
            <a:pPr>
              <a:lnSpc>
                <a:spcPct val="120000"/>
              </a:lnSpc>
              <a:buClr>
                <a:srgbClr val="002060"/>
              </a:buClr>
              <a:buSzPts val="4500"/>
            </a:pPr>
            <a:r>
              <a:rPr lang="en-US" sz="3000" b="1"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Tiburtino</a:t>
            </a:r>
            <a:r>
              <a:rPr lang="en-US"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Technology Park - TECNOPOLO </a:t>
            </a:r>
            <a:r>
              <a:rPr lang="en-US" sz="3000" b="1"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SpA</a:t>
            </a:r>
            <a:endParaRPr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endParaRPr>
          </a:p>
        </p:txBody>
      </p:sp>
      <p:sp>
        <p:nvSpPr>
          <p:cNvPr id="591" name="Google Shape;591;p22"/>
          <p:cNvSpPr txBox="1"/>
          <p:nvPr/>
        </p:nvSpPr>
        <p:spPr>
          <a:xfrm>
            <a:off x="483319" y="2402496"/>
            <a:ext cx="10292400" cy="1177215"/>
          </a:xfrm>
          <a:prstGeom prst="rect">
            <a:avLst/>
          </a:prstGeom>
          <a:noFill/>
          <a:ln>
            <a:noFill/>
          </a:ln>
        </p:spPr>
        <p:txBody>
          <a:bodyPr spcFirstLastPara="1" wrap="square" lIns="34275" tIns="34275" rIns="34275" bIns="34275" anchor="t" anchorCtr="0">
            <a:spAutoFit/>
          </a:bodyPr>
          <a:lstStyle>
            <a:defPPr marR="0" lvl="0" algn="l" rtl="0">
              <a:lnSpc>
                <a:spcPct val="100000"/>
              </a:lnSpc>
              <a:spcBef>
                <a:spcPts val="0"/>
              </a:spcBef>
              <a:spcAft>
                <a:spcPts val="0"/>
              </a:spcAft>
            </a:defPPr>
            <a:lvl1pPr marL="0" indent="0">
              <a:lnSpc>
                <a:spcPct val="120000"/>
              </a:lnSpc>
              <a:buClr>
                <a:srgbClr val="002060"/>
              </a:buClr>
              <a:buSzPts val="2400"/>
              <a:buNone/>
              <a:defRPr sz="2000" b="1">
                <a:solidFill>
                  <a:srgbClr val="002060"/>
                </a:solidFill>
                <a:latin typeface="HelveticaNeue"/>
                <a:ea typeface="HelveticaNeue"/>
                <a:cs typeface="HelveticaNeue"/>
              </a:defRPr>
            </a:lvl1pPr>
          </a:lstStyle>
          <a:p>
            <a:r>
              <a:rPr lang="en-US" sz="1500">
                <a:latin typeface="Helvetica Neue" panose="02000503000000020004" pitchFamily="2" charset="0"/>
                <a:ea typeface="Helvetica Neue" panose="02000503000000020004" pitchFamily="2" charset="0"/>
                <a:cs typeface="Helvetica Neue" panose="02000503000000020004" pitchFamily="2" charset="0"/>
                <a:sym typeface="Helvetica Neue"/>
              </a:rPr>
              <a:t>THE TIBURTINO TECHNOLOGY PARK MAINLY HOSTS SMEs, STARTUPS AND RESEARCH CENTERS OPERATING IN THE AERSOPACE, ELECTRONICS AND DEFENSE SECTORS. </a:t>
            </a:r>
          </a:p>
          <a:p>
            <a:r>
              <a:rPr lang="en-US" sz="1500">
                <a:latin typeface="Helvetica Neue" panose="02000503000000020004" pitchFamily="2" charset="0"/>
                <a:ea typeface="Helvetica Neue" panose="02000503000000020004" pitchFamily="2" charset="0"/>
                <a:cs typeface="Helvetica Neue" panose="02000503000000020004" pitchFamily="2" charset="0"/>
                <a:sym typeface="Helvetica Neue"/>
              </a:rPr>
              <a:t> IT IS PART OF TECNOPOLO SPA, A PUBLIC COMPANY CREATED IN 1995 WITH THE AIM </a:t>
            </a:r>
            <a:r>
              <a:rPr lang="en-US" sz="1500">
                <a:latin typeface="Helvetica Neue" panose="02000503000000020004" pitchFamily="2" charset="0"/>
                <a:sym typeface="Helvetica Neue"/>
              </a:rPr>
              <a:t>TO</a:t>
            </a:r>
            <a:r>
              <a:rPr lang="en-US" sz="1500">
                <a:latin typeface="Helvetica Neue" panose="02000503000000020004" pitchFamily="2" charset="0"/>
                <a:ea typeface="Helvetica Neue" panose="02000503000000020004" pitchFamily="2" charset="0"/>
                <a:cs typeface="Helvetica Neue" panose="02000503000000020004" pitchFamily="2" charset="0"/>
                <a:sym typeface="Helvetica Neue"/>
              </a:rPr>
              <a:t> PROMOTE AND IMPROVE THE LOCATION AND DEVELOPMENT OF HIGH-TECH AND INNOVATIVE INITIATIVES.</a:t>
            </a:r>
            <a:endParaRPr sz="15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92" name="Google Shape;592;p22"/>
          <p:cNvSpPr txBox="1"/>
          <p:nvPr/>
        </p:nvSpPr>
        <p:spPr>
          <a:xfrm>
            <a:off x="469683" y="3922089"/>
            <a:ext cx="9602342" cy="900216"/>
          </a:xfrm>
          <a:prstGeom prst="rect">
            <a:avLst/>
          </a:prstGeom>
          <a:noFill/>
          <a:ln>
            <a:noFill/>
          </a:ln>
        </p:spPr>
        <p:txBody>
          <a:bodyPr spcFirstLastPara="1" wrap="square" lIns="34275" tIns="34275" rIns="34275" bIns="34275" anchor="t" anchorCtr="0">
            <a:spAutoFit/>
          </a:bodyPr>
          <a:lstStyle/>
          <a:p>
            <a:pPr marL="342900" indent="-304800">
              <a:buClr>
                <a:srgbClr val="002060"/>
              </a:buClr>
              <a:buSzPct val="1000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Presence of key players of the Aerospace and Defense industry</a:t>
            </a:r>
          </a:p>
          <a:p>
            <a:pPr marL="342900" indent="-304800">
              <a:buClr>
                <a:srgbClr val="002060"/>
              </a:buClr>
              <a:buSzPct val="1000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Innovative infrastructures and services</a:t>
            </a:r>
          </a:p>
          <a:p>
            <a:pPr marL="342900" indent="-304800">
              <a:buClr>
                <a:srgbClr val="002060"/>
              </a:buClr>
              <a:buSzPct val="1000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Strong links with Universities and Research</a:t>
            </a:r>
            <a:endPar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93" name="Google Shape;593;p22"/>
          <p:cNvSpPr txBox="1"/>
          <p:nvPr/>
        </p:nvSpPr>
        <p:spPr>
          <a:xfrm>
            <a:off x="11482759" y="3021873"/>
            <a:ext cx="4310843" cy="900216"/>
          </a:xfrm>
          <a:prstGeom prst="rect">
            <a:avLst/>
          </a:prstGeom>
          <a:noFill/>
          <a:ln>
            <a:noFill/>
          </a:ln>
        </p:spPr>
        <p:txBody>
          <a:bodyPr spcFirstLastPara="1" wrap="square" lIns="34275" tIns="34275" rIns="34275" bIns="34275" anchor="t" anchorCtr="0">
            <a:spAutoFit/>
          </a:bodyPr>
          <a:lstStyle/>
          <a:p>
            <a:pPr>
              <a:buClr>
                <a:srgbClr val="002060"/>
              </a:buClr>
              <a:buSzPts val="3600"/>
            </a:pPr>
            <a:r>
              <a:rPr lang="en-US"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AEROSPACE &amp; DEFENCE </a:t>
            </a:r>
            <a:endParaRPr sz="24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3600"/>
            </a:pPr>
            <a:r>
              <a:rPr lang="en-US"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COMPANIES</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94" name="Google Shape;594;p22"/>
          <p:cNvSpPr/>
          <p:nvPr/>
        </p:nvSpPr>
        <p:spPr>
          <a:xfrm>
            <a:off x="11391921" y="3854893"/>
            <a:ext cx="5841151" cy="4662785"/>
          </a:xfrm>
          <a:custGeom>
            <a:avLst/>
            <a:gdLst/>
            <a:ahLst/>
            <a:cxnLst/>
            <a:rect l="l" t="t" r="r" b="b"/>
            <a:pathLst>
              <a:path w="21600" h="120000" extrusionOk="0">
                <a:moveTo>
                  <a:pt x="0" y="0"/>
                </a:moveTo>
                <a:lnTo>
                  <a:pt x="21600" y="0"/>
                </a:lnTo>
                <a:lnTo>
                  <a:pt x="21600" y="0"/>
                </a:lnTo>
                <a:lnTo>
                  <a:pt x="0" y="0"/>
                </a:lnTo>
                <a:close/>
              </a:path>
            </a:pathLst>
          </a:custGeom>
          <a:noFill/>
          <a:ln>
            <a:noFill/>
          </a:ln>
        </p:spPr>
        <p:txBody>
          <a:bodyPr spcFirstLastPara="1" wrap="square" lIns="34275" tIns="34275" rIns="34275" bIns="34275" anchor="ctr" anchorCtr="0">
            <a:spAutoFit/>
          </a:bodyPr>
          <a:lstStyle/>
          <a:p>
            <a:pPr algn="ctr">
              <a:buClr>
                <a:srgbClr val="000000"/>
              </a:buClr>
              <a:buSzPts val="1800"/>
            </a:pPr>
            <a:endParaRPr sz="1350" b="1">
              <a:solidFill>
                <a:schemeClr val="accent1">
                  <a:lumMod val="50000"/>
                </a:schemeClr>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ADPM DRONES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ACMECUBO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ATEN IS SRL – RETE DI IMPRESE</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BLUE THREAD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DEFENCE TECH HOLDING</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DELTA SPACE LEONIS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GEMAC ENTERPRIOSES NETWORK</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HTT – HIGH TECHNOLOGY TRANSFORMERS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 QUATTRO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INTECH MICROWAVES S.R.L (IMW) </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IRS ITALIAN REMOTE SENSING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MIPRONS SRL</a:t>
            </a: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NG DETECTORS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PROSER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PSI PROGETTI SPECIALI ITALIANI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SDS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SIGMA CONSULTING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SPACEEXE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257175" indent="-257175">
              <a:buClr>
                <a:srgbClr val="002060"/>
              </a:buClr>
              <a:buSzPts val="2000"/>
              <a:buFont typeface="Arial"/>
              <a:buChar char="•"/>
            </a:pPr>
            <a:r>
              <a:rPr lang="en-US" sz="150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Helvetica Neue"/>
              </a:rPr>
              <a:t>WAVE ADVANCED TECHNOLOGY APPLICATIONS S.R.L.</a:t>
            </a:r>
            <a:endParaRPr sz="105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95" name="Google Shape;595;p22"/>
          <p:cNvSpPr txBox="1"/>
          <p:nvPr/>
        </p:nvSpPr>
        <p:spPr>
          <a:xfrm>
            <a:off x="6632717" y="6706056"/>
            <a:ext cx="2687368" cy="530649"/>
          </a:xfrm>
          <a:prstGeom prst="rect">
            <a:avLst/>
          </a:prstGeom>
          <a:noFill/>
          <a:ln>
            <a:noFill/>
          </a:ln>
        </p:spPr>
        <p:txBody>
          <a:bodyPr spcFirstLastPara="1" wrap="square" lIns="53569" tIns="53569" rIns="53569" bIns="53569" anchor="ctr" anchorCtr="0">
            <a:normAutofit/>
          </a:bodyPr>
          <a:lstStyle/>
          <a:p>
            <a:pPr algn="ctr">
              <a:buClr>
                <a:srgbClr val="002060"/>
              </a:buClr>
              <a:buSzPts val="2800"/>
            </a:pPr>
            <a:r>
              <a:rPr lang="en-US" sz="2100">
                <a:solidFill>
                  <a:srgbClr val="002060"/>
                </a:solidFill>
                <a:latin typeface="Arial"/>
                <a:ea typeface="Arial"/>
                <a:cs typeface="Arial"/>
                <a:sym typeface="Arial"/>
              </a:rPr>
              <a:t>HECTARES</a:t>
            </a:r>
            <a:endParaRPr sz="1050">
              <a:solidFill>
                <a:srgbClr val="000000"/>
              </a:solidFill>
              <a:latin typeface="Arial"/>
              <a:ea typeface="Arial"/>
              <a:cs typeface="Arial"/>
              <a:sym typeface="Arial"/>
            </a:endParaRPr>
          </a:p>
        </p:txBody>
      </p:sp>
      <p:sp>
        <p:nvSpPr>
          <p:cNvPr id="596" name="Google Shape;596;p22"/>
          <p:cNvSpPr txBox="1"/>
          <p:nvPr/>
        </p:nvSpPr>
        <p:spPr>
          <a:xfrm>
            <a:off x="6973136" y="6059401"/>
            <a:ext cx="2687368" cy="684025"/>
          </a:xfrm>
          <a:prstGeom prst="rect">
            <a:avLst/>
          </a:prstGeom>
          <a:noFill/>
          <a:ln>
            <a:noFill/>
          </a:ln>
        </p:spPr>
        <p:txBody>
          <a:bodyPr spcFirstLastPara="1" wrap="square" lIns="53569" tIns="53569" rIns="53569" bIns="53569" anchor="ctr" anchorCtr="0">
            <a:normAutofit/>
          </a:bodyPr>
          <a:lstStyle/>
          <a:p>
            <a:pPr algn="ctr">
              <a:buClr>
                <a:srgbClr val="6E4E7F"/>
              </a:buClr>
              <a:buSzPts val="4400"/>
            </a:pPr>
            <a:r>
              <a:rPr lang="en-US" sz="3300" b="1">
                <a:solidFill>
                  <a:srgbClr val="6E4E7F"/>
                </a:solidFill>
                <a:latin typeface="HelveticaNeue"/>
                <a:ea typeface="HelveticaNeue"/>
                <a:cs typeface="HelveticaNeue"/>
                <a:sym typeface="Helvetica Neue"/>
              </a:rPr>
              <a:t>70</a:t>
            </a:r>
            <a:endParaRPr sz="1050">
              <a:solidFill>
                <a:srgbClr val="000000"/>
              </a:solidFill>
              <a:latin typeface="Arial"/>
              <a:ea typeface="Arial"/>
              <a:cs typeface="Arial"/>
              <a:sym typeface="Arial"/>
            </a:endParaRPr>
          </a:p>
        </p:txBody>
      </p:sp>
      <p:sp>
        <p:nvSpPr>
          <p:cNvPr id="597" name="Google Shape;597;p22"/>
          <p:cNvSpPr txBox="1"/>
          <p:nvPr/>
        </p:nvSpPr>
        <p:spPr>
          <a:xfrm>
            <a:off x="8752129" y="6761564"/>
            <a:ext cx="2687368" cy="530648"/>
          </a:xfrm>
          <a:prstGeom prst="rect">
            <a:avLst/>
          </a:prstGeom>
          <a:noFill/>
          <a:ln>
            <a:noFill/>
          </a:ln>
        </p:spPr>
        <p:txBody>
          <a:bodyPr spcFirstLastPara="1" wrap="square" lIns="53569" tIns="53569" rIns="53569" bIns="53569" anchor="ctr" anchorCtr="0">
            <a:normAutofit/>
          </a:bodyPr>
          <a:lstStyle/>
          <a:p>
            <a:pPr algn="ctr">
              <a:buClr>
                <a:srgbClr val="002060"/>
              </a:buClr>
              <a:buSzPts val="2800"/>
            </a:pPr>
            <a:r>
              <a:rPr lang="en-US" sz="2100">
                <a:solidFill>
                  <a:srgbClr val="002060"/>
                </a:solidFill>
                <a:latin typeface="Arial"/>
                <a:ea typeface="Arial"/>
                <a:cs typeface="Arial"/>
                <a:sym typeface="Arial"/>
              </a:rPr>
              <a:t>COMPANIES </a:t>
            </a:r>
            <a:endParaRPr sz="1050">
              <a:solidFill>
                <a:srgbClr val="000000"/>
              </a:solidFill>
              <a:latin typeface="Arial"/>
              <a:ea typeface="Arial"/>
              <a:cs typeface="Arial"/>
              <a:sym typeface="Arial"/>
            </a:endParaRPr>
          </a:p>
        </p:txBody>
      </p:sp>
      <p:sp>
        <p:nvSpPr>
          <p:cNvPr id="598" name="Google Shape;598;p22"/>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24</a:t>
            </a:fld>
            <a:endParaRPr/>
          </a:p>
        </p:txBody>
      </p:sp>
      <p:pic>
        <p:nvPicPr>
          <p:cNvPr id="599" name="Google Shape;599;p22" descr="Image"/>
          <p:cNvPicPr preferRelativeResize="0"/>
          <p:nvPr/>
        </p:nvPicPr>
        <p:blipFill rotWithShape="1">
          <a:blip r:embed="rId4">
            <a:alphaModFix/>
          </a:blip>
          <a:srcRect/>
          <a:stretch/>
        </p:blipFill>
        <p:spPr>
          <a:xfrm>
            <a:off x="9337277" y="6008422"/>
            <a:ext cx="633903" cy="602236"/>
          </a:xfrm>
          <a:prstGeom prst="rect">
            <a:avLst/>
          </a:prstGeom>
          <a:noFill/>
          <a:ln>
            <a:noFill/>
          </a:ln>
        </p:spPr>
      </p:pic>
      <p:pic>
        <p:nvPicPr>
          <p:cNvPr id="600" name="Google Shape;600;p22" descr="Image"/>
          <p:cNvPicPr preferRelativeResize="0"/>
          <p:nvPr/>
        </p:nvPicPr>
        <p:blipFill rotWithShape="1">
          <a:blip r:embed="rId5">
            <a:alphaModFix/>
          </a:blip>
          <a:srcRect/>
          <a:stretch/>
        </p:blipFill>
        <p:spPr>
          <a:xfrm>
            <a:off x="7308342" y="6107646"/>
            <a:ext cx="530652" cy="530649"/>
          </a:xfrm>
          <a:prstGeom prst="rect">
            <a:avLst/>
          </a:prstGeom>
          <a:noFill/>
          <a:ln>
            <a:noFill/>
          </a:ln>
        </p:spPr>
      </p:pic>
      <p:sp>
        <p:nvSpPr>
          <p:cNvPr id="15" name="Google Shape;596;p22"/>
          <p:cNvSpPr txBox="1"/>
          <p:nvPr/>
        </p:nvSpPr>
        <p:spPr>
          <a:xfrm>
            <a:off x="9227575" y="6011494"/>
            <a:ext cx="2687368" cy="684025"/>
          </a:xfrm>
          <a:prstGeom prst="rect">
            <a:avLst/>
          </a:prstGeom>
          <a:noFill/>
          <a:ln>
            <a:noFill/>
          </a:ln>
        </p:spPr>
        <p:txBody>
          <a:bodyPr spcFirstLastPara="1" wrap="square" lIns="53569" tIns="53569" rIns="53569" bIns="53569" anchor="ctr" anchorCtr="0">
            <a:normAutofit/>
          </a:bodyPr>
          <a:lstStyle/>
          <a:p>
            <a:pPr algn="ctr">
              <a:buClr>
                <a:srgbClr val="6E4E7F"/>
              </a:buClr>
              <a:buSzPts val="4400"/>
            </a:pPr>
            <a:r>
              <a:rPr lang="en-US" sz="3300" b="1">
                <a:solidFill>
                  <a:srgbClr val="6E4E7F"/>
                </a:solidFill>
                <a:latin typeface="HelveticaNeue"/>
                <a:ea typeface="HelveticaNeue"/>
                <a:cs typeface="HelveticaNeue"/>
                <a:sym typeface="Helvetica Neue"/>
              </a:rPr>
              <a:t>150</a:t>
            </a:r>
            <a:endParaRPr sz="1050">
              <a:solidFill>
                <a:srgbClr val="000000"/>
              </a:solidFill>
              <a:latin typeface="Arial"/>
              <a:ea typeface="Arial"/>
              <a:cs typeface="Arial"/>
              <a:sym typeface="Arial"/>
            </a:endParaRPr>
          </a:p>
        </p:txBody>
      </p:sp>
      <p:pic>
        <p:nvPicPr>
          <p:cNvPr id="17" name="Immagine 16">
            <a:extLst>
              <a:ext uri="{FF2B5EF4-FFF2-40B4-BE49-F238E27FC236}">
                <a16:creationId xmlns:a16="http://schemas.microsoft.com/office/drawing/2014/main" id="{70AE10A2-4315-47CD-9CF2-942C68575D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319" y="5082082"/>
            <a:ext cx="6363380" cy="2858156"/>
          </a:xfrm>
          <a:prstGeom prst="rect">
            <a:avLst/>
          </a:prstGeom>
        </p:spPr>
      </p:pic>
      <p:sp>
        <p:nvSpPr>
          <p:cNvPr id="18" name="Google Shape;606;p23">
            <a:extLst>
              <a:ext uri="{FF2B5EF4-FFF2-40B4-BE49-F238E27FC236}">
                <a16:creationId xmlns:a16="http://schemas.microsoft.com/office/drawing/2014/main" id="{300CF9C8-CEA1-42E5-B454-ADA101CCEBCB}"/>
              </a:ext>
            </a:extLst>
          </p:cNvPr>
          <p:cNvSpPr txBox="1"/>
          <p:nvPr/>
        </p:nvSpPr>
        <p:spPr>
          <a:xfrm>
            <a:off x="483319" y="583615"/>
            <a:ext cx="12298796" cy="1177215"/>
          </a:xfrm>
          <a:prstGeom prst="rect">
            <a:avLst/>
          </a:prstGeom>
          <a:noFill/>
          <a:ln>
            <a:noFill/>
          </a:ln>
        </p:spPr>
        <p:txBody>
          <a:bodyPr spcFirstLastPara="1" wrap="square" lIns="34275" tIns="34275" rIns="34275" bIns="34275" anchor="t" anchorCtr="0">
            <a:spAutoFit/>
          </a:bodyPr>
          <a:lstStyle/>
          <a:p>
            <a:pPr>
              <a:lnSpc>
                <a:spcPct val="120000"/>
              </a:lnSpc>
              <a:buClr>
                <a:srgbClr val="002060"/>
              </a:buClr>
              <a:buSzPts val="7200"/>
            </a:pPr>
            <a:r>
              <a:rPr lang="en-US" sz="6000" b="1">
                <a:solidFill>
                  <a:srgbClr val="002060"/>
                </a:solidFill>
                <a:latin typeface="HelveticaNeue"/>
                <a:ea typeface="HelveticaNeue"/>
                <a:cs typeface="HelveticaNeue"/>
                <a:sym typeface="Helvetica Neue"/>
              </a:rPr>
              <a:t>BUSINESS ENVIRONMENT</a:t>
            </a:r>
            <a:endParaRPr sz="6000">
              <a:solidFill>
                <a:srgbClr val="000000"/>
              </a:solidFill>
              <a:latin typeface="Arial"/>
              <a:ea typeface="Arial"/>
              <a:cs typeface="Arial"/>
              <a:sym typeface="Arial"/>
            </a:endParaRPr>
          </a:p>
        </p:txBody>
      </p:sp>
      <p:pic>
        <p:nvPicPr>
          <p:cNvPr id="2" name="Immagine 1">
            <a:extLst>
              <a:ext uri="{FF2B5EF4-FFF2-40B4-BE49-F238E27FC236}">
                <a16:creationId xmlns:a16="http://schemas.microsoft.com/office/drawing/2014/main" id="{F8D2C2FB-331A-B909-388C-C6AE5D7A901A}"/>
              </a:ext>
            </a:extLst>
          </p:cNvPr>
          <p:cNvPicPr>
            <a:picLocks noChangeAspect="1"/>
          </p:cNvPicPr>
          <p:nvPr/>
        </p:nvPicPr>
        <p:blipFill rotWithShape="1">
          <a:blip r:embed="rId7"/>
          <a:srcRect t="32889" r="103"/>
          <a:stretch/>
        </p:blipFill>
        <p:spPr>
          <a:xfrm>
            <a:off x="-42530" y="8588263"/>
            <a:ext cx="18330530" cy="17177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pic>
        <p:nvPicPr>
          <p:cNvPr id="605" name="Google Shape;605;p23" descr="Back_08.jpg"/>
          <p:cNvPicPr preferRelativeResize="0"/>
          <p:nvPr/>
        </p:nvPicPr>
        <p:blipFill rotWithShape="1">
          <a:blip r:embed="rId3">
            <a:alphaModFix/>
          </a:blip>
          <a:srcRect l="40052" t="13438" b="38011"/>
          <a:stretch/>
        </p:blipFill>
        <p:spPr>
          <a:xfrm>
            <a:off x="9576048" y="-42562"/>
            <a:ext cx="8726143" cy="5028771"/>
          </a:xfrm>
          <a:prstGeom prst="rect">
            <a:avLst/>
          </a:prstGeom>
          <a:noFill/>
          <a:ln>
            <a:noFill/>
          </a:ln>
        </p:spPr>
      </p:pic>
      <p:sp>
        <p:nvSpPr>
          <p:cNvPr id="607" name="Google Shape;607;p23"/>
          <p:cNvSpPr txBox="1"/>
          <p:nvPr/>
        </p:nvSpPr>
        <p:spPr>
          <a:xfrm>
            <a:off x="483319" y="2558708"/>
            <a:ext cx="10993800" cy="1731213"/>
          </a:xfrm>
          <a:prstGeom prst="rect">
            <a:avLst/>
          </a:prstGeom>
          <a:noFill/>
          <a:ln>
            <a:noFill/>
          </a:ln>
        </p:spPr>
        <p:txBody>
          <a:bodyPr spcFirstLastPara="1" wrap="square" lIns="34275" tIns="34275" rIns="34275" bIns="34275" anchor="t" anchorCtr="0">
            <a:spAutoFit/>
          </a:bodyPr>
          <a:lstStyle/>
          <a:p>
            <a:pPr>
              <a:lnSpc>
                <a:spcPct val="120000"/>
              </a:lnSpc>
              <a:buClr>
                <a:srgbClr val="002060"/>
              </a:buClr>
              <a:buSzPts val="2400"/>
            </a:pPr>
            <a:r>
              <a:rPr lang="en-US" sz="15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CASTEL ROMANO TECHNOLOGY PARK IS ONE THE MAIN ITALIAN CENTERS FOR APPLIED RESEARCH AND A FIRST-CLASS LOCATION FOR BUSINESS, IT IS CONNECTED TO THE MOST QUALIFIED NATIONAL AND INTERNATIONAL PARTNERS FOCUSED ON HEALTH, BIOTECHNOLOGY, LIFE SCIENCES, INNOVATION, RESEARCH AND TECHNOLOGY TRANSFER, NEW MATERIALS AND ADVANCED MANUFACTURING, ENVIRONMENT AND GREEN ECONOMY. </a:t>
            </a:r>
          </a:p>
          <a:p>
            <a:pPr>
              <a:lnSpc>
                <a:spcPct val="120000"/>
              </a:lnSpc>
              <a:buClr>
                <a:srgbClr val="002060"/>
              </a:buClr>
              <a:buSzPts val="2400"/>
            </a:pPr>
            <a:r>
              <a:rPr lang="en-US" sz="15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IT IS PART OF TECNOPOLO S.P.A., A PUBLIC COMPANY CREATED IN 1995 WITH THE AIM TO PROMOTE AND IMPROVE THE LOCATION AND DEVELOPMENT OF HIGH-TECH AND INNOVATIVE INITIATIVES</a:t>
            </a:r>
            <a:r>
              <a:rPr lang="en-US" sz="1500" b="1" dirty="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Arial"/>
              </a:rPr>
              <a:t> </a:t>
            </a:r>
            <a:endParaRPr sz="15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08" name="Google Shape;608;p23"/>
          <p:cNvSpPr txBox="1"/>
          <p:nvPr/>
        </p:nvSpPr>
        <p:spPr>
          <a:xfrm>
            <a:off x="483319" y="4259102"/>
            <a:ext cx="6452204" cy="1454214"/>
          </a:xfrm>
          <a:prstGeom prst="rect">
            <a:avLst/>
          </a:prstGeom>
          <a:noFill/>
          <a:ln>
            <a:noFill/>
          </a:ln>
        </p:spPr>
        <p:txBody>
          <a:bodyPr spcFirstLastPara="1" wrap="square" lIns="34275" tIns="34275" rIns="34275" bIns="34275" anchor="t" anchorCtr="0">
            <a:spAutoFit/>
          </a:bodyPr>
          <a:lstStyle/>
          <a:p>
            <a:pPr marL="342900" indent="-304800">
              <a:buClr>
                <a:srgbClr val="002060"/>
              </a:buClr>
              <a:buSzPts val="28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Presence ok key players: companies, laboratories and research centers.</a:t>
            </a:r>
          </a:p>
          <a:p>
            <a:pPr marL="342900" indent="-304800">
              <a:buClr>
                <a:srgbClr val="002060"/>
              </a:buClr>
              <a:buSzPts val="28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Innovative infrastructures and services for the new materials and advanced manufacturing</a:t>
            </a:r>
          </a:p>
          <a:p>
            <a:pPr marL="342900" indent="-304800">
              <a:buClr>
                <a:srgbClr val="002060"/>
              </a:buClr>
              <a:buSzPts val="2800"/>
              <a:buFont typeface="Helvetica Neue"/>
              <a:buChar char="●"/>
            </a:pPr>
            <a:r>
              <a:rPr lang="en-US" sz="18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Strong links with universities and research</a:t>
            </a:r>
            <a:endParaRPr sz="1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09" name="Google Shape;609;p23"/>
          <p:cNvSpPr txBox="1"/>
          <p:nvPr/>
        </p:nvSpPr>
        <p:spPr>
          <a:xfrm>
            <a:off x="7082472" y="5408941"/>
            <a:ext cx="2687368" cy="530648"/>
          </a:xfrm>
          <a:prstGeom prst="rect">
            <a:avLst/>
          </a:prstGeom>
          <a:noFill/>
          <a:ln>
            <a:noFill/>
          </a:ln>
        </p:spPr>
        <p:txBody>
          <a:bodyPr spcFirstLastPara="1" wrap="square" lIns="53569" tIns="53569" rIns="53569" bIns="53569" anchor="ctr" anchorCtr="0">
            <a:normAutofit/>
          </a:bodyPr>
          <a:lstStyle/>
          <a:p>
            <a:pPr>
              <a:buClr>
                <a:srgbClr val="002060"/>
              </a:buClr>
              <a:buSzPts val="2800"/>
            </a:pPr>
            <a:r>
              <a:rPr lang="en-US" sz="2100">
                <a:solidFill>
                  <a:srgbClr val="002060"/>
                </a:solidFill>
                <a:latin typeface="Arial"/>
                <a:ea typeface="Arial"/>
                <a:cs typeface="Arial"/>
                <a:sym typeface="Arial"/>
              </a:rPr>
              <a:t>HECTARES</a:t>
            </a:r>
            <a:endParaRPr sz="1050">
              <a:solidFill>
                <a:srgbClr val="000000"/>
              </a:solidFill>
              <a:latin typeface="Arial"/>
              <a:ea typeface="Arial"/>
              <a:cs typeface="Arial"/>
              <a:sym typeface="Arial"/>
            </a:endParaRPr>
          </a:p>
        </p:txBody>
      </p:sp>
      <p:sp>
        <p:nvSpPr>
          <p:cNvPr id="610" name="Google Shape;610;p23"/>
          <p:cNvSpPr txBox="1"/>
          <p:nvPr/>
        </p:nvSpPr>
        <p:spPr>
          <a:xfrm>
            <a:off x="7922011" y="4724916"/>
            <a:ext cx="2687368" cy="684025"/>
          </a:xfrm>
          <a:prstGeom prst="rect">
            <a:avLst/>
          </a:prstGeom>
          <a:noFill/>
          <a:ln>
            <a:noFill/>
          </a:ln>
        </p:spPr>
        <p:txBody>
          <a:bodyPr spcFirstLastPara="1" wrap="square" lIns="53569" tIns="53569" rIns="53569" bIns="53569" anchor="ctr" anchorCtr="0">
            <a:normAutofit/>
          </a:bodyPr>
          <a:lstStyle/>
          <a:p>
            <a:pPr>
              <a:buClr>
                <a:srgbClr val="6E4E7F"/>
              </a:buClr>
              <a:buSzPts val="4400"/>
            </a:pPr>
            <a:r>
              <a:rPr lang="en-US" sz="3300" b="1">
                <a:solidFill>
                  <a:srgbClr val="6E4E7F"/>
                </a:solidFill>
                <a:latin typeface="HelveticaNeue"/>
                <a:ea typeface="HelveticaNeue"/>
                <a:cs typeface="HelveticaNeue"/>
                <a:sym typeface="Helvetica Neue"/>
              </a:rPr>
              <a:t>52</a:t>
            </a:r>
            <a:endParaRPr sz="1050">
              <a:solidFill>
                <a:srgbClr val="000000"/>
              </a:solidFill>
              <a:latin typeface="Arial"/>
              <a:ea typeface="Arial"/>
              <a:cs typeface="Arial"/>
              <a:sym typeface="Arial"/>
            </a:endParaRPr>
          </a:p>
        </p:txBody>
      </p:sp>
      <p:sp>
        <p:nvSpPr>
          <p:cNvPr id="611" name="Google Shape;611;p23"/>
          <p:cNvSpPr txBox="1"/>
          <p:nvPr/>
        </p:nvSpPr>
        <p:spPr>
          <a:xfrm>
            <a:off x="10272618" y="4724914"/>
            <a:ext cx="2687368" cy="684025"/>
          </a:xfrm>
          <a:prstGeom prst="rect">
            <a:avLst/>
          </a:prstGeom>
          <a:noFill/>
          <a:ln>
            <a:noFill/>
          </a:ln>
        </p:spPr>
        <p:txBody>
          <a:bodyPr spcFirstLastPara="1" wrap="square" lIns="53569" tIns="53569" rIns="53569" bIns="53569" anchor="ctr" anchorCtr="0">
            <a:normAutofit/>
          </a:bodyPr>
          <a:lstStyle/>
          <a:p>
            <a:pPr>
              <a:buClr>
                <a:srgbClr val="6E4E7F"/>
              </a:buClr>
              <a:buSzPts val="4400"/>
            </a:pPr>
            <a:r>
              <a:rPr lang="en-US" sz="3300" b="1">
                <a:solidFill>
                  <a:srgbClr val="6E4E7F"/>
                </a:solidFill>
                <a:latin typeface="HelveticaNeue"/>
                <a:ea typeface="HelveticaNeue"/>
                <a:cs typeface="HelveticaNeue"/>
                <a:sym typeface="Helvetica Neue"/>
              </a:rPr>
              <a:t>400</a:t>
            </a:r>
            <a:endParaRPr sz="1050">
              <a:solidFill>
                <a:srgbClr val="000000"/>
              </a:solidFill>
              <a:latin typeface="Arial"/>
              <a:ea typeface="Arial"/>
              <a:cs typeface="Arial"/>
              <a:sym typeface="Arial"/>
            </a:endParaRPr>
          </a:p>
        </p:txBody>
      </p:sp>
      <p:sp>
        <p:nvSpPr>
          <p:cNvPr id="612" name="Google Shape;612;p23"/>
          <p:cNvSpPr txBox="1"/>
          <p:nvPr/>
        </p:nvSpPr>
        <p:spPr>
          <a:xfrm>
            <a:off x="9294593" y="5408940"/>
            <a:ext cx="2687368" cy="530648"/>
          </a:xfrm>
          <a:prstGeom prst="rect">
            <a:avLst/>
          </a:prstGeom>
          <a:noFill/>
          <a:ln>
            <a:noFill/>
          </a:ln>
        </p:spPr>
        <p:txBody>
          <a:bodyPr spcFirstLastPara="1" wrap="square" lIns="53569" tIns="53569" rIns="53569" bIns="53569" anchor="ctr" anchorCtr="0">
            <a:normAutofit/>
          </a:bodyPr>
          <a:lstStyle/>
          <a:p>
            <a:pPr>
              <a:buClr>
                <a:srgbClr val="002060"/>
              </a:buClr>
              <a:buSzPts val="2800"/>
            </a:pPr>
            <a:r>
              <a:rPr lang="en-US" sz="2100">
                <a:solidFill>
                  <a:srgbClr val="002060"/>
                </a:solidFill>
                <a:latin typeface="Arial"/>
                <a:ea typeface="Arial"/>
                <a:cs typeface="Arial"/>
                <a:sym typeface="Arial"/>
              </a:rPr>
              <a:t>PEOPLE INVOLVED </a:t>
            </a:r>
            <a:endParaRPr sz="1050">
              <a:solidFill>
                <a:srgbClr val="000000"/>
              </a:solidFill>
              <a:latin typeface="Arial"/>
              <a:ea typeface="Arial"/>
              <a:cs typeface="Arial"/>
              <a:sym typeface="Arial"/>
            </a:endParaRPr>
          </a:p>
        </p:txBody>
      </p:sp>
      <p:sp>
        <p:nvSpPr>
          <p:cNvPr id="613" name="Google Shape;613;p23"/>
          <p:cNvSpPr txBox="1"/>
          <p:nvPr/>
        </p:nvSpPr>
        <p:spPr>
          <a:xfrm>
            <a:off x="12369334" y="5384034"/>
            <a:ext cx="4490919" cy="2654543"/>
          </a:xfrm>
          <a:prstGeom prst="rect">
            <a:avLst/>
          </a:prstGeom>
          <a:noFill/>
          <a:ln>
            <a:noFill/>
          </a:ln>
        </p:spPr>
        <p:txBody>
          <a:bodyPr spcFirstLastPara="1" wrap="square" lIns="34275" tIns="34275" rIns="34275" bIns="34275" anchor="t" anchorCtr="0">
            <a:spAutoFit/>
          </a:bodyPr>
          <a:lstStyle/>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EVVIVAX SRL</a:t>
            </a: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EXIRIS SRL</a:t>
            </a: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NEOMATRIX SRL</a:t>
            </a: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PLAISANT SRL</a:t>
            </a: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REITHERA S.R.L.</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TAKIS S.R.L.</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TESTING POINT 5 S.R.L</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342900" indent="-342900">
              <a:buClr>
                <a:srgbClr val="002060"/>
              </a:buClr>
              <a:buSzPts val="2800"/>
              <a:buFont typeface="Arial"/>
              <a:buChar char="•"/>
            </a:pPr>
            <a:r>
              <a:rPr lang="en-US" sz="210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VITARES</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14" name="Google Shape;614;p23"/>
          <p:cNvSpPr txBox="1"/>
          <p:nvPr/>
        </p:nvSpPr>
        <p:spPr>
          <a:xfrm>
            <a:off x="12369334" y="4261371"/>
            <a:ext cx="6452203" cy="900216"/>
          </a:xfrm>
          <a:prstGeom prst="rect">
            <a:avLst/>
          </a:prstGeom>
          <a:noFill/>
          <a:ln>
            <a:noFill/>
          </a:ln>
        </p:spPr>
        <p:txBody>
          <a:bodyPr spcFirstLastPara="1" wrap="square" lIns="34275" tIns="34275" rIns="34275" bIns="34275" anchor="t" anchorCtr="0">
            <a:spAutoFit/>
          </a:bodyPr>
          <a:lstStyle/>
          <a:p>
            <a:pPr>
              <a:buClr>
                <a:srgbClr val="002060"/>
              </a:buClr>
              <a:buSzPts val="3600"/>
            </a:pPr>
            <a:r>
              <a:rPr lang="en-US"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COMPANIES </a:t>
            </a:r>
            <a:endParaRPr sz="2400" b="1">
              <a:solidFill>
                <a:srgbClr val="000000"/>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a:buClr>
                <a:srgbClr val="002060"/>
              </a:buClr>
              <a:buSzPts val="3600"/>
            </a:pPr>
            <a:r>
              <a:rPr lang="en-US"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AND RESEARCH CENTRES:</a:t>
            </a:r>
            <a:endParaRPr sz="105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16" name="Google Shape;616;p23"/>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fld id="{00000000-1234-1234-1234-123412341234}" type="slidenum">
              <a:rPr lang="en-US">
                <a:latin typeface="HelveticaNeue"/>
                <a:ea typeface="HelveticaNeue"/>
                <a:cs typeface="HelveticaNeue"/>
                <a:sym typeface="Helvetica Neue Light"/>
              </a:rPr>
              <a:pPr/>
              <a:t>25</a:t>
            </a:fld>
            <a:endParaRPr/>
          </a:p>
        </p:txBody>
      </p:sp>
      <p:pic>
        <p:nvPicPr>
          <p:cNvPr id="617" name="Google Shape;617;p23" descr="Image"/>
          <p:cNvPicPr preferRelativeResize="0"/>
          <p:nvPr/>
        </p:nvPicPr>
        <p:blipFill rotWithShape="1">
          <a:blip r:embed="rId4">
            <a:alphaModFix/>
          </a:blip>
          <a:srcRect/>
          <a:stretch/>
        </p:blipFill>
        <p:spPr>
          <a:xfrm>
            <a:off x="9511769" y="4593813"/>
            <a:ext cx="633903" cy="602236"/>
          </a:xfrm>
          <a:prstGeom prst="rect">
            <a:avLst/>
          </a:prstGeom>
          <a:noFill/>
          <a:ln>
            <a:noFill/>
          </a:ln>
        </p:spPr>
      </p:pic>
      <p:pic>
        <p:nvPicPr>
          <p:cNvPr id="618" name="Google Shape;618;p23" descr="Image"/>
          <p:cNvPicPr preferRelativeResize="0"/>
          <p:nvPr/>
        </p:nvPicPr>
        <p:blipFill rotWithShape="1">
          <a:blip r:embed="rId5">
            <a:alphaModFix/>
          </a:blip>
          <a:srcRect/>
          <a:stretch/>
        </p:blipFill>
        <p:spPr>
          <a:xfrm>
            <a:off x="7236915" y="4673933"/>
            <a:ext cx="530652" cy="530649"/>
          </a:xfrm>
          <a:prstGeom prst="rect">
            <a:avLst/>
          </a:prstGeom>
          <a:noFill/>
          <a:ln>
            <a:noFill/>
          </a:ln>
        </p:spPr>
      </p:pic>
      <p:pic>
        <p:nvPicPr>
          <p:cNvPr id="17" name="Picture 2" descr="Tecnopolo">
            <a:extLst>
              <a:ext uri="{FF2B5EF4-FFF2-40B4-BE49-F238E27FC236}">
                <a16:creationId xmlns:a16="http://schemas.microsoft.com/office/drawing/2014/main" id="{E1B1C4A1-C9FC-464A-8B9A-46685FFA80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293" y="6092964"/>
            <a:ext cx="10017086" cy="2198825"/>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xtLst>
            <a:ext uri="{909E8E84-426E-40DD-AFC4-6F175D3DCCD1}">
              <a14:hiddenFill xmlns:a14="http://schemas.microsoft.com/office/drawing/2010/main">
                <a:solidFill>
                  <a:srgbClr val="FFFFFF"/>
                </a:solidFill>
              </a14:hiddenFill>
            </a:ext>
          </a:extLst>
        </p:spPr>
      </p:pic>
      <p:sp>
        <p:nvSpPr>
          <p:cNvPr id="2" name="Google Shape;606;p23">
            <a:extLst>
              <a:ext uri="{FF2B5EF4-FFF2-40B4-BE49-F238E27FC236}">
                <a16:creationId xmlns:a16="http://schemas.microsoft.com/office/drawing/2014/main" id="{C81001F0-E3FD-7928-3F6B-DC3A06C5752C}"/>
              </a:ext>
            </a:extLst>
          </p:cNvPr>
          <p:cNvSpPr txBox="1"/>
          <p:nvPr/>
        </p:nvSpPr>
        <p:spPr>
          <a:xfrm>
            <a:off x="483319" y="583615"/>
            <a:ext cx="12298796" cy="1177215"/>
          </a:xfrm>
          <a:prstGeom prst="rect">
            <a:avLst/>
          </a:prstGeom>
          <a:noFill/>
          <a:ln>
            <a:noFill/>
          </a:ln>
        </p:spPr>
        <p:txBody>
          <a:bodyPr spcFirstLastPara="1" wrap="square" lIns="34275" tIns="34275" rIns="34275" bIns="34275" anchor="t" anchorCtr="0">
            <a:spAutoFit/>
          </a:bodyPr>
          <a:lstStyle/>
          <a:p>
            <a:pPr>
              <a:lnSpc>
                <a:spcPct val="120000"/>
              </a:lnSpc>
              <a:buClr>
                <a:srgbClr val="002060"/>
              </a:buClr>
              <a:buSzPts val="7200"/>
            </a:pPr>
            <a:r>
              <a:rPr lang="en-US" sz="6000" b="1">
                <a:solidFill>
                  <a:srgbClr val="002060"/>
                </a:solidFill>
                <a:latin typeface="HelveticaNeue"/>
                <a:ea typeface="HelveticaNeue"/>
                <a:cs typeface="HelveticaNeue"/>
                <a:sym typeface="Helvetica Neue"/>
              </a:rPr>
              <a:t>BUSINESS ENVIRONMENT</a:t>
            </a:r>
            <a:endParaRPr sz="6000">
              <a:solidFill>
                <a:srgbClr val="000000"/>
              </a:solidFill>
              <a:latin typeface="Arial"/>
              <a:ea typeface="Arial"/>
              <a:cs typeface="Arial"/>
              <a:sym typeface="Arial"/>
            </a:endParaRPr>
          </a:p>
        </p:txBody>
      </p:sp>
      <p:sp>
        <p:nvSpPr>
          <p:cNvPr id="4" name="Google Shape;590;p22">
            <a:extLst>
              <a:ext uri="{FF2B5EF4-FFF2-40B4-BE49-F238E27FC236}">
                <a16:creationId xmlns:a16="http://schemas.microsoft.com/office/drawing/2014/main" id="{634C7415-46DE-B248-7D0F-E24950A8CC82}"/>
              </a:ext>
            </a:extLst>
          </p:cNvPr>
          <p:cNvSpPr txBox="1"/>
          <p:nvPr/>
        </p:nvSpPr>
        <p:spPr>
          <a:xfrm>
            <a:off x="483318" y="1679804"/>
            <a:ext cx="10489481" cy="623217"/>
          </a:xfrm>
          <a:prstGeom prst="rect">
            <a:avLst/>
          </a:prstGeom>
          <a:noFill/>
          <a:ln>
            <a:noFill/>
          </a:ln>
        </p:spPr>
        <p:txBody>
          <a:bodyPr spcFirstLastPara="1" wrap="square" lIns="34275" tIns="34275" rIns="34275" bIns="34275" anchor="t" anchorCtr="0">
            <a:spAutoFit/>
          </a:bodyPr>
          <a:lstStyle/>
          <a:p>
            <a:pPr>
              <a:lnSpc>
                <a:spcPct val="120000"/>
              </a:lnSpc>
              <a:buClr>
                <a:srgbClr val="002060"/>
              </a:buClr>
              <a:buSzPts val="4500"/>
            </a:pPr>
            <a:r>
              <a:rPr lang="en-US"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Castel Romano Technology Park - TECNOPOLO </a:t>
            </a:r>
            <a:r>
              <a:rPr lang="en-US" sz="3000" b="1"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SpA</a:t>
            </a:r>
            <a:endParaRPr sz="3000" b="1">
              <a:solidFill>
                <a:srgbClr val="002060"/>
              </a:solidFill>
              <a:latin typeface="HelveticaNeue" panose="02000503000000020004" pitchFamily="2" charset="0"/>
              <a:ea typeface="HelveticaNeue" panose="02000503000000020004" pitchFamily="2" charset="0"/>
              <a:cs typeface="HelveticaNeue" panose="02000503000000020004" pitchFamily="2" charset="0"/>
            </a:endParaRPr>
          </a:p>
        </p:txBody>
      </p:sp>
      <p:pic>
        <p:nvPicPr>
          <p:cNvPr id="5" name="Immagine 4">
            <a:extLst>
              <a:ext uri="{FF2B5EF4-FFF2-40B4-BE49-F238E27FC236}">
                <a16:creationId xmlns:a16="http://schemas.microsoft.com/office/drawing/2014/main" id="{8AB1FA30-0CEE-514B-301E-8E275DC5DE5C}"/>
              </a:ext>
            </a:extLst>
          </p:cNvPr>
          <p:cNvPicPr>
            <a:picLocks noChangeAspect="1"/>
          </p:cNvPicPr>
          <p:nvPr/>
        </p:nvPicPr>
        <p:blipFill rotWithShape="1">
          <a:blip r:embed="rId7"/>
          <a:srcRect t="32889" r="103"/>
          <a:stretch/>
        </p:blipFill>
        <p:spPr>
          <a:xfrm>
            <a:off x="-13957" y="8569226"/>
            <a:ext cx="18330530" cy="17177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24" descr="Back_07.jpg"/>
          <p:cNvPicPr preferRelativeResize="0"/>
          <p:nvPr/>
        </p:nvPicPr>
        <p:blipFill rotWithShape="1">
          <a:blip r:embed="rId3">
            <a:alphaModFix/>
          </a:blip>
          <a:srcRect l="12965" t="23386" b="51907"/>
          <a:stretch/>
        </p:blipFill>
        <p:spPr>
          <a:xfrm>
            <a:off x="-15077" y="-38607"/>
            <a:ext cx="12532512" cy="2531529"/>
          </a:xfrm>
          <a:prstGeom prst="rect">
            <a:avLst/>
          </a:prstGeom>
          <a:noFill/>
          <a:ln>
            <a:noFill/>
          </a:ln>
        </p:spPr>
      </p:pic>
      <p:pic>
        <p:nvPicPr>
          <p:cNvPr id="624" name="Google Shape;624;p24" descr="Graphic_05.png"/>
          <p:cNvPicPr preferRelativeResize="0"/>
          <p:nvPr/>
        </p:nvPicPr>
        <p:blipFill rotWithShape="1">
          <a:blip r:embed="rId4">
            <a:alphaModFix/>
          </a:blip>
          <a:srcRect/>
          <a:stretch/>
        </p:blipFill>
        <p:spPr>
          <a:xfrm>
            <a:off x="11452955" y="-48701"/>
            <a:ext cx="5211802" cy="8848341"/>
          </a:xfrm>
          <a:prstGeom prst="rect">
            <a:avLst/>
          </a:prstGeom>
          <a:noFill/>
          <a:ln>
            <a:noFill/>
          </a:ln>
          <a:effectLst>
            <a:innerShdw blurRad="114300">
              <a:prstClr val="black"/>
            </a:innerShdw>
          </a:effectLst>
        </p:spPr>
      </p:pic>
      <p:sp>
        <p:nvSpPr>
          <p:cNvPr id="625" name="Google Shape;625;p24"/>
          <p:cNvSpPr txBox="1"/>
          <p:nvPr/>
        </p:nvSpPr>
        <p:spPr>
          <a:xfrm>
            <a:off x="564793" y="3139810"/>
            <a:ext cx="7588350" cy="2381884"/>
          </a:xfrm>
          <a:prstGeom prst="rect">
            <a:avLst/>
          </a:prstGeom>
          <a:noFill/>
          <a:ln>
            <a:noFill/>
          </a:ln>
        </p:spPr>
        <p:txBody>
          <a:bodyPr spcFirstLastPara="1" wrap="square" lIns="53569" tIns="53569" rIns="53569" bIns="53569" anchor="ctr" anchorCtr="0">
            <a:spAutoFit/>
          </a:bodyPr>
          <a:lstStyle/>
          <a:p>
            <a:pPr defTabSz="685800">
              <a:buClr>
                <a:srgbClr val="002060"/>
              </a:buClr>
              <a:buSzPts val="2400"/>
            </a:pPr>
            <a:r>
              <a:rPr lang="en-US" sz="1875"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“SPAZI ATTIVI” are hubs where citizens, startups, businesses and local authorities can gather and contribute to the growth of the territory. All services are offered with an aim to promote and generate innovation, assist development, creativity and dissemination of business culture</a:t>
            </a:r>
          </a:p>
          <a:p>
            <a:pPr defTabSz="685800">
              <a:buClr>
                <a:srgbClr val="002060"/>
              </a:buClr>
              <a:buSzPts val="2400"/>
            </a:pPr>
            <a:endParaRPr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defTabSz="685800">
              <a:buClr>
                <a:srgbClr val="002060"/>
              </a:buClr>
              <a:buSzPts val="2400"/>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THERE ARE 10 “SPAZI ATTIVI” IN LAZIO, EACH ONE OF THEM IS CHARACTERIZED BY A MAIN AREA OF SPECIALISATION:</a:t>
            </a:r>
            <a:endParaRPr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p:txBody>
      </p:sp>
      <p:sp>
        <p:nvSpPr>
          <p:cNvPr id="626" name="Google Shape;626;p24"/>
          <p:cNvSpPr txBox="1"/>
          <p:nvPr/>
        </p:nvSpPr>
        <p:spPr>
          <a:xfrm>
            <a:off x="524954" y="2301049"/>
            <a:ext cx="5826825" cy="679495"/>
          </a:xfrm>
          <a:prstGeom prst="rect">
            <a:avLst/>
          </a:prstGeom>
          <a:noFill/>
          <a:ln>
            <a:noFill/>
          </a:ln>
        </p:spPr>
        <p:txBody>
          <a:bodyPr spcFirstLastPara="1" wrap="square" lIns="53569" tIns="53569" rIns="53569" bIns="53569" anchor="ctr" anchorCtr="0">
            <a:spAutoFit/>
          </a:bodyPr>
          <a:lstStyle/>
          <a:p>
            <a:pPr defTabSz="685800">
              <a:lnSpc>
                <a:spcPct val="110000"/>
              </a:lnSpc>
              <a:buClr>
                <a:srgbClr val="002060"/>
              </a:buClr>
              <a:buSzPts val="4500"/>
            </a:pPr>
            <a:r>
              <a:rPr lang="en-US" sz="3375"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INNOVATION HUBS</a:t>
            </a:r>
            <a:endParaRPr sz="3375" kern="0">
              <a:solidFill>
                <a:srgbClr val="FFFFFF"/>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p:txBody>
      </p:sp>
      <p:sp>
        <p:nvSpPr>
          <p:cNvPr id="627" name="Google Shape;627;p24"/>
          <p:cNvSpPr txBox="1"/>
          <p:nvPr/>
        </p:nvSpPr>
        <p:spPr>
          <a:xfrm>
            <a:off x="8879888" y="1357148"/>
            <a:ext cx="2708781" cy="523683"/>
          </a:xfrm>
          <a:prstGeom prst="rect">
            <a:avLst/>
          </a:prstGeom>
          <a:noFill/>
          <a:ln>
            <a:noFill/>
          </a:ln>
        </p:spPr>
        <p:txBody>
          <a:bodyPr spcFirstLastPara="1" wrap="square" lIns="53569" tIns="53569" rIns="53569" bIns="53569" anchor="ctr" anchorCtr="0">
            <a:spAutoFit/>
          </a:bodyPr>
          <a:lstStyle/>
          <a:p>
            <a:pPr algn="r" defTabSz="685800">
              <a:buClr>
                <a:srgbClr val="002060"/>
              </a:buClr>
              <a:buSzPts val="1800"/>
            </a:pPr>
            <a:r>
              <a:rPr lang="en-US" sz="1350" b="1" kern="0">
                <a:solidFill>
                  <a:srgbClr val="002060"/>
                </a:solidFill>
                <a:latin typeface="HelveticaNeue"/>
                <a:ea typeface="HelveticaNeue"/>
                <a:cs typeface="HelveticaNeue"/>
                <a:sym typeface="Helvetica Neue"/>
              </a:rPr>
              <a:t>VITERBO</a:t>
            </a:r>
            <a:endParaRPr sz="1125" b="1" kern="0">
              <a:solidFill>
                <a:srgbClr val="FFFFFF"/>
              </a:solidFill>
              <a:latin typeface="HelveticaNeue"/>
              <a:ea typeface="HelveticaNeue"/>
              <a:cs typeface="HelveticaNeue"/>
              <a:sym typeface="Helvetica Neue"/>
            </a:endParaRPr>
          </a:p>
          <a:p>
            <a:pPr algn="r" defTabSz="685800">
              <a:buClr>
                <a:srgbClr val="002060"/>
              </a:buClr>
              <a:buSzPts val="1800"/>
            </a:pPr>
            <a:r>
              <a:rPr lang="en-US" sz="1350" kern="0">
                <a:solidFill>
                  <a:srgbClr val="002060"/>
                </a:solidFill>
                <a:latin typeface="Helvetica Neue"/>
                <a:ea typeface="Helvetica Neue"/>
                <a:cs typeface="Helvetica Neue"/>
                <a:sym typeface="Helvetica Neue"/>
              </a:rPr>
              <a:t>Creative and cultural industries</a:t>
            </a:r>
            <a:endParaRPr sz="1050" kern="0">
              <a:solidFill>
                <a:srgbClr val="000000"/>
              </a:solidFill>
              <a:latin typeface="Arial"/>
              <a:ea typeface="Arial"/>
              <a:cs typeface="Arial"/>
              <a:sym typeface="Arial"/>
            </a:endParaRPr>
          </a:p>
        </p:txBody>
      </p:sp>
      <p:sp>
        <p:nvSpPr>
          <p:cNvPr id="628" name="Google Shape;628;p24"/>
          <p:cNvSpPr txBox="1"/>
          <p:nvPr/>
        </p:nvSpPr>
        <p:spPr>
          <a:xfrm>
            <a:off x="9041135" y="3150065"/>
            <a:ext cx="2708781" cy="708156"/>
          </a:xfrm>
          <a:prstGeom prst="rect">
            <a:avLst/>
          </a:prstGeom>
          <a:noFill/>
          <a:ln>
            <a:noFill/>
          </a:ln>
        </p:spPr>
        <p:txBody>
          <a:bodyPr spcFirstLastPara="1" wrap="square" lIns="53569" tIns="53569" rIns="53569" bIns="53569" anchor="ctr" anchorCtr="0">
            <a:normAutofit/>
          </a:bodyPr>
          <a:lstStyle/>
          <a:p>
            <a:pPr algn="r" defTabSz="685800">
              <a:lnSpc>
                <a:spcPct val="90000"/>
              </a:lnSpc>
              <a:buClr>
                <a:srgbClr val="002060"/>
              </a:buClr>
              <a:buSzPts val="1800"/>
            </a:pPr>
            <a:r>
              <a:rPr lang="en-US" sz="1350" b="1" kern="0">
                <a:solidFill>
                  <a:srgbClr val="002060"/>
                </a:solidFill>
                <a:latin typeface="HelveticaNeue"/>
                <a:ea typeface="HelveticaNeue"/>
                <a:cs typeface="HelveticaNeue"/>
                <a:sym typeface="Helvetica Neue"/>
              </a:rPr>
              <a:t>CIVITAVECCHIA</a:t>
            </a:r>
            <a:endParaRPr sz="1125"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800"/>
            </a:pPr>
            <a:r>
              <a:rPr lang="en-US" sz="1350" kern="0">
                <a:solidFill>
                  <a:srgbClr val="002060"/>
                </a:solidFill>
                <a:latin typeface="Helvetica Neue"/>
                <a:ea typeface="Helvetica Neue"/>
                <a:cs typeface="Helvetica Neue"/>
                <a:sym typeface="Helvetica Neue"/>
              </a:rPr>
              <a:t>Tourism and economies of the sea</a:t>
            </a:r>
            <a:endParaRPr sz="1050" kern="0">
              <a:solidFill>
                <a:srgbClr val="000000"/>
              </a:solidFill>
              <a:latin typeface="Arial"/>
              <a:ea typeface="Arial"/>
              <a:cs typeface="Arial"/>
              <a:sym typeface="Arial"/>
            </a:endParaRPr>
          </a:p>
        </p:txBody>
      </p:sp>
      <p:sp>
        <p:nvSpPr>
          <p:cNvPr id="629" name="Google Shape;629;p24"/>
          <p:cNvSpPr txBox="1"/>
          <p:nvPr/>
        </p:nvSpPr>
        <p:spPr>
          <a:xfrm>
            <a:off x="10116109" y="4603441"/>
            <a:ext cx="2708781" cy="1413554"/>
          </a:xfrm>
          <a:prstGeom prst="rect">
            <a:avLst/>
          </a:prstGeom>
          <a:noFill/>
          <a:ln>
            <a:noFill/>
          </a:ln>
        </p:spPr>
        <p:txBody>
          <a:bodyPr spcFirstLastPara="1" wrap="square" lIns="53569" tIns="53569" rIns="53569" bIns="53569" anchor="ctr" anchorCtr="0">
            <a:normAutofit/>
          </a:bodyPr>
          <a:lstStyle/>
          <a:p>
            <a:pPr algn="r" defTabSz="685800">
              <a:lnSpc>
                <a:spcPct val="90000"/>
              </a:lnSpc>
              <a:buClr>
                <a:srgbClr val="002060"/>
              </a:buClr>
              <a:buSzPts val="1600"/>
            </a:pPr>
            <a:r>
              <a:rPr lang="en-US" sz="1200" b="1" kern="0">
                <a:solidFill>
                  <a:srgbClr val="002060"/>
                </a:solidFill>
                <a:latin typeface="HelveticaNeue"/>
                <a:ea typeface="HelveticaNeue"/>
                <a:cs typeface="HelveticaNeue"/>
                <a:sym typeface="Helvetica Neue"/>
              </a:rPr>
              <a:t>ROME</a:t>
            </a:r>
            <a:endParaRPr sz="975"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600"/>
            </a:pPr>
            <a:r>
              <a:rPr lang="en-US" sz="1200" b="1" kern="0" err="1">
                <a:solidFill>
                  <a:srgbClr val="002060"/>
                </a:solidFill>
                <a:latin typeface="HelveticaNeue"/>
                <a:ea typeface="HelveticaNeue"/>
                <a:cs typeface="HelveticaNeue"/>
                <a:sym typeface="Helvetica Neue"/>
              </a:rPr>
              <a:t>Casilino</a:t>
            </a:r>
            <a:r>
              <a:rPr lang="en-US" sz="1200" kern="0">
                <a:solidFill>
                  <a:srgbClr val="002060"/>
                </a:solidFill>
                <a:latin typeface="Helvetica Neue"/>
                <a:ea typeface="Helvetica Neue"/>
                <a:cs typeface="Helvetica Neue"/>
                <a:sym typeface="Helvetica Neue"/>
              </a:rPr>
              <a:t>: Fashion and Design</a:t>
            </a:r>
            <a:endParaRPr sz="900"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200"/>
            </a:pPr>
            <a:endParaRPr sz="900"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200"/>
            </a:pPr>
            <a:endParaRPr sz="900"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200"/>
            </a:pPr>
            <a:endParaRPr sz="900"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600"/>
            </a:pPr>
            <a:r>
              <a:rPr lang="en-US" sz="1200" b="1" kern="0">
                <a:solidFill>
                  <a:srgbClr val="002060"/>
                </a:solidFill>
                <a:latin typeface="HelveticaNeue"/>
                <a:ea typeface="HelveticaNeue"/>
                <a:cs typeface="HelveticaNeue"/>
                <a:sym typeface="Helvetica Neue"/>
              </a:rPr>
              <a:t>TECNOPOLO</a:t>
            </a:r>
            <a:r>
              <a:rPr lang="en-US" sz="1200" kern="0">
                <a:solidFill>
                  <a:srgbClr val="002060"/>
                </a:solidFill>
                <a:latin typeface="Helvetica Neue"/>
                <a:ea typeface="Helvetica Neue"/>
                <a:cs typeface="Helvetica Neue"/>
                <a:sym typeface="Helvetica Neue"/>
              </a:rPr>
              <a:t>: </a:t>
            </a:r>
            <a:endParaRPr sz="900"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600"/>
            </a:pPr>
            <a:r>
              <a:rPr lang="en-US" sz="1200" kern="0">
                <a:solidFill>
                  <a:srgbClr val="002060"/>
                </a:solidFill>
                <a:latin typeface="Helvetica Neue"/>
                <a:ea typeface="Helvetica Neue"/>
                <a:cs typeface="Helvetica Neue"/>
                <a:sym typeface="Helvetica Neue"/>
              </a:rPr>
              <a:t>Space technology applications</a:t>
            </a:r>
            <a:endParaRPr sz="1050" kern="0">
              <a:solidFill>
                <a:srgbClr val="000000"/>
              </a:solidFill>
              <a:latin typeface="Arial"/>
              <a:ea typeface="Arial"/>
              <a:cs typeface="Arial"/>
              <a:sym typeface="Arial"/>
            </a:endParaRPr>
          </a:p>
        </p:txBody>
      </p:sp>
      <p:sp>
        <p:nvSpPr>
          <p:cNvPr id="630" name="Google Shape;630;p24"/>
          <p:cNvSpPr txBox="1"/>
          <p:nvPr/>
        </p:nvSpPr>
        <p:spPr>
          <a:xfrm>
            <a:off x="10882028" y="6657166"/>
            <a:ext cx="2708781" cy="708158"/>
          </a:xfrm>
          <a:prstGeom prst="rect">
            <a:avLst/>
          </a:prstGeom>
          <a:noFill/>
          <a:ln>
            <a:noFill/>
          </a:ln>
        </p:spPr>
        <p:txBody>
          <a:bodyPr spcFirstLastPara="1" wrap="square" lIns="53569" tIns="53569" rIns="53569" bIns="53569" anchor="ctr" anchorCtr="0">
            <a:normAutofit/>
          </a:bodyPr>
          <a:lstStyle/>
          <a:p>
            <a:pPr algn="r" defTabSz="685800">
              <a:buClr>
                <a:srgbClr val="002060"/>
              </a:buClr>
              <a:buSzPts val="1800"/>
            </a:pPr>
            <a:r>
              <a:rPr lang="en-US" sz="1350" b="1" kern="0">
                <a:solidFill>
                  <a:srgbClr val="002060"/>
                </a:solidFill>
                <a:latin typeface="HelveticaNeue"/>
                <a:ea typeface="HelveticaNeue"/>
                <a:cs typeface="HelveticaNeue"/>
                <a:sym typeface="Helvetica Neue"/>
              </a:rPr>
              <a:t>ZAGAROLO</a:t>
            </a:r>
            <a:endParaRPr sz="1125" b="1" kern="0">
              <a:solidFill>
                <a:srgbClr val="FFFFFF"/>
              </a:solidFill>
              <a:latin typeface="HelveticaNeue"/>
              <a:ea typeface="HelveticaNeue"/>
              <a:cs typeface="HelveticaNeue"/>
              <a:sym typeface="Helvetica Neue"/>
            </a:endParaRPr>
          </a:p>
          <a:p>
            <a:pPr algn="r" defTabSz="685800">
              <a:buClr>
                <a:srgbClr val="002060"/>
              </a:buClr>
              <a:buSzPts val="1800"/>
            </a:pPr>
            <a:r>
              <a:rPr lang="en-US" sz="1350" kern="0">
                <a:solidFill>
                  <a:srgbClr val="002060"/>
                </a:solidFill>
                <a:latin typeface="Helvetica Neue"/>
                <a:ea typeface="Helvetica Neue"/>
                <a:cs typeface="Helvetica Neue"/>
                <a:sym typeface="Helvetica Neue"/>
              </a:rPr>
              <a:t>Open Innovation Centre</a:t>
            </a:r>
            <a:endParaRPr sz="1050" kern="0">
              <a:solidFill>
                <a:srgbClr val="000000"/>
              </a:solidFill>
              <a:latin typeface="Arial"/>
              <a:ea typeface="Arial"/>
              <a:cs typeface="Arial"/>
              <a:sym typeface="Arial"/>
            </a:endParaRPr>
          </a:p>
        </p:txBody>
      </p:sp>
      <p:sp>
        <p:nvSpPr>
          <p:cNvPr id="631" name="Google Shape;631;p24"/>
          <p:cNvSpPr txBox="1"/>
          <p:nvPr/>
        </p:nvSpPr>
        <p:spPr>
          <a:xfrm>
            <a:off x="11423925" y="7724145"/>
            <a:ext cx="3094154" cy="708156"/>
          </a:xfrm>
          <a:prstGeom prst="rect">
            <a:avLst/>
          </a:prstGeom>
          <a:noFill/>
          <a:ln>
            <a:noFill/>
          </a:ln>
        </p:spPr>
        <p:txBody>
          <a:bodyPr spcFirstLastPara="1" wrap="square" lIns="53569" tIns="53569" rIns="53569" bIns="53569" anchor="ctr" anchorCtr="0">
            <a:normAutofit/>
          </a:bodyPr>
          <a:lstStyle/>
          <a:p>
            <a:pPr algn="r" defTabSz="685800">
              <a:lnSpc>
                <a:spcPct val="90000"/>
              </a:lnSpc>
              <a:buClr>
                <a:srgbClr val="002060"/>
              </a:buClr>
              <a:buSzPts val="1800"/>
            </a:pPr>
            <a:r>
              <a:rPr lang="en-US" sz="1350" b="1" kern="0">
                <a:solidFill>
                  <a:srgbClr val="002060"/>
                </a:solidFill>
                <a:latin typeface="HelveticaNeue"/>
                <a:ea typeface="HelveticaNeue"/>
                <a:cs typeface="HelveticaNeue"/>
                <a:sym typeface="Helvetica Neue"/>
              </a:rPr>
              <a:t>LATINA</a:t>
            </a:r>
            <a:endParaRPr sz="1125" b="1" kern="0">
              <a:solidFill>
                <a:srgbClr val="FFFFFF"/>
              </a:solidFill>
              <a:latin typeface="HelveticaNeue"/>
              <a:ea typeface="HelveticaNeue"/>
              <a:cs typeface="HelveticaNeue"/>
              <a:sym typeface="Helvetica Neue"/>
            </a:endParaRPr>
          </a:p>
          <a:p>
            <a:pPr algn="r" defTabSz="685800">
              <a:lnSpc>
                <a:spcPct val="90000"/>
              </a:lnSpc>
              <a:buClr>
                <a:srgbClr val="002060"/>
              </a:buClr>
              <a:buSzPts val="1800"/>
            </a:pPr>
            <a:r>
              <a:rPr lang="en-US" sz="1350" kern="0">
                <a:solidFill>
                  <a:srgbClr val="002060"/>
                </a:solidFill>
                <a:latin typeface="Helvetica Neue"/>
                <a:ea typeface="Helvetica Neue"/>
                <a:cs typeface="Helvetica Neue"/>
                <a:sym typeface="Helvetica Neue"/>
              </a:rPr>
              <a:t>Life Sciences and economies of the sea</a:t>
            </a:r>
            <a:endParaRPr sz="1050" kern="0">
              <a:solidFill>
                <a:srgbClr val="000000"/>
              </a:solidFill>
              <a:latin typeface="Arial"/>
              <a:ea typeface="Arial"/>
              <a:cs typeface="Arial"/>
              <a:sym typeface="Arial"/>
            </a:endParaRPr>
          </a:p>
        </p:txBody>
      </p:sp>
      <p:sp>
        <p:nvSpPr>
          <p:cNvPr id="632" name="Google Shape;632;p24"/>
          <p:cNvSpPr txBox="1"/>
          <p:nvPr/>
        </p:nvSpPr>
        <p:spPr>
          <a:xfrm>
            <a:off x="15699886" y="5762136"/>
            <a:ext cx="2883952" cy="708158"/>
          </a:xfrm>
          <a:prstGeom prst="rect">
            <a:avLst/>
          </a:prstGeom>
          <a:noFill/>
          <a:ln>
            <a:noFill/>
          </a:ln>
        </p:spPr>
        <p:txBody>
          <a:bodyPr spcFirstLastPara="1" wrap="square" lIns="53569" tIns="53569" rIns="53569" bIns="53569" anchor="ctr" anchorCtr="0">
            <a:normAutofit/>
          </a:bodyPr>
          <a:lstStyle/>
          <a:p>
            <a:pPr defTabSz="685800">
              <a:lnSpc>
                <a:spcPct val="90000"/>
              </a:lnSpc>
              <a:buClr>
                <a:srgbClr val="002060"/>
              </a:buClr>
              <a:buSzPts val="1800"/>
            </a:pPr>
            <a:r>
              <a:rPr lang="en-US" sz="1350" b="1" kern="0">
                <a:solidFill>
                  <a:srgbClr val="002060"/>
                </a:solidFill>
                <a:latin typeface="HelveticaNeue"/>
                <a:ea typeface="HelveticaNeue"/>
                <a:cs typeface="HelveticaNeue"/>
                <a:sym typeface="Helvetica Neue"/>
              </a:rPr>
              <a:t>FERENTINO</a:t>
            </a:r>
            <a:endParaRPr sz="1125" b="1" kern="0">
              <a:solidFill>
                <a:srgbClr val="FFFFFF"/>
              </a:solidFill>
              <a:latin typeface="HelveticaNeue"/>
              <a:ea typeface="HelveticaNeue"/>
              <a:cs typeface="HelveticaNeue"/>
              <a:sym typeface="Helvetica Neue"/>
            </a:endParaRPr>
          </a:p>
          <a:p>
            <a:pPr defTabSz="685800">
              <a:lnSpc>
                <a:spcPct val="90000"/>
              </a:lnSpc>
              <a:buClr>
                <a:srgbClr val="002060"/>
              </a:buClr>
              <a:buSzPts val="1800"/>
            </a:pPr>
            <a:r>
              <a:rPr lang="en-US" sz="1350" kern="0">
                <a:solidFill>
                  <a:srgbClr val="002060"/>
                </a:solidFill>
                <a:latin typeface="Helvetica Neue"/>
                <a:ea typeface="Helvetica Neue"/>
                <a:cs typeface="Helvetica Neue"/>
                <a:sym typeface="Helvetica Neue"/>
              </a:rPr>
              <a:t>Mechanics and </a:t>
            </a:r>
            <a:endParaRPr sz="1050" kern="0">
              <a:solidFill>
                <a:srgbClr val="000000"/>
              </a:solidFill>
              <a:latin typeface="Arial"/>
              <a:ea typeface="Arial"/>
              <a:cs typeface="Arial"/>
              <a:sym typeface="Arial"/>
            </a:endParaRPr>
          </a:p>
          <a:p>
            <a:pPr defTabSz="685800">
              <a:lnSpc>
                <a:spcPct val="90000"/>
              </a:lnSpc>
              <a:buClr>
                <a:srgbClr val="002060"/>
              </a:buClr>
              <a:buSzPts val="1800"/>
            </a:pPr>
            <a:r>
              <a:rPr lang="en-US" sz="1350" kern="0">
                <a:solidFill>
                  <a:srgbClr val="002060"/>
                </a:solidFill>
                <a:latin typeface="Helvetica Neue"/>
                <a:ea typeface="Helvetica Neue"/>
                <a:cs typeface="Helvetica Neue"/>
                <a:sym typeface="Helvetica Neue"/>
              </a:rPr>
              <a:t>automation systems</a:t>
            </a:r>
            <a:endParaRPr sz="1050" kern="0">
              <a:solidFill>
                <a:srgbClr val="000000"/>
              </a:solidFill>
              <a:latin typeface="Arial"/>
              <a:ea typeface="Arial"/>
              <a:cs typeface="Arial"/>
              <a:sym typeface="Arial"/>
            </a:endParaRPr>
          </a:p>
        </p:txBody>
      </p:sp>
      <p:sp>
        <p:nvSpPr>
          <p:cNvPr id="633" name="Google Shape;633;p24"/>
          <p:cNvSpPr txBox="1"/>
          <p:nvPr/>
        </p:nvSpPr>
        <p:spPr>
          <a:xfrm>
            <a:off x="15484282" y="2980332"/>
            <a:ext cx="2883950" cy="817212"/>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pPr>
            <a:r>
              <a:rPr lang="en-US" sz="1350" b="1" kern="0">
                <a:solidFill>
                  <a:srgbClr val="002060"/>
                </a:solidFill>
                <a:latin typeface="HelveticaNeue"/>
                <a:ea typeface="HelveticaNeue"/>
                <a:cs typeface="HelveticaNeue"/>
                <a:sym typeface="Helvetica Neue"/>
              </a:rPr>
              <a:t>COLLEFERRO</a:t>
            </a:r>
            <a:endParaRPr sz="1125" b="1" kern="0">
              <a:solidFill>
                <a:srgbClr val="FFFFFF"/>
              </a:solidFill>
              <a:latin typeface="HelveticaNeue"/>
              <a:ea typeface="HelveticaNeue"/>
              <a:cs typeface="HelveticaNeue"/>
              <a:sym typeface="Helvetica Neue"/>
            </a:endParaRPr>
          </a:p>
          <a:p>
            <a:pPr defTabSz="685800">
              <a:buClr>
                <a:srgbClr val="002060"/>
              </a:buClr>
              <a:buSzPts val="1800"/>
            </a:pPr>
            <a:r>
              <a:rPr lang="en-US" sz="1350" kern="0">
                <a:solidFill>
                  <a:srgbClr val="002060"/>
                </a:solidFill>
                <a:latin typeface="Helvetica Neue"/>
                <a:ea typeface="Helvetica Neue"/>
                <a:cs typeface="Helvetica Neue"/>
                <a:sym typeface="Helvetica Neue"/>
              </a:rPr>
              <a:t>Energy efficiency </a:t>
            </a:r>
            <a:endParaRPr sz="975" b="1" kern="0">
              <a:solidFill>
                <a:srgbClr val="FFFFFF"/>
              </a:solidFill>
              <a:latin typeface="HelveticaNeue"/>
              <a:ea typeface="HelveticaNeue"/>
              <a:cs typeface="HelveticaNeue"/>
              <a:sym typeface="Helvetica Neue"/>
            </a:endParaRPr>
          </a:p>
          <a:p>
            <a:pPr defTabSz="685800">
              <a:buClr>
                <a:srgbClr val="002060"/>
              </a:buClr>
              <a:buSzPts val="1800"/>
            </a:pPr>
            <a:r>
              <a:rPr lang="en-US" sz="1350" kern="0">
                <a:solidFill>
                  <a:srgbClr val="002060"/>
                </a:solidFill>
                <a:latin typeface="Helvetica Neue"/>
                <a:ea typeface="Helvetica Neue"/>
                <a:cs typeface="Helvetica Neue"/>
                <a:sym typeface="Helvetica Neue"/>
              </a:rPr>
              <a:t>and environmental sustainability</a:t>
            </a:r>
            <a:endParaRPr sz="1050" kern="0">
              <a:solidFill>
                <a:srgbClr val="000000"/>
              </a:solidFill>
              <a:latin typeface="Arial"/>
              <a:ea typeface="Arial"/>
              <a:cs typeface="Arial"/>
              <a:sym typeface="Arial"/>
            </a:endParaRPr>
          </a:p>
        </p:txBody>
      </p:sp>
      <p:sp>
        <p:nvSpPr>
          <p:cNvPr id="634" name="Google Shape;634;p24"/>
          <p:cNvSpPr txBox="1"/>
          <p:nvPr/>
        </p:nvSpPr>
        <p:spPr>
          <a:xfrm>
            <a:off x="15548753" y="1564462"/>
            <a:ext cx="2883951" cy="817212"/>
          </a:xfrm>
          <a:prstGeom prst="rect">
            <a:avLst/>
          </a:prstGeom>
          <a:noFill/>
          <a:ln>
            <a:noFill/>
          </a:ln>
        </p:spPr>
        <p:txBody>
          <a:bodyPr spcFirstLastPara="1" wrap="square" lIns="53569" tIns="53569" rIns="53569" bIns="53569" anchor="ctr" anchorCtr="0">
            <a:normAutofit/>
          </a:bodyPr>
          <a:lstStyle/>
          <a:p>
            <a:pPr defTabSz="685800">
              <a:buClr>
                <a:srgbClr val="002060"/>
              </a:buClr>
              <a:buSzPts val="1800"/>
            </a:pPr>
            <a:r>
              <a:rPr lang="en-US" sz="1350" b="1" kern="0">
                <a:solidFill>
                  <a:srgbClr val="002060"/>
                </a:solidFill>
                <a:latin typeface="HelveticaNeue"/>
                <a:ea typeface="HelveticaNeue"/>
                <a:cs typeface="HelveticaNeue"/>
                <a:sym typeface="Helvetica Neue"/>
              </a:rPr>
              <a:t>RIETI</a:t>
            </a:r>
            <a:endParaRPr sz="1125" b="1" kern="0">
              <a:solidFill>
                <a:srgbClr val="FFFFFF"/>
              </a:solidFill>
              <a:latin typeface="HelveticaNeue"/>
              <a:ea typeface="HelveticaNeue"/>
              <a:cs typeface="HelveticaNeue"/>
              <a:sym typeface="Helvetica Neue"/>
            </a:endParaRPr>
          </a:p>
          <a:p>
            <a:pPr defTabSz="685800">
              <a:buClr>
                <a:srgbClr val="002060"/>
              </a:buClr>
              <a:buSzPts val="1800"/>
            </a:pPr>
            <a:r>
              <a:rPr lang="en-US" sz="1350" kern="0">
                <a:solidFill>
                  <a:srgbClr val="002060"/>
                </a:solidFill>
                <a:latin typeface="Helvetica Neue"/>
                <a:ea typeface="Helvetica Neue"/>
                <a:cs typeface="Helvetica Neue"/>
                <a:sym typeface="Helvetica Neue"/>
              </a:rPr>
              <a:t>Electronics and environmental sustainability</a:t>
            </a:r>
            <a:endParaRPr sz="1050" kern="0">
              <a:solidFill>
                <a:srgbClr val="000000"/>
              </a:solidFill>
              <a:latin typeface="Arial"/>
              <a:ea typeface="Arial"/>
              <a:cs typeface="Arial"/>
              <a:sym typeface="Arial"/>
            </a:endParaRPr>
          </a:p>
        </p:txBody>
      </p:sp>
      <p:sp>
        <p:nvSpPr>
          <p:cNvPr id="635" name="Google Shape;635;p24"/>
          <p:cNvSpPr txBox="1"/>
          <p:nvPr/>
        </p:nvSpPr>
        <p:spPr>
          <a:xfrm>
            <a:off x="14657504" y="345293"/>
            <a:ext cx="2883952" cy="523683"/>
          </a:xfrm>
          <a:prstGeom prst="rect">
            <a:avLst/>
          </a:prstGeom>
          <a:noFill/>
          <a:ln>
            <a:noFill/>
          </a:ln>
        </p:spPr>
        <p:txBody>
          <a:bodyPr spcFirstLastPara="1" wrap="square" lIns="53569" tIns="53569" rIns="53569" bIns="53569" anchor="ctr" anchorCtr="0">
            <a:spAutoFit/>
          </a:bodyPr>
          <a:lstStyle/>
          <a:p>
            <a:pPr defTabSz="685800">
              <a:buClr>
                <a:srgbClr val="002060"/>
              </a:buClr>
              <a:buSzPts val="1800"/>
            </a:pPr>
            <a:r>
              <a:rPr lang="en-US" sz="1350" b="1" kern="0">
                <a:solidFill>
                  <a:srgbClr val="002060"/>
                </a:solidFill>
                <a:latin typeface="HelveticaNeue"/>
                <a:ea typeface="HelveticaNeue"/>
                <a:cs typeface="HelveticaNeue"/>
                <a:sym typeface="Helvetica Neue"/>
              </a:rPr>
              <a:t>BRACCIANO</a:t>
            </a:r>
            <a:endParaRPr sz="1125" b="1" kern="0">
              <a:solidFill>
                <a:srgbClr val="FFFFFF"/>
              </a:solidFill>
              <a:latin typeface="HelveticaNeue"/>
              <a:ea typeface="HelveticaNeue"/>
              <a:cs typeface="HelveticaNeue"/>
              <a:sym typeface="Helvetica Neue"/>
            </a:endParaRPr>
          </a:p>
          <a:p>
            <a:pPr defTabSz="685800">
              <a:buClr>
                <a:srgbClr val="002060"/>
              </a:buClr>
              <a:buSzPts val="1800"/>
            </a:pPr>
            <a:r>
              <a:rPr lang="en-US" sz="1350" kern="0">
                <a:solidFill>
                  <a:srgbClr val="002060"/>
                </a:solidFill>
                <a:latin typeface="Helvetica Neue"/>
                <a:ea typeface="Helvetica Neue"/>
                <a:cs typeface="Helvetica Neue"/>
                <a:sym typeface="Helvetica Neue"/>
              </a:rPr>
              <a:t>Agri-food and forestry systems</a:t>
            </a:r>
            <a:endParaRPr sz="1050" kern="0">
              <a:solidFill>
                <a:srgbClr val="000000"/>
              </a:solidFill>
              <a:latin typeface="Arial"/>
              <a:ea typeface="Arial"/>
              <a:cs typeface="Arial"/>
              <a:sym typeface="Arial"/>
            </a:endParaRPr>
          </a:p>
        </p:txBody>
      </p:sp>
      <p:sp>
        <p:nvSpPr>
          <p:cNvPr id="636" name="Google Shape;636;p24"/>
          <p:cNvSpPr txBox="1"/>
          <p:nvPr/>
        </p:nvSpPr>
        <p:spPr>
          <a:xfrm>
            <a:off x="237483" y="331808"/>
            <a:ext cx="9878626" cy="1066415"/>
          </a:xfrm>
          <a:prstGeom prst="rect">
            <a:avLst/>
          </a:prstGeom>
          <a:noFill/>
          <a:ln>
            <a:noFill/>
          </a:ln>
        </p:spPr>
        <p:txBody>
          <a:bodyPr spcFirstLastPara="1" wrap="square" lIns="34275" tIns="34275" rIns="34275" bIns="34275" anchor="t" anchorCtr="0">
            <a:spAutoFit/>
          </a:bodyPr>
          <a:lstStyle/>
          <a:p>
            <a:pPr defTabSz="685800">
              <a:lnSpc>
                <a:spcPct val="120000"/>
              </a:lnSpc>
              <a:buClr>
                <a:srgbClr val="FFFFFF"/>
              </a:buClr>
              <a:buSzPts val="7200"/>
            </a:pPr>
            <a:r>
              <a:rPr lang="en-US" sz="5400" b="1" kern="0">
                <a:solidFill>
                  <a:srgbClr val="FFFFFF"/>
                </a:solidFill>
                <a:latin typeface="HelveticaNeue"/>
                <a:ea typeface="HelveticaNeue"/>
                <a:cs typeface="HelveticaNeue"/>
                <a:sym typeface="Helvetica Neue"/>
              </a:rPr>
              <a:t>BUSINESS ENVIRONMENT</a:t>
            </a:r>
            <a:endParaRPr sz="1050" kern="0">
              <a:solidFill>
                <a:srgbClr val="000000"/>
              </a:solidFill>
              <a:latin typeface="Arial"/>
              <a:ea typeface="Arial"/>
              <a:cs typeface="Arial"/>
              <a:sym typeface="Arial"/>
            </a:endParaRPr>
          </a:p>
        </p:txBody>
      </p:sp>
      <p:sp>
        <p:nvSpPr>
          <p:cNvPr id="637" name="Google Shape;637;p24"/>
          <p:cNvSpPr txBox="1"/>
          <p:nvPr/>
        </p:nvSpPr>
        <p:spPr>
          <a:xfrm>
            <a:off x="524954" y="5503123"/>
            <a:ext cx="8921925" cy="2839208"/>
          </a:xfrm>
          <a:prstGeom prst="rect">
            <a:avLst/>
          </a:prstGeom>
          <a:noFill/>
          <a:ln>
            <a:noFill/>
          </a:ln>
        </p:spPr>
        <p:txBody>
          <a:bodyPr spcFirstLastPara="1" wrap="square" lIns="34275" tIns="34275" rIns="34275" bIns="34275" anchor="t" anchorCtr="0">
            <a:spAutoFit/>
          </a:bodyPr>
          <a:lstStyle/>
          <a:p>
            <a:pPr marL="257175" indent="-257175" defTabSz="685800">
              <a:buClr>
                <a:srgbClr val="002060"/>
              </a:buClr>
              <a:buSzPts val="2400"/>
              <a:buFont typeface="Arial"/>
              <a:buChar char="•"/>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Roma </a:t>
            </a: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Casilina</a:t>
            </a: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Fashion And Design</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Roma </a:t>
            </a: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Tecnopolo</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Applications Of Space Technologies</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Viterbo</a:t>
            </a: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Cultural And Creative Industry</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Rieti,</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Electronics And Environmental Sustainability </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Bracciano</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t>
            </a:r>
            <a:r>
              <a:rPr lang="en-US" sz="1800" kern="0" err="1">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Agrifood</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And Forestry Systems</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Ferentino</a:t>
            </a: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Mechanics And Automation Systems</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Colleferro</a:t>
            </a: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 </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Energy Efficiency And Environmental Sustainability</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Latina</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Life Sciences And Blue Growth</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Civitavecchia,</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Tourism</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a:p>
            <a:pPr marL="257175" indent="-257175" defTabSz="685800">
              <a:buClr>
                <a:srgbClr val="002060"/>
              </a:buClr>
              <a:buSzPts val="2400"/>
              <a:buFont typeface="Arial"/>
              <a:buChar char="•"/>
            </a:pPr>
            <a:r>
              <a:rPr lang="en-US" sz="1800" b="1" kern="0" err="1">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Zagarolo</a:t>
            </a:r>
            <a:r>
              <a:rPr lang="en-US" sz="1800" b="1" kern="0">
                <a:solidFill>
                  <a:srgbClr val="002060"/>
                </a:solidFill>
                <a:latin typeface="HelveticaNeue" panose="02000503000000020004" pitchFamily="2" charset="0"/>
                <a:ea typeface="HelveticaNeue" panose="02000503000000020004" pitchFamily="2" charset="0"/>
                <a:cs typeface="HelveticaNeue" panose="02000503000000020004" pitchFamily="2" charset="0"/>
                <a:sym typeface="Helvetica Neue"/>
              </a:rPr>
              <a:t>,</a:t>
            </a:r>
            <a:r>
              <a:rPr lang="en-US" sz="1800" kern="0">
                <a:solidFill>
                  <a:srgbClr val="002060"/>
                </a:solidFill>
                <a:latin typeface="Helvetica Neue" panose="02000503000000020004" pitchFamily="2" charset="0"/>
                <a:ea typeface="Helvetica Neue" panose="02000503000000020004" pitchFamily="2" charset="0"/>
                <a:cs typeface="Helvetica Neue" panose="02000503000000020004" pitchFamily="2" charset="0"/>
                <a:sym typeface="Helvetica Neue"/>
              </a:rPr>
              <a:t> Game, Culture And Tourism</a:t>
            </a:r>
            <a:endParaRPr lang="en-US" sz="2400" b="1" kern="0">
              <a:solidFill>
                <a:srgbClr val="FFFFFF"/>
              </a:solidFill>
              <a:latin typeface="HelveticaNeue" panose="02000503000000020004" pitchFamily="2" charset="0"/>
              <a:ea typeface="HelveticaNeue" panose="02000503000000020004" pitchFamily="2" charset="0"/>
              <a:cs typeface="HelveticaNeue" panose="02000503000000020004" pitchFamily="2" charset="0"/>
              <a:sym typeface="Helvetica Neue"/>
            </a:endParaRPr>
          </a:p>
        </p:txBody>
      </p:sp>
      <p:sp>
        <p:nvSpPr>
          <p:cNvPr id="638" name="Google Shape;638;p24"/>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pPr defTabSz="685800"/>
            <a:fld id="{00000000-1234-1234-1234-123412341234}" type="slidenum">
              <a:rPr lang="en-US" kern="0"/>
              <a:pPr defTabSz="685800"/>
              <a:t>26</a:t>
            </a:fld>
            <a:endParaRPr kern="0"/>
          </a:p>
        </p:txBody>
      </p:sp>
      <p:pic>
        <p:nvPicPr>
          <p:cNvPr id="18" name="Immagine 17">
            <a:extLst>
              <a:ext uri="{FF2B5EF4-FFF2-40B4-BE49-F238E27FC236}">
                <a16:creationId xmlns:a16="http://schemas.microsoft.com/office/drawing/2014/main" id="{07DEFFEC-85F1-7A82-FC42-7D2DA78EF63C}"/>
              </a:ext>
            </a:extLst>
          </p:cNvPr>
          <p:cNvPicPr>
            <a:picLocks noChangeAspect="1"/>
          </p:cNvPicPr>
          <p:nvPr/>
        </p:nvPicPr>
        <p:blipFill rotWithShape="1">
          <a:blip r:embed="rId5"/>
          <a:srcRect t="32889" r="103"/>
          <a:stretch/>
        </p:blipFill>
        <p:spPr>
          <a:xfrm>
            <a:off x="0" y="8619263"/>
            <a:ext cx="18288000" cy="165093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24" descr="Back_07.jpg"/>
          <p:cNvPicPr preferRelativeResize="0"/>
          <p:nvPr/>
        </p:nvPicPr>
        <p:blipFill rotWithShape="1">
          <a:blip r:embed="rId3">
            <a:alphaModFix/>
          </a:blip>
          <a:srcRect l="12965" t="23386" b="51907"/>
          <a:stretch/>
        </p:blipFill>
        <p:spPr>
          <a:xfrm>
            <a:off x="-1" y="-6712"/>
            <a:ext cx="12077701" cy="2584812"/>
          </a:xfrm>
          <a:prstGeom prst="rect">
            <a:avLst/>
          </a:prstGeom>
          <a:noFill/>
          <a:ln>
            <a:noFill/>
          </a:ln>
        </p:spPr>
      </p:pic>
      <p:sp>
        <p:nvSpPr>
          <p:cNvPr id="638" name="Google Shape;638;p24"/>
          <p:cNvSpPr txBox="1">
            <a:spLocks noGrp="1"/>
          </p:cNvSpPr>
          <p:nvPr>
            <p:ph type="sldNum" idx="12"/>
          </p:nvPr>
        </p:nvSpPr>
        <p:spPr>
          <a:xfrm>
            <a:off x="17766851" y="8643938"/>
            <a:ext cx="349701" cy="362100"/>
          </a:xfrm>
          <a:prstGeom prst="rect">
            <a:avLst/>
          </a:prstGeom>
          <a:noFill/>
          <a:ln>
            <a:noFill/>
          </a:ln>
        </p:spPr>
        <p:txBody>
          <a:bodyPr spcFirstLastPara="1" wrap="square" lIns="53569" tIns="53569" rIns="53569" bIns="53569" anchor="t" anchorCtr="0">
            <a:spAutoFit/>
          </a:bodyPr>
          <a:lstStyle/>
          <a:p>
            <a:pPr defTabSz="685800"/>
            <a:fld id="{00000000-1234-1234-1234-123412341234}" type="slidenum">
              <a:rPr lang="en-US" kern="0"/>
              <a:pPr defTabSz="685800"/>
              <a:t>27</a:t>
            </a:fld>
            <a:endParaRPr kern="0"/>
          </a:p>
        </p:txBody>
      </p:sp>
      <p:pic>
        <p:nvPicPr>
          <p:cNvPr id="18" name="Immagine 17">
            <a:extLst>
              <a:ext uri="{FF2B5EF4-FFF2-40B4-BE49-F238E27FC236}">
                <a16:creationId xmlns:a16="http://schemas.microsoft.com/office/drawing/2014/main" id="{07DEFFEC-85F1-7A82-FC42-7D2DA78EF63C}"/>
              </a:ext>
            </a:extLst>
          </p:cNvPr>
          <p:cNvPicPr>
            <a:picLocks noChangeAspect="1"/>
          </p:cNvPicPr>
          <p:nvPr/>
        </p:nvPicPr>
        <p:blipFill rotWithShape="1">
          <a:blip r:embed="rId4"/>
          <a:srcRect t="32889" r="103"/>
          <a:stretch/>
        </p:blipFill>
        <p:spPr>
          <a:xfrm>
            <a:off x="0" y="8625385"/>
            <a:ext cx="18288000" cy="1644812"/>
          </a:xfrm>
          <a:prstGeom prst="rect">
            <a:avLst/>
          </a:prstGeom>
        </p:spPr>
      </p:pic>
      <p:sp>
        <p:nvSpPr>
          <p:cNvPr id="5" name="CasellaDiTesto 4">
            <a:extLst>
              <a:ext uri="{FF2B5EF4-FFF2-40B4-BE49-F238E27FC236}">
                <a16:creationId xmlns:a16="http://schemas.microsoft.com/office/drawing/2014/main" id="{0CDAA606-BCCE-96EB-56DD-092672F3E71F}"/>
              </a:ext>
            </a:extLst>
          </p:cNvPr>
          <p:cNvSpPr txBox="1"/>
          <p:nvPr/>
        </p:nvSpPr>
        <p:spPr>
          <a:xfrm>
            <a:off x="1171575" y="284737"/>
            <a:ext cx="8204314" cy="1569660"/>
          </a:xfrm>
          <a:prstGeom prst="rect">
            <a:avLst/>
          </a:prstGeom>
          <a:noFill/>
        </p:spPr>
        <p:txBody>
          <a:bodyPr wrap="square">
            <a:spAutoFit/>
          </a:bodyPr>
          <a:lstStyle/>
          <a:p>
            <a:r>
              <a:rPr lang="it-IT" sz="4800" b="1" spc="10" dirty="0">
                <a:solidFill>
                  <a:schemeClr val="bg1"/>
                </a:solidFill>
                <a:effectLst/>
                <a:latin typeface="Titillium Web" panose="00000500000000000000" pitchFamily="2" charset="0"/>
                <a:ea typeface="Times New Roman" panose="02020603050405020304" pitchFamily="18" charset="0"/>
                <a:cs typeface="Times New Roman" panose="02020603050405020304" pitchFamily="18" charset="0"/>
              </a:rPr>
              <a:t>REASONS </a:t>
            </a:r>
            <a:r>
              <a:rPr lang="it-IT" sz="4800" b="1" spc="1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WHY </a:t>
            </a:r>
            <a:r>
              <a:rPr lang="it-IT" sz="4800" b="1" spc="10" dirty="0">
                <a:solidFill>
                  <a:schemeClr val="bg1"/>
                </a:solidFill>
                <a:effectLst/>
                <a:latin typeface="Titillium Web" panose="00000500000000000000" pitchFamily="2" charset="0"/>
                <a:ea typeface="Times New Roman" panose="02020603050405020304" pitchFamily="18" charset="0"/>
                <a:cs typeface="Times New Roman" panose="02020603050405020304" pitchFamily="18" charset="0"/>
              </a:rPr>
              <a:t>TO CHOOSE LAZIO</a:t>
            </a:r>
            <a:endParaRPr lang="it-IT" sz="4800" dirty="0">
              <a:solidFill>
                <a:schemeClr val="bg1"/>
              </a:solidFill>
            </a:endParaRPr>
          </a:p>
        </p:txBody>
      </p:sp>
      <p:sp>
        <p:nvSpPr>
          <p:cNvPr id="23" name="CasellaDiTesto 22">
            <a:extLst>
              <a:ext uri="{FF2B5EF4-FFF2-40B4-BE49-F238E27FC236}">
                <a16:creationId xmlns:a16="http://schemas.microsoft.com/office/drawing/2014/main" id="{26391121-A64D-D628-5B0F-5FE884B81C8C}"/>
              </a:ext>
            </a:extLst>
          </p:cNvPr>
          <p:cNvSpPr txBox="1"/>
          <p:nvPr/>
        </p:nvSpPr>
        <p:spPr>
          <a:xfrm>
            <a:off x="355600" y="2290198"/>
            <a:ext cx="9020289" cy="6463308"/>
          </a:xfrm>
          <a:prstGeom prst="rect">
            <a:avLst/>
          </a:prstGeom>
          <a:noFill/>
        </p:spPr>
        <p:txBody>
          <a:bodyPr wrap="square" lIns="91440" tIns="45720" rIns="91440" bIns="45720" anchor="t">
            <a:spAutoFit/>
          </a:bodyPr>
          <a:lstStyle/>
          <a:p>
            <a:pPr>
              <a:buFont typeface="+mj-lt"/>
              <a:buAutoNum type="arabicPeriod"/>
              <a:defRPr/>
            </a:pPr>
            <a:r>
              <a:rPr lang="en-US" sz="1600" b="1" dirty="0">
                <a:solidFill>
                  <a:srgbClr val="002060"/>
                </a:solidFill>
                <a:latin typeface="HelveticaNeue"/>
              </a:rPr>
              <a:t> </a:t>
            </a:r>
            <a:r>
              <a:rPr kumimoji="0" lang="en-US" sz="1600" b="1" i="0" u="none" strike="noStrike" kern="1200" cap="none" spc="0" normalizeH="0" baseline="0" noProof="0" dirty="0">
                <a:ln>
                  <a:noFill/>
                </a:ln>
                <a:solidFill>
                  <a:srgbClr val="002060"/>
                </a:solidFill>
                <a:effectLst/>
                <a:uLnTx/>
                <a:uFillTx/>
                <a:latin typeface="HelveticaNeue"/>
              </a:rPr>
              <a:t>All Roads lead to Rome</a:t>
            </a:r>
          </a:p>
          <a:p>
            <a:pPr marL="342900" lvl="0" indent="-342900">
              <a:buFont typeface="Arial" panose="020B0604020202020204" pitchFamily="34" charset="0"/>
              <a:buChar char="•"/>
              <a:defRPr/>
            </a:pPr>
            <a:r>
              <a:rPr lang="en-US" sz="1400" dirty="0">
                <a:solidFill>
                  <a:srgbClr val="002060"/>
                </a:solidFill>
                <a:latin typeface="Helvetica Neue"/>
              </a:rPr>
              <a:t>Rome is the capital of </a:t>
            </a:r>
            <a:r>
              <a:rPr lang="en-US" sz="1400" b="1" dirty="0">
                <a:solidFill>
                  <a:srgbClr val="002060"/>
                </a:solidFill>
                <a:latin typeface="HelveticaNeue"/>
              </a:rPr>
              <a:t>Italy</a:t>
            </a:r>
            <a:r>
              <a:rPr lang="en-US" sz="1400" dirty="0">
                <a:solidFill>
                  <a:srgbClr val="002060"/>
                </a:solidFill>
                <a:latin typeface="Helvetica Neue"/>
              </a:rPr>
              <a:t> and </a:t>
            </a:r>
            <a:r>
              <a:rPr lang="en-US" sz="1400" b="1" dirty="0">
                <a:solidFill>
                  <a:srgbClr val="002060"/>
                </a:solidFill>
                <a:latin typeface="HelveticaNeue"/>
              </a:rPr>
              <a:t>Lazio</a:t>
            </a:r>
            <a:r>
              <a:rPr lang="en-US" sz="1400" dirty="0">
                <a:solidFill>
                  <a:srgbClr val="002060"/>
                </a:solidFill>
                <a:latin typeface="Helvetica Neue"/>
              </a:rPr>
              <a:t> region</a:t>
            </a:r>
          </a:p>
          <a:p>
            <a:pPr marL="342900" lvl="0" indent="-342900">
              <a:buFont typeface="Arial" panose="020B0604020202020204" pitchFamily="34" charset="0"/>
              <a:buChar char="•"/>
              <a:defRPr/>
            </a:pPr>
            <a:r>
              <a:rPr kumimoji="0" lang="en-US" sz="1400" b="0" i="0" u="none" strike="noStrike" kern="1200" cap="none" spc="0" normalizeH="0" baseline="0" noProof="0" dirty="0">
                <a:ln>
                  <a:noFill/>
                </a:ln>
                <a:solidFill>
                  <a:srgbClr val="002060"/>
                </a:solidFill>
                <a:effectLst/>
                <a:uLnTx/>
                <a:uFillTx/>
                <a:latin typeface="Helvetica Neue"/>
              </a:rPr>
              <a:t>Hosts 209 diplomatic missions and 85 diplomatic representations of the Vatican</a:t>
            </a:r>
            <a:endParaRPr lang="en-US" sz="1400" b="0" i="0" u="none" strike="noStrike" kern="1200" cap="none" spc="0" normalizeH="0" baseline="0" noProof="0" dirty="0">
              <a:ln>
                <a:noFill/>
              </a:ln>
              <a:solidFill>
                <a:srgbClr val="002060"/>
              </a:solidFill>
              <a:effectLst/>
              <a:uLnTx/>
              <a:uFillTx/>
              <a:latin typeface="Helvetica Neue"/>
            </a:endParaRPr>
          </a:p>
          <a:p>
            <a:pPr marL="342900" lvl="0" indent="-342900">
              <a:buFont typeface="Arial" panose="020B0604020202020204" pitchFamily="34" charset="0"/>
              <a:buChar char="•"/>
              <a:defRPr/>
            </a:pPr>
            <a:r>
              <a:rPr kumimoji="0" lang="en-US" sz="1400" b="0" i="0" u="none" strike="noStrike" kern="1200" cap="none" spc="0" normalizeH="0" baseline="0" noProof="0" dirty="0">
                <a:ln>
                  <a:noFill/>
                </a:ln>
                <a:solidFill>
                  <a:srgbClr val="002060"/>
                </a:solidFill>
                <a:effectLst/>
                <a:uLnTx/>
                <a:uFillTx/>
                <a:latin typeface="Helvetica Neue"/>
              </a:rPr>
              <a:t>Home to the Vatican City, Basilica of St. Peter, Vatican Museums, and Sistine Chapel</a:t>
            </a:r>
            <a:endParaRPr lang="en-US" sz="1400" b="0" i="0" u="none" strike="noStrike" kern="1200" cap="none" spc="0" normalizeH="0" baseline="0" noProof="0" dirty="0">
              <a:ln>
                <a:noFill/>
              </a:ln>
              <a:solidFill>
                <a:srgbClr val="002060"/>
              </a:solidFill>
              <a:effectLst/>
              <a:uLnTx/>
              <a:uFillTx/>
              <a:latin typeface="Helvetica Neue"/>
            </a:endParaRPr>
          </a:p>
          <a:p>
            <a:pPr marL="342900" lvl="0" indent="-342900">
              <a:buFont typeface="Arial" panose="020B0604020202020204" pitchFamily="34" charset="0"/>
              <a:buChar char="•"/>
              <a:defRPr/>
            </a:pPr>
            <a:r>
              <a:rPr kumimoji="0" lang="en-US" sz="1400" b="0" i="0" u="none" strike="noStrike" kern="1200" cap="none" spc="0" normalizeH="0" baseline="0" noProof="0" dirty="0">
                <a:ln>
                  <a:noFill/>
                </a:ln>
                <a:solidFill>
                  <a:srgbClr val="002060"/>
                </a:solidFill>
                <a:effectLst/>
                <a:uLnTx/>
                <a:uFillTx/>
                <a:latin typeface="Helvetica Neue"/>
              </a:rPr>
              <a:t>Headquarters of international organizations (</a:t>
            </a:r>
            <a:r>
              <a:rPr kumimoji="0" lang="en-US" sz="1400" b="0" i="0" u="none" strike="noStrike" kern="1200" cap="none" spc="0" normalizeH="0" baseline="0" noProof="0" dirty="0" err="1">
                <a:ln>
                  <a:noFill/>
                </a:ln>
                <a:solidFill>
                  <a:srgbClr val="002060"/>
                </a:solidFill>
                <a:effectLst/>
                <a:uLnTx/>
                <a:uFillTx/>
                <a:latin typeface="Helvetica Neue"/>
              </a:rPr>
              <a:t>i.e.FAO</a:t>
            </a:r>
            <a:r>
              <a:rPr kumimoji="0" lang="en-US" sz="1400" b="0" i="0" u="none" strike="noStrike" kern="1200" cap="none" spc="0" normalizeH="0" baseline="0" noProof="0" dirty="0">
                <a:ln>
                  <a:noFill/>
                </a:ln>
                <a:solidFill>
                  <a:srgbClr val="002060"/>
                </a:solidFill>
                <a:effectLst/>
                <a:uLnTx/>
                <a:uFillTx/>
                <a:latin typeface="Helvetica Neue"/>
              </a:rPr>
              <a:t>, IFAD)</a:t>
            </a:r>
          </a:p>
          <a:p>
            <a:pPr>
              <a:defRPr/>
            </a:pPr>
            <a:endParaRPr lang="en-US" sz="1400" dirty="0">
              <a:solidFill>
                <a:srgbClr val="002060"/>
              </a:solidFill>
              <a:latin typeface="Helvetica Neue"/>
            </a:endParaRPr>
          </a:p>
          <a:p>
            <a:pPr>
              <a:defRPr/>
            </a:pPr>
            <a:r>
              <a:rPr lang="en-US" sz="1600" b="1" dirty="0">
                <a:solidFill>
                  <a:srgbClr val="002060"/>
                </a:solidFill>
                <a:latin typeface="HelveticaNeue"/>
              </a:rPr>
              <a:t>2. Top</a:t>
            </a:r>
            <a:r>
              <a:rPr kumimoji="0" lang="en-US" sz="1600" b="1" i="0" u="none" strike="noStrike" kern="1200" cap="none" spc="0" normalizeH="0" baseline="0" noProof="0" dirty="0">
                <a:ln>
                  <a:noFill/>
                </a:ln>
                <a:solidFill>
                  <a:srgbClr val="002060"/>
                </a:solidFill>
                <a:effectLst/>
                <a:uLnTx/>
                <a:uFillTx/>
                <a:latin typeface="HelveticaNeue"/>
              </a:rPr>
              <a:t> economy</a:t>
            </a:r>
            <a:endParaRPr lang="en-US" sz="1600" b="1" i="0" u="none" strike="noStrike" kern="1200" cap="none" spc="0" normalizeH="0" baseline="0" noProof="0" dirty="0">
              <a:ln>
                <a:noFill/>
              </a:ln>
              <a:solidFill>
                <a:srgbClr val="002060"/>
              </a:solidFill>
              <a:effectLst/>
              <a:uLnTx/>
              <a:uFillTx/>
              <a:latin typeface="HelveticaNeue"/>
            </a:endParaRPr>
          </a:p>
          <a:p>
            <a:pPr marL="342900" marR="0" indent="-342900" fontAlgn="auto">
              <a:lnSpc>
                <a:spcPct val="100000"/>
              </a:lnSpc>
              <a:spcBef>
                <a:spcPts val="0"/>
              </a:spcBef>
              <a:spcAft>
                <a:spcPts val="0"/>
              </a:spcAft>
              <a:buClrTx/>
              <a:buSzTx/>
              <a:buFont typeface="Arial" panose="020B0604020202020204" pitchFamily="34" charset="0"/>
              <a:buChar char="•"/>
              <a:tabLst/>
              <a:defRPr/>
            </a:pPr>
            <a:r>
              <a:rPr lang="en-US" sz="1400" b="1" dirty="0">
                <a:solidFill>
                  <a:srgbClr val="002060"/>
                </a:solidFill>
                <a:latin typeface="HelveticaNeue"/>
              </a:rPr>
              <a:t>Italy: </a:t>
            </a:r>
            <a:r>
              <a:rPr lang="en-US" sz="1400" dirty="0">
                <a:solidFill>
                  <a:srgbClr val="002060"/>
                </a:solidFill>
                <a:latin typeface="Helvetica Neue"/>
              </a:rPr>
              <a:t>8th largest world economy, 3rd largest in Europe, GDP worth 1.8 trillion</a:t>
            </a:r>
          </a:p>
          <a:p>
            <a:pPr marL="342900" marR="0" indent="-342900" fontAlgn="auto">
              <a:lnSpc>
                <a:spcPct val="100000"/>
              </a:lnSpc>
              <a:spcBef>
                <a:spcPts val="0"/>
              </a:spcBef>
              <a:spcAft>
                <a:spcPts val="0"/>
              </a:spcAft>
              <a:buClrTx/>
              <a:buSzTx/>
              <a:buFont typeface="Arial" panose="020B0604020202020204" pitchFamily="34" charset="0"/>
              <a:buChar char="•"/>
              <a:tabLst/>
              <a:defRPr/>
            </a:pPr>
            <a:r>
              <a:rPr lang="en-US" sz="1400" b="1" dirty="0">
                <a:solidFill>
                  <a:srgbClr val="002060"/>
                </a:solidFill>
                <a:latin typeface="HelveticaNeue"/>
              </a:rPr>
              <a:t>Lazio: </a:t>
            </a:r>
            <a:r>
              <a:rPr lang="en-US" sz="1400" dirty="0">
                <a:solidFill>
                  <a:srgbClr val="002060"/>
                </a:solidFill>
                <a:latin typeface="Helvetica Neue"/>
              </a:rPr>
              <a:t>2nd Italian region for GDP, worth EUR 239 billion</a:t>
            </a:r>
          </a:p>
          <a:p>
            <a:pPr marL="342900" marR="0" indent="-342900" fontAlgn="auto">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Helvetica Neue"/>
              </a:rPr>
              <a:t>Market opportunities with a population of over 5 million and GDP per capita of 32,440 EUR</a:t>
            </a:r>
          </a:p>
          <a:p>
            <a:pPr marL="342900" marR="0" indent="-342900" fontAlgn="auto">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Helvetica Neue"/>
              </a:rPr>
              <a:t>Strong and sustainable economic growth, 1st region in Italy for employment growth and reducing greenhouse gas emissions</a:t>
            </a:r>
          </a:p>
          <a:p>
            <a:pPr marL="1143000" marR="0" lvl="2" indent="-228600" algn="l" defTabSz="1371600" rtl="0" eaLnBrk="1" fontAlgn="auto" latinLnBrk="0" hangingPunct="1">
              <a:lnSpc>
                <a:spcPct val="100000"/>
              </a:lnSpc>
              <a:spcBef>
                <a:spcPts val="0"/>
              </a:spcBef>
              <a:spcAft>
                <a:spcPts val="0"/>
              </a:spcAft>
              <a:buClrTx/>
              <a:buSzTx/>
              <a:buFont typeface="+mj-lt"/>
              <a:buAutoNum type="arabicPeriod"/>
              <a:tabLst/>
              <a:defRPr/>
            </a:pPr>
            <a:endParaRPr kumimoji="0" lang="en-US" sz="1400" b="0" i="0" u="none" strike="noStrike" kern="1200" cap="none" spc="0" normalizeH="0" baseline="0" noProof="0" dirty="0">
              <a:ln>
                <a:noFill/>
              </a:ln>
              <a:solidFill>
                <a:srgbClr val="002060"/>
              </a:solidFill>
              <a:effectLst/>
              <a:uLnTx/>
              <a:uFillTx/>
              <a:latin typeface="Helvetica Neue"/>
            </a:endParaRPr>
          </a:p>
          <a:p>
            <a:pPr>
              <a:defRPr/>
            </a:pPr>
            <a:r>
              <a:rPr lang="en-US" sz="1600" b="1" dirty="0">
                <a:solidFill>
                  <a:srgbClr val="002060"/>
                </a:solidFill>
                <a:latin typeface="HelveticaNeue"/>
              </a:rPr>
              <a:t>3. </a:t>
            </a:r>
            <a:r>
              <a:rPr kumimoji="0" lang="en-US" sz="1600" b="1" i="0" u="none" strike="noStrike" kern="1200" cap="none" spc="0" normalizeH="0" baseline="0" noProof="0" dirty="0">
                <a:ln>
                  <a:noFill/>
                </a:ln>
                <a:solidFill>
                  <a:srgbClr val="002060"/>
                </a:solidFill>
                <a:effectLst/>
                <a:uLnTx/>
                <a:uFillTx/>
                <a:latin typeface="HelveticaNeue"/>
              </a:rPr>
              <a:t>Strategic logistic hub</a:t>
            </a:r>
            <a:endParaRPr lang="en-US" sz="1600" b="1" i="0" u="none" strike="noStrike" kern="1200" cap="none" spc="0" normalizeH="0" baseline="0" noProof="0" dirty="0">
              <a:ln>
                <a:noFill/>
              </a:ln>
              <a:solidFill>
                <a:srgbClr val="002060"/>
              </a:solidFill>
              <a:effectLst/>
              <a:uLnTx/>
              <a:uFillTx/>
              <a:latin typeface="HelveticaNeue"/>
            </a:endParaRPr>
          </a:p>
          <a:p>
            <a:pPr marL="342900" lvl="1" indent="-342900">
              <a:buFont typeface="Arial" panose="020B0604020202020204" pitchFamily="34" charset="0"/>
              <a:buChar char="•"/>
              <a:defRPr/>
            </a:pPr>
            <a:r>
              <a:rPr lang="en-US" sz="1400" b="1" dirty="0">
                <a:solidFill>
                  <a:srgbClr val="002060"/>
                </a:solidFill>
                <a:latin typeface="HelveticaNeue"/>
              </a:rPr>
              <a:t>Italy: </a:t>
            </a:r>
            <a:r>
              <a:rPr lang="en-US" sz="1400" dirty="0">
                <a:solidFill>
                  <a:srgbClr val="002060"/>
                </a:solidFill>
                <a:latin typeface="Helvetica Neue"/>
              </a:rPr>
              <a:t>Strategic gateway to 500 million consumers in the EU and 270 million in Northern Africa and the Middle East</a:t>
            </a:r>
          </a:p>
          <a:p>
            <a:pPr marL="342900" lvl="2" indent="-342900">
              <a:buFont typeface="Arial" panose="020B0604020202020204" pitchFamily="34" charset="0"/>
              <a:buChar char="•"/>
              <a:defRPr/>
            </a:pPr>
            <a:r>
              <a:rPr lang="en-US" sz="1400" dirty="0">
                <a:solidFill>
                  <a:srgbClr val="002060"/>
                </a:solidFill>
                <a:latin typeface="Helvetica Neue"/>
              </a:rPr>
              <a:t>40 major ports and 42 airports, linking southern Europe to central and eastern Europe</a:t>
            </a:r>
          </a:p>
          <a:p>
            <a:pPr marL="342900" lvl="1" indent="-342900">
              <a:buFont typeface="Arial" panose="020B0604020202020204" pitchFamily="34" charset="0"/>
              <a:buChar char="•"/>
              <a:defRPr/>
            </a:pPr>
            <a:r>
              <a:rPr lang="en-US" sz="1400" b="1" dirty="0">
                <a:solidFill>
                  <a:srgbClr val="002060"/>
                </a:solidFill>
                <a:latin typeface="HelveticaNeue"/>
              </a:rPr>
              <a:t>Lazio: </a:t>
            </a:r>
            <a:r>
              <a:rPr lang="en-US" sz="1400" dirty="0">
                <a:solidFill>
                  <a:srgbClr val="002060"/>
                </a:solidFill>
                <a:latin typeface="Helvetica Neue"/>
              </a:rPr>
              <a:t>Region of the Capital Rome, heart of Europe, and center of the Mediterranean Area</a:t>
            </a:r>
          </a:p>
          <a:p>
            <a:pPr marL="342900" lvl="2" indent="-342900">
              <a:buFont typeface="Arial" panose="020B0604020202020204" pitchFamily="34" charset="0"/>
              <a:buChar char="•"/>
              <a:defRPr/>
            </a:pPr>
            <a:r>
              <a:rPr lang="en-US" sz="1400" dirty="0">
                <a:solidFill>
                  <a:srgbClr val="002060"/>
                </a:solidFill>
                <a:latin typeface="Helvetica Neue"/>
              </a:rPr>
              <a:t>Global geopolitical importance, 2 international airports and 1 major port</a:t>
            </a:r>
          </a:p>
          <a:p>
            <a:pPr marL="342900" lvl="2" indent="-342900">
              <a:buFont typeface="Arial" panose="020B0604020202020204" pitchFamily="34" charset="0"/>
              <a:buChar char="•"/>
              <a:defRPr/>
            </a:pPr>
            <a:r>
              <a:rPr lang="en-US" sz="1400" dirty="0">
                <a:solidFill>
                  <a:srgbClr val="002060"/>
                </a:solidFill>
                <a:latin typeface="Helvetica Neue"/>
              </a:rPr>
              <a:t>Well-connected to Milan and Naples by highway</a:t>
            </a:r>
          </a:p>
          <a:p>
            <a:pPr marL="1143000" marR="0" lvl="2" indent="-228600" algn="l" defTabSz="1371600" rtl="0" eaLnBrk="1" fontAlgn="auto" latinLnBrk="0" hangingPunct="1">
              <a:lnSpc>
                <a:spcPct val="100000"/>
              </a:lnSpc>
              <a:spcBef>
                <a:spcPts val="0"/>
              </a:spcBef>
              <a:spcAft>
                <a:spcPts val="0"/>
              </a:spcAft>
              <a:buClrTx/>
              <a:buSzTx/>
              <a:buFont typeface="+mj-lt"/>
              <a:buAutoNum type="arabicPeriod"/>
              <a:tabLst/>
              <a:defRPr/>
            </a:pPr>
            <a:endParaRPr kumimoji="0" lang="en-US" sz="1400" b="0" i="0" u="none" strike="noStrike" kern="1200" cap="none" spc="0" normalizeH="0" baseline="0" noProof="0" dirty="0">
              <a:ln>
                <a:noFill/>
              </a:ln>
              <a:solidFill>
                <a:srgbClr val="002060"/>
              </a:solidFill>
              <a:effectLst/>
              <a:uLnTx/>
              <a:uFillTx/>
              <a:latin typeface="Helvetica Neue"/>
            </a:endParaRPr>
          </a:p>
          <a:p>
            <a:pPr>
              <a:defRPr/>
            </a:pPr>
            <a:r>
              <a:rPr lang="en-US" sz="1600" b="1" dirty="0">
                <a:solidFill>
                  <a:srgbClr val="002060"/>
                </a:solidFill>
                <a:latin typeface="HelveticaNeue"/>
              </a:rPr>
              <a:t>4. </a:t>
            </a:r>
            <a:r>
              <a:rPr kumimoji="0" lang="en-US" sz="1600" b="1" i="0" u="none" strike="noStrike" kern="1200" cap="none" spc="0" normalizeH="0" baseline="0" noProof="0" dirty="0">
                <a:ln>
                  <a:noFill/>
                </a:ln>
                <a:solidFill>
                  <a:srgbClr val="002060"/>
                </a:solidFill>
                <a:effectLst/>
                <a:uLnTx/>
                <a:uFillTx/>
                <a:latin typeface="HelveticaNeue"/>
              </a:rPr>
              <a:t>Key manufacturing player</a:t>
            </a:r>
            <a:endParaRPr lang="en-US" sz="1600" b="1" i="0" u="none" strike="noStrike" kern="1200" cap="none" spc="0" normalizeH="0" baseline="0" noProof="0" dirty="0">
              <a:ln>
                <a:noFill/>
              </a:ln>
              <a:solidFill>
                <a:srgbClr val="002060"/>
              </a:solidFill>
              <a:effectLst/>
              <a:uLnTx/>
              <a:uFillTx/>
              <a:latin typeface="HelveticaNeue"/>
            </a:endParaRPr>
          </a:p>
          <a:p>
            <a:pPr marL="342900" marR="0" lvl="1" indent="-342900" fontAlgn="auto">
              <a:lnSpc>
                <a:spcPct val="100000"/>
              </a:lnSpc>
              <a:spcBef>
                <a:spcPts val="0"/>
              </a:spcBef>
              <a:spcAft>
                <a:spcPts val="0"/>
              </a:spcAft>
              <a:buClrTx/>
              <a:buSzTx/>
              <a:buFont typeface="Arial" panose="020B0604020202020204" pitchFamily="34" charset="0"/>
              <a:buChar char="•"/>
              <a:tabLst/>
              <a:defRPr/>
            </a:pPr>
            <a:r>
              <a:rPr lang="en-US" sz="1400" b="1" dirty="0">
                <a:solidFill>
                  <a:srgbClr val="002060"/>
                </a:solidFill>
                <a:latin typeface="HelveticaNeue"/>
              </a:rPr>
              <a:t>Italy: </a:t>
            </a:r>
            <a:r>
              <a:rPr lang="en-US" sz="1400" dirty="0">
                <a:solidFill>
                  <a:srgbClr val="002060"/>
                </a:solidFill>
                <a:latin typeface="Helvetica Neue"/>
              </a:rPr>
              <a:t>2nd largest manufacturing economy in Europe, 5th largest globally, EUR 516 billion in goods exports in 2021</a:t>
            </a:r>
          </a:p>
          <a:p>
            <a:pPr marL="342900" marR="0" lvl="2" indent="-342900" fontAlgn="auto">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Helvetica Neue"/>
              </a:rPr>
              <a:t>18,000 enterprises in the machinery and equipment sector, ranking 1st in Europe by the number of companies</a:t>
            </a:r>
          </a:p>
          <a:p>
            <a:pPr marL="342900" marR="0" lvl="1" indent="-342900" fontAlgn="auto">
              <a:lnSpc>
                <a:spcPct val="100000"/>
              </a:lnSpc>
              <a:spcBef>
                <a:spcPts val="0"/>
              </a:spcBef>
              <a:spcAft>
                <a:spcPts val="0"/>
              </a:spcAft>
              <a:buClrTx/>
              <a:buSzTx/>
              <a:buFont typeface="Arial" panose="020B0604020202020204" pitchFamily="34" charset="0"/>
              <a:buChar char="•"/>
              <a:tabLst/>
              <a:defRPr/>
            </a:pPr>
            <a:r>
              <a:rPr lang="en-US" sz="1400" b="1" dirty="0">
                <a:solidFill>
                  <a:srgbClr val="002060"/>
                </a:solidFill>
                <a:latin typeface="HelveticaNeue"/>
              </a:rPr>
              <a:t>Lazio: </a:t>
            </a:r>
            <a:r>
              <a:rPr lang="en-US" sz="1400" dirty="0">
                <a:solidFill>
                  <a:srgbClr val="002060"/>
                </a:solidFill>
                <a:latin typeface="Helvetica Neue"/>
              </a:rPr>
              <a:t>Highest specialization in manufacturing and high-tech knowledge-intensive sectors in Italy</a:t>
            </a:r>
          </a:p>
          <a:p>
            <a:pPr marL="342900" marR="0" lvl="2" indent="-342900" fontAlgn="auto">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Helvetica Neue"/>
              </a:rPr>
              <a:t>72% share of exports in global leading sectors, twice the national average (32%)</a:t>
            </a:r>
          </a:p>
          <a:p>
            <a:pPr marL="1143000" marR="0" lvl="2" indent="-228600" algn="l" defTabSz="1371600" rtl="0" eaLnBrk="1" fontAlgn="auto" latinLnBrk="0" hangingPunct="1">
              <a:lnSpc>
                <a:spcPct val="100000"/>
              </a:lnSpc>
              <a:spcBef>
                <a:spcPts val="0"/>
              </a:spcBef>
              <a:spcAft>
                <a:spcPts val="0"/>
              </a:spcAft>
              <a:buClrTx/>
              <a:buSzTx/>
              <a:buFont typeface="+mj-lt"/>
              <a:buAutoNum type="arabicPeriod"/>
              <a:tabLst/>
              <a:defRPr/>
            </a:pPr>
            <a:endParaRPr kumimoji="0" lang="en-US" sz="1400" b="0" i="0" u="none" strike="noStrike" kern="1200" cap="none" spc="0" normalizeH="0" baseline="0" noProof="0" dirty="0">
              <a:ln>
                <a:noFill/>
              </a:ln>
              <a:solidFill>
                <a:srgbClr val="374151"/>
              </a:solidFill>
              <a:effectLst/>
              <a:uLnTx/>
              <a:uFillTx/>
              <a:latin typeface="Helvetica Neue"/>
            </a:endParaRPr>
          </a:p>
        </p:txBody>
      </p:sp>
      <p:sp>
        <p:nvSpPr>
          <p:cNvPr id="24" name="CasellaDiTesto 23">
            <a:extLst>
              <a:ext uri="{FF2B5EF4-FFF2-40B4-BE49-F238E27FC236}">
                <a16:creationId xmlns:a16="http://schemas.microsoft.com/office/drawing/2014/main" id="{F0B22FBF-2FDC-1D2A-11FF-CDAE25C374BB}"/>
              </a:ext>
            </a:extLst>
          </p:cNvPr>
          <p:cNvSpPr txBox="1"/>
          <p:nvPr/>
        </p:nvSpPr>
        <p:spPr>
          <a:xfrm>
            <a:off x="9855200" y="723901"/>
            <a:ext cx="8291289" cy="7817525"/>
          </a:xfrm>
          <a:prstGeom prst="rect">
            <a:avLst/>
          </a:prstGeom>
          <a:noFill/>
        </p:spPr>
        <p:txBody>
          <a:bodyPr wrap="square" lIns="91440" tIns="45720" rIns="91440" bIns="45720" anchor="t">
            <a:spAutoFit/>
          </a:bodyPr>
          <a:lstStyle>
            <a:defPPr>
              <a:defRPr lang="ru-RU"/>
            </a:defPPr>
            <a:lvl1pPr marR="0" lvl="0" indent="0" fontAlgn="auto">
              <a:lnSpc>
                <a:spcPct val="100000"/>
              </a:lnSpc>
              <a:spcBef>
                <a:spcPts val="0"/>
              </a:spcBef>
              <a:spcAft>
                <a:spcPts val="0"/>
              </a:spcAft>
              <a:buClrTx/>
              <a:buSzTx/>
              <a:buFont typeface="+mj-lt"/>
              <a:buAutoNum type="arabicPeriod"/>
              <a:tabLst/>
              <a:defRPr kumimoji="0" sz="1400" b="0" i="0" u="none" strike="noStrike" cap="none" spc="0" normalizeH="0" baseline="0">
                <a:ln>
                  <a:noFill/>
                </a:ln>
                <a:solidFill>
                  <a:srgbClr val="374151"/>
                </a:solidFill>
                <a:effectLst/>
                <a:uLnTx/>
                <a:uFillTx/>
                <a:latin typeface="Helvetica Neue"/>
              </a:defRPr>
            </a:lvl1pPr>
            <a:lvl2pPr marL="742950" marR="0" lvl="1" indent="-285750" fontAlgn="auto">
              <a:lnSpc>
                <a:spcPct val="100000"/>
              </a:lnSpc>
              <a:spcBef>
                <a:spcPts val="0"/>
              </a:spcBef>
              <a:spcAft>
                <a:spcPts val="0"/>
              </a:spcAft>
              <a:buClrTx/>
              <a:buSzTx/>
              <a:buFont typeface="+mj-lt"/>
              <a:buAutoNum type="arabicPeriod"/>
              <a:tabLst/>
              <a:defRPr kumimoji="0" sz="1400" b="0" i="0" u="none" strike="noStrike" cap="none" spc="0" normalizeH="0" baseline="0">
                <a:ln>
                  <a:noFill/>
                </a:ln>
                <a:solidFill>
                  <a:srgbClr val="374151"/>
                </a:solidFill>
                <a:effectLst/>
                <a:uLnTx/>
                <a:uFillTx/>
                <a:latin typeface="Helvetica Neue"/>
              </a:defRPr>
            </a:lvl2pPr>
            <a:lvl3pPr marL="1143000" marR="0" lvl="2" indent="-228600" fontAlgn="auto">
              <a:lnSpc>
                <a:spcPct val="100000"/>
              </a:lnSpc>
              <a:spcBef>
                <a:spcPts val="0"/>
              </a:spcBef>
              <a:spcAft>
                <a:spcPts val="0"/>
              </a:spcAft>
              <a:buClrTx/>
              <a:buSzTx/>
              <a:buFont typeface="+mj-lt"/>
              <a:buAutoNum type="arabicPeriod"/>
              <a:tabLst/>
              <a:defRPr kumimoji="0" sz="1400" b="0" i="0" u="none" strike="noStrike" cap="none" spc="0" normalizeH="0" baseline="0">
                <a:ln>
                  <a:noFill/>
                </a:ln>
                <a:solidFill>
                  <a:srgbClr val="374151"/>
                </a:solidFill>
                <a:effectLst/>
                <a:uLnTx/>
                <a:uFillTx/>
                <a:latin typeface="Helvetica Neue"/>
              </a:defRPr>
            </a:lvl3pPr>
          </a:lstStyle>
          <a:p>
            <a:pPr marL="514350" indent="-514350">
              <a:buFont typeface="+mj-lt"/>
              <a:buAutoNum type="arabicPeriod" startAt="5"/>
              <a:defRPr/>
            </a:pPr>
            <a:r>
              <a:rPr lang="en-US" sz="1600" b="1" dirty="0">
                <a:solidFill>
                  <a:srgbClr val="002060"/>
                </a:solidFill>
                <a:latin typeface="HelveticaNeue"/>
              </a:rPr>
              <a:t>Competitiveness</a:t>
            </a:r>
          </a:p>
          <a:p>
            <a:pPr marL="342900" lvl="1" indent="-342900">
              <a:buFont typeface="Arial" panose="020B0604020202020204" pitchFamily="34" charset="0"/>
              <a:buChar char="•"/>
              <a:defRPr/>
            </a:pPr>
            <a:r>
              <a:rPr lang="en-US" b="1" dirty="0">
                <a:solidFill>
                  <a:srgbClr val="002060"/>
                </a:solidFill>
              </a:rPr>
              <a:t>Italy: </a:t>
            </a:r>
            <a:r>
              <a:rPr lang="en-US" dirty="0">
                <a:solidFill>
                  <a:srgbClr val="002060"/>
                </a:solidFill>
              </a:rPr>
              <a:t>Access to unique expertise in leading sectors such as machinery, robotics, design, pharmaceuticals, fashion, and food</a:t>
            </a:r>
          </a:p>
          <a:p>
            <a:pPr marL="342900" lvl="2" indent="-342900">
              <a:buFont typeface="Arial" panose="020B0604020202020204" pitchFamily="34" charset="0"/>
              <a:buChar char="•"/>
              <a:defRPr/>
            </a:pPr>
            <a:r>
              <a:rPr lang="en-US" dirty="0">
                <a:solidFill>
                  <a:srgbClr val="002060"/>
                </a:solidFill>
              </a:rPr>
              <a:t>Extensive networks of SMEs and manufacturing clusters throughout the country</a:t>
            </a:r>
          </a:p>
          <a:p>
            <a:pPr marL="342900" lvl="1" indent="-342900">
              <a:buFont typeface="Arial" panose="020B0604020202020204" pitchFamily="34" charset="0"/>
              <a:buChar char="•"/>
              <a:defRPr/>
            </a:pPr>
            <a:r>
              <a:rPr lang="en-US" b="1" dirty="0">
                <a:solidFill>
                  <a:srgbClr val="002060"/>
                </a:solidFill>
              </a:rPr>
              <a:t>Lazio: </a:t>
            </a:r>
            <a:r>
              <a:rPr lang="en-US" dirty="0">
                <a:solidFill>
                  <a:srgbClr val="002060"/>
                </a:solidFill>
              </a:rPr>
              <a:t>2nd Italian region for innovative startups</a:t>
            </a:r>
          </a:p>
          <a:p>
            <a:pPr marL="342900" lvl="2" indent="-342900">
              <a:buFont typeface="Arial" panose="020B0604020202020204" pitchFamily="34" charset="0"/>
              <a:buChar char="•"/>
              <a:defRPr/>
            </a:pPr>
            <a:r>
              <a:rPr lang="en-US" dirty="0">
                <a:solidFill>
                  <a:srgbClr val="002060"/>
                </a:solidFill>
              </a:rPr>
              <a:t>Main products exported: pharmaceuticals (47% of total), vehicles (10% of total), chemicals, metals, textiles, machinery, electronics, and food</a:t>
            </a:r>
          </a:p>
          <a:p>
            <a:pPr marL="1885950" lvl="2" indent="-514350">
              <a:buFont typeface="+mj-lt"/>
              <a:buAutoNum type="arabicPeriod" startAt="5"/>
              <a:defRPr/>
            </a:pPr>
            <a:endParaRPr lang="en-US" sz="1400" dirty="0">
              <a:solidFill>
                <a:srgbClr val="002060"/>
              </a:solidFill>
              <a:latin typeface="Helvetica Neue"/>
            </a:endParaRPr>
          </a:p>
          <a:p>
            <a:pPr marL="342900" indent="-342900">
              <a:buFont typeface="+mj-lt"/>
              <a:buAutoNum type="arabicPeriod" startAt="5"/>
            </a:pPr>
            <a:r>
              <a:rPr lang="en-US" sz="1600" b="1" dirty="0">
                <a:solidFill>
                  <a:srgbClr val="002060"/>
                </a:solidFill>
              </a:rPr>
              <a:t>Skilled workforce and Talent pool</a:t>
            </a:r>
          </a:p>
          <a:p>
            <a:pPr marL="342900" lvl="1" indent="-342900">
              <a:buFont typeface="Arial" panose="020B0604020202020204" pitchFamily="34" charset="0"/>
              <a:buChar char="•"/>
              <a:defRPr/>
            </a:pPr>
            <a:r>
              <a:rPr lang="en-US" b="1" dirty="0">
                <a:solidFill>
                  <a:srgbClr val="002060"/>
                </a:solidFill>
              </a:rPr>
              <a:t>Italy: </a:t>
            </a:r>
            <a:r>
              <a:rPr lang="en-US" dirty="0">
                <a:solidFill>
                  <a:srgbClr val="002060"/>
                </a:solidFill>
              </a:rPr>
              <a:t>Skilled workforce with better cost performance compared to comparable European partners</a:t>
            </a:r>
          </a:p>
          <a:p>
            <a:pPr marL="342900" lvl="1" indent="-342900">
              <a:buFont typeface="Arial" panose="020B0604020202020204" pitchFamily="34" charset="0"/>
              <a:buChar char="•"/>
              <a:defRPr/>
            </a:pPr>
            <a:r>
              <a:rPr lang="en-US" b="1" dirty="0">
                <a:solidFill>
                  <a:srgbClr val="002060"/>
                </a:solidFill>
              </a:rPr>
              <a:t>Lazio: </a:t>
            </a:r>
            <a:r>
              <a:rPr lang="en-US" dirty="0">
                <a:solidFill>
                  <a:srgbClr val="002060"/>
                </a:solidFill>
              </a:rPr>
              <a:t>Abundance of human capital, researchers, 19 universities, and public/private institutions</a:t>
            </a:r>
          </a:p>
          <a:p>
            <a:pPr marL="342900" lvl="2" indent="-342900">
              <a:buFont typeface="Arial" panose="020B0604020202020204" pitchFamily="34" charset="0"/>
              <a:buChar char="•"/>
              <a:defRPr/>
            </a:pPr>
            <a:r>
              <a:rPr lang="en-US" dirty="0">
                <a:solidFill>
                  <a:srgbClr val="002060"/>
                </a:solidFill>
              </a:rPr>
              <a:t>One of the most significant research centers in Europe</a:t>
            </a:r>
          </a:p>
          <a:p>
            <a:pPr lvl="2">
              <a:buFont typeface="+mj-lt"/>
              <a:buAutoNum type="arabicPeriod" startAt="5"/>
            </a:pPr>
            <a:endParaRPr lang="en-US" dirty="0">
              <a:solidFill>
                <a:srgbClr val="002060"/>
              </a:solidFill>
            </a:endParaRPr>
          </a:p>
          <a:p>
            <a:pPr marL="342900" indent="-342900">
              <a:buFont typeface="+mj-lt"/>
              <a:buAutoNum type="arabicPeriod" startAt="5"/>
            </a:pPr>
            <a:r>
              <a:rPr lang="en-US" sz="1600" b="1" dirty="0">
                <a:solidFill>
                  <a:srgbClr val="002060"/>
                </a:solidFill>
              </a:rPr>
              <a:t>R&amp;D and innovation</a:t>
            </a:r>
          </a:p>
          <a:p>
            <a:pPr marL="342900" lvl="1" indent="-342900">
              <a:buFont typeface="Arial" panose="020B0604020202020204" pitchFamily="34" charset="0"/>
              <a:buChar char="•"/>
              <a:defRPr/>
            </a:pPr>
            <a:r>
              <a:rPr lang="en-US" b="1" dirty="0">
                <a:solidFill>
                  <a:srgbClr val="002060"/>
                </a:solidFill>
              </a:rPr>
              <a:t>Italy: </a:t>
            </a:r>
            <a:r>
              <a:rPr lang="en-US" dirty="0">
                <a:solidFill>
                  <a:srgbClr val="002060"/>
                </a:solidFill>
              </a:rPr>
              <a:t>Research and innovation integrated into industrial processes, excellence in various fields</a:t>
            </a:r>
          </a:p>
          <a:p>
            <a:pPr marL="342900" lvl="1" indent="-342900">
              <a:buFont typeface="Arial" panose="020B0604020202020204" pitchFamily="34" charset="0"/>
              <a:buChar char="•"/>
              <a:defRPr/>
            </a:pPr>
            <a:r>
              <a:rPr lang="en-US" b="1" dirty="0">
                <a:solidFill>
                  <a:srgbClr val="002060"/>
                </a:solidFill>
              </a:rPr>
              <a:t>Lazio: </a:t>
            </a:r>
            <a:r>
              <a:rPr lang="en-US" dirty="0">
                <a:solidFill>
                  <a:srgbClr val="002060"/>
                </a:solidFill>
              </a:rPr>
              <a:t>Industrial leader, excellence in research, innovation, and skills in leading sectors globally</a:t>
            </a:r>
          </a:p>
          <a:p>
            <a:pPr marL="342900" lvl="1" indent="-342900">
              <a:buFont typeface="Arial" panose="020B0604020202020204" pitchFamily="34" charset="0"/>
              <a:buChar char="•"/>
              <a:defRPr/>
            </a:pPr>
            <a:endParaRPr lang="en-US" dirty="0">
              <a:solidFill>
                <a:srgbClr val="002060"/>
              </a:solidFill>
            </a:endParaRPr>
          </a:p>
          <a:p>
            <a:pPr marL="342900" indent="-342900">
              <a:buFont typeface="+mj-lt"/>
              <a:buAutoNum type="arabicPeriod" startAt="5"/>
            </a:pPr>
            <a:r>
              <a:rPr lang="en-US" sz="1600" b="1" dirty="0">
                <a:solidFill>
                  <a:srgbClr val="002060"/>
                </a:solidFill>
              </a:rPr>
              <a:t>Quality of life and cultural offer</a:t>
            </a:r>
          </a:p>
          <a:p>
            <a:pPr marL="342900" lvl="1" indent="-342900">
              <a:buFont typeface="Arial" panose="020B0604020202020204" pitchFamily="34" charset="0"/>
              <a:buChar char="•"/>
              <a:defRPr/>
            </a:pPr>
            <a:r>
              <a:rPr lang="en-US" b="1" dirty="0">
                <a:solidFill>
                  <a:srgbClr val="002060"/>
                </a:solidFill>
              </a:rPr>
              <a:t>Italy: </a:t>
            </a:r>
            <a:r>
              <a:rPr lang="en-US" dirty="0">
                <a:solidFill>
                  <a:srgbClr val="002060"/>
                </a:solidFill>
              </a:rPr>
              <a:t>Ancient monuments, art, culture, music, food, and quality goods</a:t>
            </a:r>
          </a:p>
          <a:p>
            <a:pPr marL="342900" lvl="1" indent="-342900">
              <a:buFont typeface="Arial" panose="020B0604020202020204" pitchFamily="34" charset="0"/>
              <a:buChar char="•"/>
              <a:defRPr/>
            </a:pPr>
            <a:r>
              <a:rPr lang="en-US" dirty="0">
                <a:solidFill>
                  <a:srgbClr val="002060"/>
                </a:solidFill>
              </a:rPr>
              <a:t>1st worldwide for UNESCO World Heritage, over 50 million international tourist arrivals annually</a:t>
            </a:r>
          </a:p>
          <a:p>
            <a:pPr marL="342900" lvl="1" indent="-342900">
              <a:buFont typeface="Arial" panose="020B0604020202020204" pitchFamily="34" charset="0"/>
              <a:buChar char="•"/>
              <a:defRPr/>
            </a:pPr>
            <a:r>
              <a:rPr lang="en-US" b="1" dirty="0">
                <a:solidFill>
                  <a:srgbClr val="002060"/>
                </a:solidFill>
              </a:rPr>
              <a:t>Lazio: </a:t>
            </a:r>
            <a:r>
              <a:rPr lang="en-US" dirty="0">
                <a:solidFill>
                  <a:srgbClr val="002060"/>
                </a:solidFill>
              </a:rPr>
              <a:t>Some of the most important monuments in the world, 6 UNESCO sites</a:t>
            </a:r>
          </a:p>
          <a:p>
            <a:pPr marL="342900" lvl="1" indent="-342900">
              <a:buFont typeface="Arial" panose="020B0604020202020204" pitchFamily="34" charset="0"/>
              <a:buChar char="•"/>
              <a:defRPr/>
            </a:pPr>
            <a:r>
              <a:rPr lang="en-US" dirty="0">
                <a:solidFill>
                  <a:srgbClr val="002060"/>
                </a:solidFill>
              </a:rPr>
              <a:t>Rome as one of the world's most famous destinations with unique artistic and cultural heritage</a:t>
            </a:r>
          </a:p>
          <a:p>
            <a:pPr lvl="2">
              <a:buFont typeface="+mj-lt"/>
              <a:buAutoNum type="arabicPeriod" startAt="5"/>
            </a:pPr>
            <a:endParaRPr lang="en-US" dirty="0">
              <a:solidFill>
                <a:srgbClr val="002060"/>
              </a:solidFill>
            </a:endParaRPr>
          </a:p>
          <a:p>
            <a:pPr marL="342900" indent="-342900">
              <a:buFont typeface="+mj-lt"/>
              <a:buAutoNum type="arabicPeriod" startAt="5"/>
            </a:pPr>
            <a:r>
              <a:rPr lang="en-US" sz="1600" b="1" dirty="0">
                <a:solidFill>
                  <a:srgbClr val="002060"/>
                </a:solidFill>
              </a:rPr>
              <a:t>Pro investment incentives</a:t>
            </a:r>
          </a:p>
          <a:p>
            <a:pPr marL="342900" lvl="1" indent="-342900">
              <a:buFont typeface="Arial" panose="020B0604020202020204" pitchFamily="34" charset="0"/>
              <a:buChar char="•"/>
              <a:defRPr/>
            </a:pPr>
            <a:r>
              <a:rPr lang="en-US" b="1" dirty="0">
                <a:solidFill>
                  <a:srgbClr val="002060"/>
                </a:solidFill>
              </a:rPr>
              <a:t>Italy: Integrated </a:t>
            </a:r>
            <a:r>
              <a:rPr lang="en-US" dirty="0">
                <a:solidFill>
                  <a:srgbClr val="002060"/>
                </a:solidFill>
              </a:rPr>
              <a:t>system of financial incentives and fiscal benefits to create a favorable environment for industrial investments</a:t>
            </a:r>
          </a:p>
          <a:p>
            <a:pPr marL="342900" lvl="1" indent="-342900">
              <a:buFont typeface="Arial" panose="020B0604020202020204" pitchFamily="34" charset="0"/>
              <a:buChar char="•"/>
              <a:defRPr/>
            </a:pPr>
            <a:r>
              <a:rPr lang="en-US" b="1" dirty="0">
                <a:solidFill>
                  <a:srgbClr val="002060"/>
                </a:solidFill>
              </a:rPr>
              <a:t>Lazio: </a:t>
            </a:r>
            <a:r>
              <a:rPr lang="en-US" dirty="0">
                <a:solidFill>
                  <a:srgbClr val="002060"/>
                </a:solidFill>
              </a:rPr>
              <a:t>Regional instruments in addition to national incentives</a:t>
            </a:r>
          </a:p>
          <a:p>
            <a:pPr marL="342900" lvl="1" indent="-342900">
              <a:buFont typeface="Arial" panose="020B0604020202020204" pitchFamily="34" charset="0"/>
              <a:buChar char="•"/>
              <a:defRPr/>
            </a:pPr>
            <a:r>
              <a:rPr lang="en-US" dirty="0">
                <a:solidFill>
                  <a:srgbClr val="002060"/>
                </a:solidFill>
              </a:rPr>
              <a:t>Settlement and development agreements, support for research, innovation, and development projects</a:t>
            </a:r>
          </a:p>
          <a:p>
            <a:pPr lvl="2">
              <a:buFont typeface="+mj-lt"/>
              <a:buAutoNum type="arabicPeriod" startAt="5"/>
            </a:pPr>
            <a:endParaRPr lang="en-US" dirty="0">
              <a:solidFill>
                <a:srgbClr val="002060"/>
              </a:solidFill>
            </a:endParaRPr>
          </a:p>
          <a:p>
            <a:pPr marL="342900" indent="-342900">
              <a:buFont typeface="+mj-lt"/>
              <a:buAutoNum type="arabicPeriod" startAt="5"/>
            </a:pPr>
            <a:r>
              <a:rPr lang="en-US" sz="1600" b="1" dirty="0">
                <a:solidFill>
                  <a:srgbClr val="002060"/>
                </a:solidFill>
              </a:rPr>
              <a:t>Public support to foreign investors: national and local</a:t>
            </a:r>
          </a:p>
          <a:p>
            <a:pPr marL="342900" lvl="1" indent="-342900">
              <a:buFont typeface="Arial" panose="020B0604020202020204" pitchFamily="34" charset="0"/>
              <a:buChar char="•"/>
              <a:defRPr/>
            </a:pPr>
            <a:r>
              <a:rPr lang="en-US" dirty="0">
                <a:solidFill>
                  <a:srgbClr val="002060"/>
                </a:solidFill>
              </a:rPr>
              <a:t>INVEST IN ITALY: One-stop shop for investing in Italy, providing pre-investment information, business set-up assistance, and aftercare</a:t>
            </a:r>
          </a:p>
          <a:p>
            <a:pPr marL="342900" lvl="1" indent="-342900">
              <a:buFont typeface="Arial" panose="020B0604020202020204" pitchFamily="34" charset="0"/>
              <a:buChar char="•"/>
              <a:defRPr/>
            </a:pPr>
            <a:r>
              <a:rPr lang="en-US" dirty="0">
                <a:solidFill>
                  <a:srgbClr val="002060"/>
                </a:solidFill>
              </a:rPr>
              <a:t>INVEST IN LAZIO: One-stop shop for investing in the Lazio region: location search, business set-up assistance, regional incentives and aftercare assistance.</a:t>
            </a:r>
          </a:p>
        </p:txBody>
      </p:sp>
      <p:pic>
        <p:nvPicPr>
          <p:cNvPr id="30" name="Elemento grafico 29" descr="Badge 10 contorno">
            <a:extLst>
              <a:ext uri="{FF2B5EF4-FFF2-40B4-BE49-F238E27FC236}">
                <a16:creationId xmlns:a16="http://schemas.microsoft.com/office/drawing/2014/main" id="{7B021309-E3C0-9F1E-7CD5-E6AFB9B630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1511" y="137296"/>
            <a:ext cx="1081903" cy="1081903"/>
          </a:xfrm>
          <a:prstGeom prst="rect">
            <a:avLst/>
          </a:prstGeom>
        </p:spPr>
      </p:pic>
      <p:pic>
        <p:nvPicPr>
          <p:cNvPr id="32" name="Immagine 31" descr="Immagine che contiene testo, Carattere, logo, simbolo&#10;&#10;Descrizione generata automaticamente">
            <a:extLst>
              <a:ext uri="{FF2B5EF4-FFF2-40B4-BE49-F238E27FC236}">
                <a16:creationId xmlns:a16="http://schemas.microsoft.com/office/drawing/2014/main" id="{734AB794-B4D1-5F91-0484-E95F7EC3108E}"/>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599314" y="1204134"/>
            <a:ext cx="1776575" cy="1182864"/>
          </a:xfrm>
          <a:prstGeom prst="rect">
            <a:avLst/>
          </a:prstGeom>
        </p:spPr>
      </p:pic>
    </p:spTree>
    <p:extLst>
      <p:ext uri="{BB962C8B-B14F-4D97-AF65-F5344CB8AC3E}">
        <p14:creationId xmlns:p14="http://schemas.microsoft.com/office/powerpoint/2010/main" val="1512199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82;p3" descr="Back_04.jpg">
            <a:extLst>
              <a:ext uri="{FF2B5EF4-FFF2-40B4-BE49-F238E27FC236}">
                <a16:creationId xmlns:a16="http://schemas.microsoft.com/office/drawing/2014/main" id="{E6BEA877-8D5E-AA1F-A882-618C06940F74}"/>
              </a:ext>
            </a:extLst>
          </p:cNvPr>
          <p:cNvPicPr preferRelativeResize="0"/>
          <p:nvPr/>
        </p:nvPicPr>
        <p:blipFill rotWithShape="1">
          <a:blip r:embed="rId3">
            <a:alphaModFix/>
          </a:blip>
          <a:srcRect t="30357"/>
          <a:stretch/>
        </p:blipFill>
        <p:spPr>
          <a:xfrm rot="10800000">
            <a:off x="-2" y="-1"/>
            <a:ext cx="18459449" cy="10286999"/>
          </a:xfrm>
          <a:prstGeom prst="rect">
            <a:avLst/>
          </a:prstGeom>
          <a:noFill/>
          <a:ln>
            <a:noFill/>
          </a:ln>
        </p:spPr>
      </p:pic>
      <p:sp>
        <p:nvSpPr>
          <p:cNvPr id="2" name="Titolo 1">
            <a:extLst>
              <a:ext uri="{FF2B5EF4-FFF2-40B4-BE49-F238E27FC236}">
                <a16:creationId xmlns:a16="http://schemas.microsoft.com/office/drawing/2014/main" id="{382D0B36-C9B3-CA18-0A04-8546FAE99AC2}"/>
              </a:ext>
            </a:extLst>
          </p:cNvPr>
          <p:cNvSpPr>
            <a:spLocks noGrp="1"/>
          </p:cNvSpPr>
          <p:nvPr>
            <p:ph type="title"/>
          </p:nvPr>
        </p:nvSpPr>
        <p:spPr>
          <a:xfrm>
            <a:off x="5931925" y="2232861"/>
            <a:ext cx="11209663" cy="4454542"/>
          </a:xfrm>
        </p:spPr>
        <p:txBody>
          <a:bodyPr>
            <a:noAutofit/>
          </a:bodyPr>
          <a:lstStyle/>
          <a:p>
            <a:pPr>
              <a:lnSpc>
                <a:spcPct val="107000"/>
              </a:lnSpc>
              <a:spcAft>
                <a:spcPts val="800"/>
              </a:spcAft>
            </a:pP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WHO –</a:t>
            </a:r>
            <a:r>
              <a:rPr lang="en-US" sz="3200" i="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Invest in Lazio</a:t>
            </a:r>
            <a:r>
              <a:rPr lang="en-US" sz="3200"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 is a project dedicated to the promotion and governance of FDI - Foreign Direct Investments, which includes a coordinated program of initiatives aimed at attracting, facilitating, and retaining investment in the region, promoting Lazio as a destination for FDI (Foreign Direct Investment).</a:t>
            </a:r>
            <a:br>
              <a:rPr lang="en-US" sz="3200"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en-US" sz="3200"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br>
            <a:br>
              <a:rPr lang="it-IT"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HOW –</a:t>
            </a:r>
            <a:r>
              <a:rPr lang="en-US" sz="3200"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The</a:t>
            </a:r>
            <a:r>
              <a:rPr lang="en-US" sz="3200" b="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 </a:t>
            </a:r>
            <a:r>
              <a:rPr lang="en-US" sz="3200" i="1"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Invest in Lazio</a:t>
            </a:r>
            <a:r>
              <a:rPr lang="en-US" sz="3200" kern="1800" dirty="0">
                <a:solidFill>
                  <a:schemeClr val="bg1"/>
                </a:solidFill>
                <a:latin typeface="Titillium Web" panose="00000500000000000000" pitchFamily="2" charset="0"/>
                <a:ea typeface="Times New Roman" panose="02020603050405020304" pitchFamily="18" charset="0"/>
                <a:cs typeface="Times New Roman" panose="02020603050405020304" pitchFamily="18" charset="0"/>
              </a:rPr>
              <a:t> team assists investors in the setting-up and the expansion of their operations in the region providing support and information about planning an investment in Lazio.</a:t>
            </a:r>
            <a:br>
              <a:rPr lang="it-IT"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br>
              <a:rPr lang="it-IT" sz="3200" dirty="0">
                <a:solidFill>
                  <a:schemeClr val="bg1"/>
                </a:solidFill>
              </a:rPr>
            </a:br>
            <a:endParaRPr lang="it-IT" sz="3200" dirty="0">
              <a:solidFill>
                <a:schemeClr val="bg1"/>
              </a:solidFill>
            </a:endParaRPr>
          </a:p>
        </p:txBody>
      </p:sp>
      <p:sp>
        <p:nvSpPr>
          <p:cNvPr id="3" name="Segnaposto testo 2">
            <a:extLst>
              <a:ext uri="{FF2B5EF4-FFF2-40B4-BE49-F238E27FC236}">
                <a16:creationId xmlns:a16="http://schemas.microsoft.com/office/drawing/2014/main" id="{DC0B9AE8-C8AA-3D78-C514-B0298E5DF601}"/>
              </a:ext>
            </a:extLst>
          </p:cNvPr>
          <p:cNvSpPr>
            <a:spLocks noGrp="1"/>
          </p:cNvSpPr>
          <p:nvPr>
            <p:ph type="body" idx="1"/>
          </p:nvPr>
        </p:nvSpPr>
        <p:spPr>
          <a:xfrm>
            <a:off x="-1" y="0"/>
            <a:ext cx="18459447" cy="3176337"/>
          </a:xfrm>
        </p:spPr>
        <p:txBody>
          <a:bodyPr>
            <a:normAutofit fontScale="85000" lnSpcReduction="20000"/>
          </a:bodyPr>
          <a:lstStyle/>
          <a:p>
            <a:endParaRPr lang="it-IT" dirty="0"/>
          </a:p>
          <a:p>
            <a:pPr algn="ctr"/>
            <a:endParaRPr lang="it-IT" sz="7100" b="1" dirty="0">
              <a:solidFill>
                <a:schemeClr val="bg1"/>
              </a:solidFill>
            </a:endParaRPr>
          </a:p>
          <a:p>
            <a:pPr algn="ctr"/>
            <a:r>
              <a:rPr lang="it-IT" sz="7100" b="1" dirty="0">
                <a:solidFill>
                  <a:schemeClr val="bg1"/>
                </a:solidFill>
              </a:rPr>
              <a:t>INVEST IN LAZIO</a:t>
            </a:r>
          </a:p>
          <a:p>
            <a:pPr algn="ctr"/>
            <a:endParaRPr lang="it-IT" sz="6600" b="1" dirty="0">
              <a:solidFill>
                <a:schemeClr val="bg1"/>
              </a:solidFill>
            </a:endParaRPr>
          </a:p>
          <a:p>
            <a:pPr algn="ctr"/>
            <a:r>
              <a:rPr lang="it-IT" sz="4000" b="1" dirty="0">
                <a:solidFill>
                  <a:srgbClr val="FFC000"/>
                </a:solidFill>
              </a:rPr>
              <a:t>YOUR ACTIVE PARTNER THROUGHOUT YOUR INVESTMENT JOURNEY</a:t>
            </a:r>
          </a:p>
          <a:p>
            <a:endParaRPr lang="it-IT" dirty="0"/>
          </a:p>
          <a:p>
            <a:endParaRPr lang="it-IT" dirty="0"/>
          </a:p>
          <a:p>
            <a:endParaRPr lang="it-IT" dirty="0"/>
          </a:p>
          <a:p>
            <a:endParaRPr lang="it-IT" dirty="0"/>
          </a:p>
          <a:p>
            <a:endParaRPr lang="it-IT" dirty="0">
              <a:solidFill>
                <a:schemeClr val="bg1"/>
              </a:solidFill>
            </a:endParaRPr>
          </a:p>
        </p:txBody>
      </p:sp>
      <p:sp>
        <p:nvSpPr>
          <p:cNvPr id="4" name="Segnaposto numero diapositiva 3">
            <a:extLst>
              <a:ext uri="{FF2B5EF4-FFF2-40B4-BE49-F238E27FC236}">
                <a16:creationId xmlns:a16="http://schemas.microsoft.com/office/drawing/2014/main" id="{5913AC7F-E3EF-D281-FBB6-FB0BA54AE735}"/>
              </a:ext>
            </a:extLst>
          </p:cNvPr>
          <p:cNvSpPr>
            <a:spLocks noGrp="1"/>
          </p:cNvSpPr>
          <p:nvPr>
            <p:ph type="sldNum" idx="12"/>
          </p:nvPr>
        </p:nvSpPr>
        <p:spPr/>
        <p:txBody>
          <a:bodyPr/>
          <a:lstStyle/>
          <a:p>
            <a:fld id="{00000000-1234-1234-1234-123412341234}" type="slidenum">
              <a:rPr lang="en-US" smtClean="0"/>
              <a:pPr/>
              <a:t>28</a:t>
            </a:fld>
            <a:endParaRPr lang="en-US"/>
          </a:p>
        </p:txBody>
      </p:sp>
      <p:pic>
        <p:nvPicPr>
          <p:cNvPr id="11" name="Immagine 10">
            <a:extLst>
              <a:ext uri="{FF2B5EF4-FFF2-40B4-BE49-F238E27FC236}">
                <a16:creationId xmlns:a16="http://schemas.microsoft.com/office/drawing/2014/main" id="{6769E4C5-0182-354A-E26E-5921FA0D86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099" t="7136" r="20329" b="8124"/>
          <a:stretch/>
        </p:blipFill>
        <p:spPr bwMode="auto">
          <a:xfrm>
            <a:off x="734286" y="3575439"/>
            <a:ext cx="4709014" cy="4724162"/>
          </a:xfrm>
          <a:prstGeom prst="rect">
            <a:avLst/>
          </a:prstGeom>
          <a:noFill/>
        </p:spPr>
      </p:pic>
      <p:pic>
        <p:nvPicPr>
          <p:cNvPr id="6" name="Immagine 5">
            <a:extLst>
              <a:ext uri="{FF2B5EF4-FFF2-40B4-BE49-F238E27FC236}">
                <a16:creationId xmlns:a16="http://schemas.microsoft.com/office/drawing/2014/main" id="{F0E4E3AD-C32D-A934-EAAD-B42035BF9127}"/>
              </a:ext>
            </a:extLst>
          </p:cNvPr>
          <p:cNvPicPr>
            <a:picLocks noChangeAspect="1"/>
          </p:cNvPicPr>
          <p:nvPr/>
        </p:nvPicPr>
        <p:blipFill rotWithShape="1">
          <a:blip r:embed="rId5"/>
          <a:srcRect t="32889" r="103"/>
          <a:stretch/>
        </p:blipFill>
        <p:spPr>
          <a:xfrm>
            <a:off x="0" y="8926114"/>
            <a:ext cx="18288000" cy="1360885"/>
          </a:xfrm>
          <a:prstGeom prst="rect">
            <a:avLst/>
          </a:prstGeom>
        </p:spPr>
      </p:pic>
    </p:spTree>
    <p:extLst>
      <p:ext uri="{BB962C8B-B14F-4D97-AF65-F5344CB8AC3E}">
        <p14:creationId xmlns:p14="http://schemas.microsoft.com/office/powerpoint/2010/main" val="1251747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61717" y="445076"/>
            <a:ext cx="15274230" cy="885974"/>
          </a:xfrm>
          <a:prstGeom prst="rect">
            <a:avLst/>
          </a:prstGeom>
          <a:noFill/>
          <a:ln/>
        </p:spPr>
        <p:txBody>
          <a:bodyPr wrap="none" lIns="0" tIns="0" rIns="0" bIns="0" rtlCol="0" anchor="t"/>
          <a:lstStyle/>
          <a:p>
            <a:pPr>
              <a:lnSpc>
                <a:spcPts val="6938"/>
              </a:lnSpc>
            </a:pPr>
            <a:r>
              <a:rPr lang="en-US" sz="5563" b="1" dirty="0">
                <a:solidFill>
                  <a:srgbClr val="FFFFFF"/>
                </a:solidFill>
                <a:latin typeface="HelveticaNeue"/>
                <a:ea typeface="Inter Bold" pitchFamily="34" charset="-122"/>
                <a:cs typeface="Inter Bold" pitchFamily="34" charset="-120"/>
              </a:rPr>
              <a:t>Digital Gateway to Investment Opportunities</a:t>
            </a:r>
            <a:endParaRPr lang="en-US" sz="5563" dirty="0">
              <a:latin typeface="HelveticaNeue"/>
            </a:endParaRPr>
          </a:p>
        </p:txBody>
      </p:sp>
      <p:sp>
        <p:nvSpPr>
          <p:cNvPr id="3" name="Text 1"/>
          <p:cNvSpPr/>
          <p:nvPr/>
        </p:nvSpPr>
        <p:spPr>
          <a:xfrm>
            <a:off x="1313853" y="1345566"/>
            <a:ext cx="4252913" cy="531614"/>
          </a:xfrm>
          <a:prstGeom prst="rect">
            <a:avLst/>
          </a:prstGeom>
          <a:noFill/>
          <a:ln/>
        </p:spPr>
        <p:txBody>
          <a:bodyPr wrap="none" lIns="0" tIns="0" rIns="0" bIns="0" rtlCol="0" anchor="t"/>
          <a:lstStyle/>
          <a:p>
            <a:pPr algn="ctr">
              <a:lnSpc>
                <a:spcPts val="4125"/>
              </a:lnSpc>
            </a:pPr>
            <a:endParaRPr lang="en-US" sz="4000" b="1" dirty="0">
              <a:solidFill>
                <a:srgbClr val="FFC000"/>
              </a:solidFill>
              <a:latin typeface="Helvetica Neue"/>
              <a:sym typeface="Helvetica Neue"/>
            </a:endParaRPr>
          </a:p>
        </p:txBody>
      </p:sp>
      <p:sp>
        <p:nvSpPr>
          <p:cNvPr id="4" name="Text 2"/>
          <p:cNvSpPr/>
          <p:nvPr/>
        </p:nvSpPr>
        <p:spPr>
          <a:xfrm>
            <a:off x="518614" y="2981671"/>
            <a:ext cx="17300153" cy="573941"/>
          </a:xfrm>
          <a:prstGeom prst="rect">
            <a:avLst/>
          </a:prstGeom>
          <a:noFill/>
          <a:ln/>
        </p:spPr>
        <p:txBody>
          <a:bodyPr wrap="square" lIns="0" tIns="0" rIns="0" bIns="0" rtlCol="0" anchor="t"/>
          <a:lstStyle/>
          <a:p>
            <a:pPr>
              <a:lnSpc>
                <a:spcPts val="3563"/>
              </a:lnSpc>
            </a:pPr>
            <a:r>
              <a:rPr lang="en-US" sz="2400" dirty="0">
                <a:solidFill>
                  <a:schemeClr val="bg1">
                    <a:lumMod val="95000"/>
                  </a:schemeClr>
                </a:solidFill>
                <a:latin typeface="Helvetica Neue" panose="02000503000000020004"/>
                <a:ea typeface="Inter" pitchFamily="34" charset="-122"/>
                <a:cs typeface="Inter" pitchFamily="34" charset="-120"/>
              </a:rPr>
              <a:t>Our comprehensive digital platform, developed through FESR Lazio 2021-2027 Program resources, serves as the primary reference point for corporate and financial investors.</a:t>
            </a:r>
            <a:endParaRPr lang="en-US" sz="2400" dirty="0">
              <a:solidFill>
                <a:schemeClr val="bg1">
                  <a:lumMod val="95000"/>
                </a:schemeClr>
              </a:solidFill>
              <a:latin typeface="Helvetica Neue" panose="02000503000000020004"/>
            </a:endParaRPr>
          </a:p>
        </p:txBody>
      </p:sp>
      <p:sp>
        <p:nvSpPr>
          <p:cNvPr id="5" name="Text 3"/>
          <p:cNvSpPr/>
          <p:nvPr/>
        </p:nvSpPr>
        <p:spPr>
          <a:xfrm>
            <a:off x="1005886" y="4273059"/>
            <a:ext cx="16303526" cy="453629"/>
          </a:xfrm>
          <a:prstGeom prst="rect">
            <a:avLst/>
          </a:prstGeom>
          <a:noFill/>
          <a:ln/>
        </p:spPr>
        <p:txBody>
          <a:bodyPr wrap="none" lIns="0" tIns="0" rIns="0" bIns="0" rtlCol="0" anchor="t"/>
          <a:lstStyle/>
          <a:p>
            <a:pPr marL="428625" indent="-428625">
              <a:lnSpc>
                <a:spcPts val="3563"/>
              </a:lnSpc>
              <a:buSzPct val="100000"/>
              <a:buChar char="•"/>
            </a:pPr>
            <a:r>
              <a:rPr lang="en-US" sz="2400" dirty="0">
                <a:solidFill>
                  <a:srgbClr val="FFFFFF"/>
                </a:solidFill>
                <a:latin typeface="Helvetica Neue" panose="02000503000000020004"/>
                <a:ea typeface="Inter" pitchFamily="34" charset="-122"/>
                <a:cs typeface="Inter" pitchFamily="34" charset="-120"/>
              </a:rPr>
              <a:t>Territorial opportunity showcase</a:t>
            </a:r>
            <a:endParaRPr lang="en-US" sz="2400" dirty="0">
              <a:latin typeface="Helvetica Neue" panose="02000503000000020004"/>
            </a:endParaRPr>
          </a:p>
        </p:txBody>
      </p:sp>
      <p:sp>
        <p:nvSpPr>
          <p:cNvPr id="6" name="Text 4"/>
          <p:cNvSpPr/>
          <p:nvPr/>
        </p:nvSpPr>
        <p:spPr>
          <a:xfrm>
            <a:off x="1005886" y="4825807"/>
            <a:ext cx="16303526" cy="453629"/>
          </a:xfrm>
          <a:prstGeom prst="rect">
            <a:avLst/>
          </a:prstGeom>
          <a:noFill/>
          <a:ln/>
        </p:spPr>
        <p:txBody>
          <a:bodyPr wrap="none" lIns="0" tIns="0" rIns="0" bIns="0" rtlCol="0" anchor="t"/>
          <a:lstStyle/>
          <a:p>
            <a:pPr marL="428625" indent="-428625">
              <a:lnSpc>
                <a:spcPts val="3563"/>
              </a:lnSpc>
              <a:buSzPct val="100000"/>
              <a:buChar char="•"/>
            </a:pPr>
            <a:r>
              <a:rPr lang="en-US" sz="2400" dirty="0">
                <a:solidFill>
                  <a:srgbClr val="FFFFFF"/>
                </a:solidFill>
                <a:latin typeface="Helvetica Neue" panose="02000503000000020004"/>
                <a:ea typeface="Inter" pitchFamily="34" charset="-122"/>
                <a:cs typeface="Inter" pitchFamily="34" charset="-120"/>
              </a:rPr>
              <a:t>Direct contact platform for investors</a:t>
            </a:r>
            <a:endParaRPr lang="en-US" sz="2400" dirty="0">
              <a:latin typeface="Helvetica Neue" panose="02000503000000020004"/>
            </a:endParaRPr>
          </a:p>
        </p:txBody>
      </p:sp>
      <p:sp>
        <p:nvSpPr>
          <p:cNvPr id="7" name="Text 5"/>
          <p:cNvSpPr/>
          <p:nvPr/>
        </p:nvSpPr>
        <p:spPr>
          <a:xfrm>
            <a:off x="6847128" y="4260659"/>
            <a:ext cx="16303526" cy="453629"/>
          </a:xfrm>
          <a:prstGeom prst="rect">
            <a:avLst/>
          </a:prstGeom>
          <a:noFill/>
          <a:ln/>
        </p:spPr>
        <p:txBody>
          <a:bodyPr wrap="none" lIns="0" tIns="0" rIns="0" bIns="0" rtlCol="0" anchor="t"/>
          <a:lstStyle/>
          <a:p>
            <a:pPr marL="428625" indent="-428625">
              <a:lnSpc>
                <a:spcPts val="3563"/>
              </a:lnSpc>
              <a:buSzPct val="100000"/>
              <a:buChar char="•"/>
            </a:pPr>
            <a:r>
              <a:rPr lang="en-US" sz="2400" dirty="0">
                <a:solidFill>
                  <a:srgbClr val="FFFFFF"/>
                </a:solidFill>
                <a:latin typeface="Helvetica Neue" panose="02000503000000020004"/>
                <a:ea typeface="Inter" pitchFamily="34" charset="-122"/>
                <a:cs typeface="Inter" pitchFamily="34" charset="-120"/>
              </a:rPr>
              <a:t>Comprehensive information database</a:t>
            </a:r>
            <a:endParaRPr lang="en-US" sz="2400" dirty="0">
              <a:latin typeface="Helvetica Neue" panose="02000503000000020004"/>
            </a:endParaRPr>
          </a:p>
        </p:txBody>
      </p:sp>
      <p:sp>
        <p:nvSpPr>
          <p:cNvPr id="8" name="Text 6"/>
          <p:cNvSpPr/>
          <p:nvPr/>
        </p:nvSpPr>
        <p:spPr>
          <a:xfrm>
            <a:off x="6847128" y="4813407"/>
            <a:ext cx="16303526" cy="453629"/>
          </a:xfrm>
          <a:prstGeom prst="rect">
            <a:avLst/>
          </a:prstGeom>
          <a:noFill/>
          <a:ln/>
        </p:spPr>
        <p:txBody>
          <a:bodyPr wrap="none" lIns="0" tIns="0" rIns="0" bIns="0" rtlCol="0" anchor="t"/>
          <a:lstStyle/>
          <a:p>
            <a:pPr marL="428625" indent="-428625">
              <a:lnSpc>
                <a:spcPts val="3563"/>
              </a:lnSpc>
              <a:buSzPct val="100000"/>
              <a:buChar char="•"/>
            </a:pPr>
            <a:r>
              <a:rPr lang="en-US" sz="2400" dirty="0">
                <a:solidFill>
                  <a:srgbClr val="FFFFFF"/>
                </a:solidFill>
                <a:latin typeface="Helvetica Neue" panose="02000503000000020004"/>
                <a:ea typeface="Inter" pitchFamily="34" charset="-122"/>
                <a:cs typeface="Inter" pitchFamily="34" charset="-120"/>
              </a:rPr>
              <a:t>Interactive ecosystem integration</a:t>
            </a:r>
            <a:endParaRPr lang="en-US" sz="2400" dirty="0">
              <a:latin typeface="Helvetica Neue" panose="02000503000000020004"/>
            </a:endParaRPr>
          </a:p>
        </p:txBody>
      </p:sp>
      <p:sp>
        <p:nvSpPr>
          <p:cNvPr id="9" name="Shape 7"/>
          <p:cNvSpPr/>
          <p:nvPr/>
        </p:nvSpPr>
        <p:spPr>
          <a:xfrm>
            <a:off x="992238" y="5989868"/>
            <a:ext cx="7706594" cy="2388130"/>
          </a:xfrm>
          <a:prstGeom prst="roundRect">
            <a:avLst>
              <a:gd name="adj" fmla="val 4550"/>
            </a:avLst>
          </a:prstGeom>
          <a:solidFill>
            <a:srgbClr val="004571"/>
          </a:solidFill>
          <a:ln w="30480">
            <a:solidFill>
              <a:srgbClr val="997919"/>
            </a:solidFill>
            <a:prstDash val="solid"/>
          </a:ln>
        </p:spPr>
        <p:txBody>
          <a:bodyPr/>
          <a:lstStyle/>
          <a:p>
            <a:endParaRPr lang="it-IT" sz="2000" dirty="0"/>
          </a:p>
        </p:txBody>
      </p:sp>
      <p:sp>
        <p:nvSpPr>
          <p:cNvPr id="10" name="Text 8"/>
          <p:cNvSpPr/>
          <p:nvPr/>
        </p:nvSpPr>
        <p:spPr>
          <a:xfrm>
            <a:off x="1600459" y="6215586"/>
            <a:ext cx="3702802" cy="404156"/>
          </a:xfrm>
          <a:prstGeom prst="rect">
            <a:avLst/>
          </a:prstGeom>
          <a:noFill/>
          <a:ln/>
        </p:spPr>
        <p:txBody>
          <a:bodyPr wrap="none" lIns="0" tIns="0" rIns="0" bIns="0" rtlCol="0" anchor="t"/>
          <a:lstStyle/>
          <a:p>
            <a:pPr>
              <a:lnSpc>
                <a:spcPts val="3438"/>
              </a:lnSpc>
            </a:pPr>
            <a:r>
              <a:rPr lang="en-US" sz="2750" b="1" dirty="0">
                <a:solidFill>
                  <a:srgbClr val="FFFFFF"/>
                </a:solidFill>
                <a:latin typeface="Helvetica Neue" panose="02000503000000020004"/>
                <a:ea typeface="Inter Bold" pitchFamily="34" charset="-122"/>
                <a:cs typeface="Inter Bold" pitchFamily="34" charset="-120"/>
              </a:rPr>
              <a:t>Personalized Services</a:t>
            </a:r>
            <a:endParaRPr lang="en-US" sz="2750" dirty="0">
              <a:latin typeface="Helvetica Neue" panose="02000503000000020004"/>
            </a:endParaRPr>
          </a:p>
        </p:txBody>
      </p:sp>
      <p:sp>
        <p:nvSpPr>
          <p:cNvPr id="11" name="Text 9"/>
          <p:cNvSpPr/>
          <p:nvPr/>
        </p:nvSpPr>
        <p:spPr>
          <a:xfrm>
            <a:off x="1611114" y="6755934"/>
            <a:ext cx="7087718" cy="1241801"/>
          </a:xfrm>
          <a:prstGeom prst="rect">
            <a:avLst/>
          </a:prstGeom>
          <a:noFill/>
          <a:ln/>
        </p:spPr>
        <p:txBody>
          <a:bodyPr wrap="square" lIns="0" tIns="0" rIns="0" bIns="0" rtlCol="0" anchor="t"/>
          <a:lstStyle/>
          <a:p>
            <a:pPr>
              <a:lnSpc>
                <a:spcPts val="3563"/>
              </a:lnSpc>
            </a:pPr>
            <a:r>
              <a:rPr lang="en-US" sz="2188" dirty="0">
                <a:solidFill>
                  <a:srgbClr val="FFFFFF"/>
                </a:solidFill>
                <a:latin typeface="Helvetica Neue" panose="02000503000000020004"/>
                <a:ea typeface="Inter" pitchFamily="34" charset="-122"/>
                <a:cs typeface="Inter" pitchFamily="34" charset="-120"/>
              </a:rPr>
              <a:t>Tailored support for both international investors and local enterprises to generate business opportunities and drive innovation.</a:t>
            </a:r>
            <a:endParaRPr lang="en-US" sz="2188" dirty="0">
              <a:latin typeface="Helvetica Neue" panose="02000503000000020004"/>
            </a:endParaRPr>
          </a:p>
        </p:txBody>
      </p:sp>
      <p:sp>
        <p:nvSpPr>
          <p:cNvPr id="12" name="Shape 10"/>
          <p:cNvSpPr/>
          <p:nvPr/>
        </p:nvSpPr>
        <p:spPr>
          <a:xfrm>
            <a:off x="9307053" y="5955398"/>
            <a:ext cx="7823219" cy="2379393"/>
          </a:xfrm>
          <a:prstGeom prst="roundRect">
            <a:avLst>
              <a:gd name="adj" fmla="val 4550"/>
            </a:avLst>
          </a:prstGeom>
          <a:solidFill>
            <a:srgbClr val="004571"/>
          </a:solidFill>
          <a:ln w="30480">
            <a:solidFill>
              <a:srgbClr val="997919"/>
            </a:solidFill>
            <a:prstDash val="solid"/>
          </a:ln>
        </p:spPr>
        <p:txBody>
          <a:bodyPr/>
          <a:lstStyle/>
          <a:p>
            <a:endParaRPr lang="it-IT" sz="3375"/>
          </a:p>
        </p:txBody>
      </p:sp>
      <p:sp>
        <p:nvSpPr>
          <p:cNvPr id="13" name="Text 11"/>
          <p:cNvSpPr/>
          <p:nvPr/>
        </p:nvSpPr>
        <p:spPr>
          <a:xfrm>
            <a:off x="9631134" y="6215586"/>
            <a:ext cx="3683422" cy="492455"/>
          </a:xfrm>
          <a:prstGeom prst="rect">
            <a:avLst/>
          </a:prstGeom>
          <a:noFill/>
          <a:ln/>
        </p:spPr>
        <p:txBody>
          <a:bodyPr wrap="none" lIns="0" tIns="0" rIns="0" bIns="0" rtlCol="0" anchor="t"/>
          <a:lstStyle/>
          <a:p>
            <a:pPr>
              <a:lnSpc>
                <a:spcPts val="3438"/>
              </a:lnSpc>
            </a:pPr>
            <a:r>
              <a:rPr lang="en-US" sz="2750" b="1" dirty="0">
                <a:solidFill>
                  <a:srgbClr val="FFFFFF"/>
                </a:solidFill>
                <a:latin typeface="Helvetica Neue" panose="02000503000000020004"/>
                <a:ea typeface="Inter Bold" pitchFamily="34" charset="-122"/>
                <a:cs typeface="Inter Bold" pitchFamily="34" charset="-120"/>
              </a:rPr>
              <a:t>Strategic Positioning</a:t>
            </a:r>
            <a:endParaRPr lang="en-US" sz="2750" dirty="0">
              <a:latin typeface="Helvetica Neue" panose="02000503000000020004"/>
            </a:endParaRPr>
          </a:p>
        </p:txBody>
      </p:sp>
      <p:sp>
        <p:nvSpPr>
          <p:cNvPr id="14" name="Text 12"/>
          <p:cNvSpPr/>
          <p:nvPr/>
        </p:nvSpPr>
        <p:spPr>
          <a:xfrm>
            <a:off x="9631133" y="6799712"/>
            <a:ext cx="7366844" cy="1360885"/>
          </a:xfrm>
          <a:prstGeom prst="rect">
            <a:avLst/>
          </a:prstGeom>
          <a:noFill/>
          <a:ln/>
        </p:spPr>
        <p:txBody>
          <a:bodyPr wrap="square" lIns="0" tIns="0" rIns="0" bIns="0" rtlCol="0" anchor="t"/>
          <a:lstStyle/>
          <a:p>
            <a:pPr>
              <a:lnSpc>
                <a:spcPts val="3563"/>
              </a:lnSpc>
            </a:pPr>
            <a:r>
              <a:rPr lang="en-US" sz="2188" dirty="0">
                <a:solidFill>
                  <a:srgbClr val="FFFFFF"/>
                </a:solidFill>
                <a:latin typeface="Helvetica Neue" panose="02000503000000020004"/>
                <a:ea typeface="Inter" pitchFamily="34" charset="-122"/>
                <a:cs typeface="Inter" pitchFamily="34" charset="-120"/>
              </a:rPr>
              <a:t>Integrated approach combining territorial potential valorization with targeted customer care for sustainable development.</a:t>
            </a:r>
            <a:endParaRPr lang="en-US" sz="2188" dirty="0">
              <a:latin typeface="Helvetica Neue" panose="02000503000000020004"/>
            </a:endParaRPr>
          </a:p>
        </p:txBody>
      </p:sp>
      <p:pic>
        <p:nvPicPr>
          <p:cNvPr id="15" name="Immagine 14">
            <a:extLst>
              <a:ext uri="{FF2B5EF4-FFF2-40B4-BE49-F238E27FC236}">
                <a16:creationId xmlns:a16="http://schemas.microsoft.com/office/drawing/2014/main" id="{1850537C-3EBB-4A83-D734-472AE2A21F48}"/>
              </a:ext>
            </a:extLst>
          </p:cNvPr>
          <p:cNvPicPr>
            <a:picLocks noChangeAspect="1"/>
          </p:cNvPicPr>
          <p:nvPr/>
        </p:nvPicPr>
        <p:blipFill rotWithShape="1">
          <a:blip r:embed="rId3"/>
          <a:srcRect t="32889" r="103"/>
          <a:stretch/>
        </p:blipFill>
        <p:spPr>
          <a:xfrm>
            <a:off x="0" y="8671848"/>
            <a:ext cx="18288000" cy="1644812"/>
          </a:xfrm>
          <a:prstGeom prst="rect">
            <a:avLst/>
          </a:prstGeom>
        </p:spPr>
      </p:pic>
      <p:pic>
        <p:nvPicPr>
          <p:cNvPr id="16" name="Immagine 15">
            <a:extLst>
              <a:ext uri="{FF2B5EF4-FFF2-40B4-BE49-F238E27FC236}">
                <a16:creationId xmlns:a16="http://schemas.microsoft.com/office/drawing/2014/main" id="{491E2CAE-03DC-7006-CFF6-8EE20494FFCC}"/>
              </a:ext>
            </a:extLst>
          </p:cNvPr>
          <p:cNvPicPr>
            <a:picLocks noChangeAspect="1"/>
          </p:cNvPicPr>
          <p:nvPr/>
        </p:nvPicPr>
        <p:blipFill>
          <a:blip r:embed="rId4">
            <a:duotone>
              <a:schemeClr val="accent4">
                <a:shade val="45000"/>
                <a:satMod val="135000"/>
              </a:schemeClr>
              <a:prstClr val="white"/>
            </a:duotone>
          </a:blip>
          <a:stretch>
            <a:fillRect/>
          </a:stretch>
        </p:blipFill>
        <p:spPr>
          <a:xfrm>
            <a:off x="13006560" y="1399556"/>
            <a:ext cx="3518986" cy="1340566"/>
          </a:xfrm>
          <a:prstGeom prst="rect">
            <a:avLst/>
          </a:prstGeom>
        </p:spPr>
      </p:pic>
      <p:sp>
        <p:nvSpPr>
          <p:cNvPr id="18" name="CasellaDiTesto 17">
            <a:extLst>
              <a:ext uri="{FF2B5EF4-FFF2-40B4-BE49-F238E27FC236}">
                <a16:creationId xmlns:a16="http://schemas.microsoft.com/office/drawing/2014/main" id="{AE34A8FD-B8A8-D9EC-D531-D60C921932AA}"/>
              </a:ext>
            </a:extLst>
          </p:cNvPr>
          <p:cNvSpPr txBox="1"/>
          <p:nvPr/>
        </p:nvSpPr>
        <p:spPr>
          <a:xfrm>
            <a:off x="4479053" y="1821380"/>
            <a:ext cx="8614610" cy="661848"/>
          </a:xfrm>
          <a:prstGeom prst="rect">
            <a:avLst/>
          </a:prstGeom>
          <a:noFill/>
        </p:spPr>
        <p:txBody>
          <a:bodyPr wrap="square">
            <a:spAutoFit/>
          </a:bodyPr>
          <a:lstStyle/>
          <a:p>
            <a:pPr algn="ctr">
              <a:lnSpc>
                <a:spcPts val="4125"/>
              </a:lnSpc>
            </a:pPr>
            <a:r>
              <a:rPr lang="en-US" sz="6000" b="1" dirty="0">
                <a:solidFill>
                  <a:srgbClr val="FFC000"/>
                </a:solidFill>
                <a:latin typeface="Helvetica Neue"/>
              </a:rPr>
              <a:t>www.</a:t>
            </a:r>
            <a:r>
              <a:rPr lang="en-US" sz="6000" b="1" dirty="0">
                <a:solidFill>
                  <a:srgbClr val="FFC000"/>
                </a:solidFill>
                <a:latin typeface="Helvetica Neue"/>
                <a:sym typeface="Helvetica Neue"/>
              </a:rPr>
              <a:t>investinlazio.it</a:t>
            </a:r>
          </a:p>
        </p:txBody>
      </p:sp>
      <p:pic>
        <p:nvPicPr>
          <p:cNvPr id="22" name="Elemento grafico 21" descr="Dorso della mano con indice che punta verso destra contorno">
            <a:extLst>
              <a:ext uri="{FF2B5EF4-FFF2-40B4-BE49-F238E27FC236}">
                <a16:creationId xmlns:a16="http://schemas.microsoft.com/office/drawing/2014/main" id="{5D786E92-9A48-4D46-34B6-1717EC9865F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76206" y="1490519"/>
            <a:ext cx="1069329" cy="106932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793" name="Google Shape;793;p35" descr="Back_01.jpg"/>
          <p:cNvPicPr preferRelativeResize="0"/>
          <p:nvPr/>
        </p:nvPicPr>
        <p:blipFill rotWithShape="1">
          <a:blip r:embed="rId3">
            <a:alphaModFix/>
          </a:blip>
          <a:srcRect b="35750"/>
          <a:stretch/>
        </p:blipFill>
        <p:spPr>
          <a:xfrm>
            <a:off x="0" y="0"/>
            <a:ext cx="18306927" cy="9105805"/>
          </a:xfrm>
          <a:prstGeom prst="rect">
            <a:avLst/>
          </a:prstGeom>
          <a:noFill/>
          <a:ln>
            <a:noFill/>
          </a:ln>
        </p:spPr>
      </p:pic>
      <p:sp>
        <p:nvSpPr>
          <p:cNvPr id="794" name="Google Shape;794;p35"/>
          <p:cNvSpPr txBox="1"/>
          <p:nvPr/>
        </p:nvSpPr>
        <p:spPr>
          <a:xfrm>
            <a:off x="765094" y="1181195"/>
            <a:ext cx="8896418" cy="4833601"/>
          </a:xfrm>
          <a:prstGeom prst="rect">
            <a:avLst/>
          </a:prstGeom>
          <a:noFill/>
          <a:ln>
            <a:noFill/>
          </a:ln>
        </p:spPr>
        <p:txBody>
          <a:bodyPr spcFirstLastPara="1" wrap="square" lIns="34275" tIns="34275" rIns="34275" bIns="34275" anchor="t" anchorCtr="0">
            <a:spAutoFit/>
          </a:bodyPr>
          <a:lstStyle/>
          <a:p>
            <a:pPr>
              <a:lnSpc>
                <a:spcPct val="120000"/>
              </a:lnSpc>
              <a:buClr>
                <a:srgbClr val="FFFFFF"/>
              </a:buClr>
              <a:buSzPts val="6000"/>
            </a:pPr>
            <a:r>
              <a:rPr lang="en-US" sz="4500" b="1">
                <a:solidFill>
                  <a:srgbClr val="FFFFFF"/>
                </a:solidFill>
                <a:latin typeface="HelveticaNeue"/>
                <a:ea typeface="HelveticaNeue"/>
                <a:cs typeface="HelveticaNeue"/>
                <a:sym typeface="Helvetica Neue"/>
              </a:rPr>
              <a:t>Contact us</a:t>
            </a:r>
            <a:endParaRPr sz="1050">
              <a:solidFill>
                <a:srgbClr val="000000"/>
              </a:solidFill>
              <a:latin typeface="Arial"/>
              <a:ea typeface="Arial"/>
              <a:cs typeface="Arial"/>
              <a:sym typeface="Arial"/>
            </a:endParaRPr>
          </a:p>
          <a:p>
            <a:pPr>
              <a:lnSpc>
                <a:spcPct val="120000"/>
              </a:lnSpc>
              <a:buClr>
                <a:srgbClr val="FFFFFF"/>
              </a:buClr>
              <a:buSzPts val="3600"/>
            </a:pPr>
            <a:r>
              <a:rPr lang="en-US" sz="3000" b="1">
                <a:solidFill>
                  <a:srgbClr val="FFFFFF"/>
                </a:solidFill>
                <a:latin typeface="HelveticaNeue"/>
                <a:ea typeface="HelveticaNeue"/>
                <a:cs typeface="HelveticaNeue"/>
                <a:sym typeface="Helvetica Neue"/>
              </a:rPr>
              <a:t>Lazio Innova SpA - Regione Lazio</a:t>
            </a:r>
            <a:endParaRPr b="1">
              <a:solidFill>
                <a:srgbClr val="000000"/>
              </a:solidFill>
              <a:latin typeface="HelveticaNeue"/>
              <a:ea typeface="HelveticaNeue"/>
              <a:cs typeface="HelveticaNeue"/>
              <a:sym typeface="Helvetica Neue"/>
            </a:endParaRPr>
          </a:p>
          <a:p>
            <a:pPr>
              <a:lnSpc>
                <a:spcPct val="120000"/>
              </a:lnSpc>
              <a:buClr>
                <a:srgbClr val="FFFFFF"/>
              </a:buClr>
              <a:buSzPts val="3200"/>
            </a:pPr>
            <a:endParaRPr sz="2400" b="1">
              <a:solidFill>
                <a:srgbClr val="000000"/>
              </a:solidFill>
              <a:latin typeface="HelveticaNeue"/>
              <a:ea typeface="HelveticaNeue"/>
              <a:cs typeface="HelveticaNeue"/>
              <a:sym typeface="Helvetica Neue"/>
            </a:endParaRPr>
          </a:p>
          <a:p>
            <a:pPr>
              <a:lnSpc>
                <a:spcPct val="120000"/>
              </a:lnSpc>
              <a:buClr>
                <a:srgbClr val="FFFFFF"/>
              </a:buClr>
              <a:buSzPts val="3600"/>
            </a:pPr>
            <a:r>
              <a:rPr lang="en-US">
                <a:solidFill>
                  <a:srgbClr val="FFFFFF"/>
                </a:solidFill>
                <a:latin typeface="Helvetica Neue"/>
                <a:ea typeface="Helvetica Neue"/>
                <a:cs typeface="Helvetica Neue"/>
                <a:sym typeface="Helvetica Neue"/>
              </a:rPr>
              <a:t>www.lazioinnova.it </a:t>
            </a:r>
            <a:endParaRPr sz="2400" b="1">
              <a:solidFill>
                <a:srgbClr val="000000"/>
              </a:solidFill>
              <a:latin typeface="HelveticaNeue"/>
              <a:ea typeface="HelveticaNeue"/>
              <a:cs typeface="HelveticaNeue"/>
              <a:sym typeface="Helvetica Neue"/>
            </a:endParaRPr>
          </a:p>
          <a:p>
            <a:pPr>
              <a:lnSpc>
                <a:spcPct val="120000"/>
              </a:lnSpc>
              <a:buClr>
                <a:srgbClr val="FFFFFF"/>
              </a:buClr>
              <a:buSzPts val="3600"/>
            </a:pPr>
            <a:r>
              <a:rPr lang="en-US">
                <a:solidFill>
                  <a:srgbClr val="FFFFFF"/>
                </a:solidFill>
                <a:latin typeface="Helvetica Neue"/>
                <a:ea typeface="Helvetica Neue"/>
                <a:cs typeface="Helvetica Neue"/>
                <a:sym typeface="Helvetica Neue"/>
              </a:rPr>
              <a:t>www.laziointernational.it</a:t>
            </a:r>
            <a:endParaRPr sz="2025">
              <a:solidFill>
                <a:srgbClr val="000000"/>
              </a:solidFill>
              <a:latin typeface="Arial"/>
              <a:ea typeface="Arial"/>
              <a:cs typeface="Arial"/>
              <a:sym typeface="Arial"/>
            </a:endParaRPr>
          </a:p>
          <a:p>
            <a:pPr>
              <a:lnSpc>
                <a:spcPct val="120000"/>
              </a:lnSpc>
              <a:buClr>
                <a:srgbClr val="FFFFFF"/>
              </a:buClr>
              <a:buSzPts val="3600"/>
            </a:pPr>
            <a:r>
              <a:rPr lang="en-US">
                <a:solidFill>
                  <a:srgbClr val="FFFFFF"/>
                </a:solidFill>
                <a:latin typeface="Helvetica Neue"/>
                <a:ea typeface="Helvetica Neue"/>
                <a:cs typeface="Helvetica Neue"/>
                <a:sym typeface="Helvetica Neue"/>
              </a:rPr>
              <a:t>www.regione.lazio.it</a:t>
            </a:r>
            <a:endParaRPr sz="2400" b="1">
              <a:solidFill>
                <a:srgbClr val="000000"/>
              </a:solidFill>
              <a:latin typeface="HelveticaNeue"/>
              <a:ea typeface="HelveticaNeue"/>
              <a:cs typeface="HelveticaNeue"/>
              <a:sym typeface="Helvetica Neue"/>
            </a:endParaRPr>
          </a:p>
          <a:p>
            <a:pPr>
              <a:lnSpc>
                <a:spcPct val="120000"/>
              </a:lnSpc>
              <a:buClr>
                <a:srgbClr val="FFFFFF"/>
              </a:buClr>
              <a:buSzPts val="3200"/>
            </a:pPr>
            <a:endParaRPr sz="2400" b="1">
              <a:solidFill>
                <a:srgbClr val="000000"/>
              </a:solidFill>
              <a:latin typeface="HelveticaNeue"/>
              <a:ea typeface="HelveticaNeue"/>
              <a:cs typeface="HelveticaNeue"/>
              <a:sym typeface="Helvetica Neue"/>
            </a:endParaRPr>
          </a:p>
          <a:p>
            <a:pPr>
              <a:lnSpc>
                <a:spcPct val="120000"/>
              </a:lnSpc>
              <a:buClr>
                <a:srgbClr val="FFFFFF"/>
              </a:buClr>
              <a:buSzPts val="3600"/>
            </a:pPr>
            <a:r>
              <a:rPr lang="en-US">
                <a:solidFill>
                  <a:srgbClr val="FFFFFF"/>
                </a:solidFill>
                <a:latin typeface="Helvetica Neue"/>
                <a:ea typeface="Helvetica Neue"/>
                <a:cs typeface="Helvetica Neue"/>
                <a:sym typeface="Helvetica Neue"/>
              </a:rPr>
              <a:t>email: internazionalizzazione@lazioinnova.it</a:t>
            </a:r>
            <a:endParaRPr sz="2025">
              <a:solidFill>
                <a:srgbClr val="000000"/>
              </a:solidFill>
              <a:latin typeface="Arial"/>
              <a:ea typeface="Arial"/>
              <a:cs typeface="Arial"/>
              <a:sym typeface="Arial"/>
            </a:endParaRPr>
          </a:p>
          <a:p>
            <a:pPr>
              <a:lnSpc>
                <a:spcPct val="120000"/>
              </a:lnSpc>
              <a:buClr>
                <a:srgbClr val="FFFFFF"/>
              </a:buClr>
              <a:buSzPts val="3600"/>
            </a:pPr>
            <a:r>
              <a:rPr lang="en-US">
                <a:solidFill>
                  <a:srgbClr val="FFFFFF"/>
                </a:solidFill>
                <a:latin typeface="Helvetica Neue"/>
                <a:ea typeface="Helvetica Neue"/>
                <a:cs typeface="Helvetica Neue"/>
                <a:sym typeface="Helvetica Neue"/>
              </a:rPr>
              <a:t>phone: (+39) 06-60.51.60</a:t>
            </a:r>
            <a:endParaRPr sz="2025">
              <a:solidFill>
                <a:srgbClr val="000000"/>
              </a:solidFill>
              <a:latin typeface="Arial"/>
              <a:ea typeface="Arial"/>
              <a:cs typeface="Arial"/>
              <a:sym typeface="Arial"/>
            </a:endParaRPr>
          </a:p>
        </p:txBody>
      </p:sp>
      <p:pic>
        <p:nvPicPr>
          <p:cNvPr id="7" name="Immagine 6">
            <a:extLst>
              <a:ext uri="{FF2B5EF4-FFF2-40B4-BE49-F238E27FC236}">
                <a16:creationId xmlns:a16="http://schemas.microsoft.com/office/drawing/2014/main" id="{8748A352-9853-842D-7FA5-1E989968516D}"/>
              </a:ext>
            </a:extLst>
          </p:cNvPr>
          <p:cNvPicPr>
            <a:picLocks noChangeAspect="1"/>
          </p:cNvPicPr>
          <p:nvPr/>
        </p:nvPicPr>
        <p:blipFill>
          <a:blip r:embed="rId4"/>
          <a:stretch>
            <a:fillRect/>
          </a:stretch>
        </p:blipFill>
        <p:spPr>
          <a:xfrm>
            <a:off x="-17332" y="7827007"/>
            <a:ext cx="18324259" cy="2459993"/>
          </a:xfrm>
          <a:prstGeom prst="rect">
            <a:avLst/>
          </a:prstGeom>
        </p:spPr>
      </p:pic>
      <p:sp>
        <p:nvSpPr>
          <p:cNvPr id="5" name="Google Shape;795;p35">
            <a:extLst>
              <a:ext uri="{FF2B5EF4-FFF2-40B4-BE49-F238E27FC236}">
                <a16:creationId xmlns:a16="http://schemas.microsoft.com/office/drawing/2014/main" id="{96ADC84C-4CB4-2B6D-60A0-00695C2DD0C3}"/>
              </a:ext>
            </a:extLst>
          </p:cNvPr>
          <p:cNvSpPr txBox="1"/>
          <p:nvPr/>
        </p:nvSpPr>
        <p:spPr>
          <a:xfrm>
            <a:off x="11930399" y="4906303"/>
            <a:ext cx="4178864" cy="1096424"/>
          </a:xfrm>
          <a:prstGeom prst="rect">
            <a:avLst/>
          </a:prstGeom>
          <a:noFill/>
          <a:ln>
            <a:noFill/>
          </a:ln>
        </p:spPr>
        <p:txBody>
          <a:bodyPr spcFirstLastPara="1" wrap="square" lIns="34275" tIns="34275" rIns="34275" bIns="34275" anchor="t" anchorCtr="0">
            <a:spAutoFit/>
          </a:bodyPr>
          <a:lstStyle/>
          <a:p>
            <a:pPr>
              <a:buClr>
                <a:srgbClr val="FFFFFF"/>
              </a:buClr>
              <a:buSzPts val="1300"/>
            </a:pPr>
            <a:endParaRPr sz="975" b="1">
              <a:solidFill>
                <a:srgbClr val="FFFFFF"/>
              </a:solidFill>
              <a:latin typeface="HelveticaNeue"/>
              <a:ea typeface="HelveticaNeue"/>
              <a:cs typeface="HelveticaNeue"/>
              <a:sym typeface="Helvetica Neue"/>
            </a:endParaRPr>
          </a:p>
          <a:p>
            <a:pPr>
              <a:buClr>
                <a:srgbClr val="FFFFFF"/>
              </a:buClr>
              <a:buSzPts val="2400"/>
            </a:pPr>
            <a:r>
              <a:rPr lang="en-US" sz="2100" b="1">
                <a:solidFill>
                  <a:srgbClr val="FFFFFF"/>
                </a:solidFill>
                <a:latin typeface="HelveticaNeue"/>
                <a:ea typeface="HelveticaNeue"/>
                <a:cs typeface="HelveticaNeue"/>
                <a:sym typeface="Helvetica Neue"/>
              </a:rPr>
              <a:t>COMMUNITY OF INNOVATORS</a:t>
            </a:r>
          </a:p>
          <a:p>
            <a:pPr>
              <a:buClr>
                <a:srgbClr val="FFFFFF"/>
              </a:buClr>
              <a:buSzPts val="2400"/>
            </a:pPr>
            <a:endParaRPr sz="1800" b="1" i="1">
              <a:solidFill>
                <a:srgbClr val="FFFFFF"/>
              </a:solidFill>
              <a:latin typeface="HelveticaNeue"/>
              <a:ea typeface="HelveticaNeue"/>
              <a:cs typeface="HelveticaNeue"/>
              <a:sym typeface="Helvetica Neue"/>
            </a:endParaRPr>
          </a:p>
          <a:p>
            <a:pPr>
              <a:buClr>
                <a:srgbClr val="FFFFFF"/>
              </a:buClr>
              <a:buSzPts val="2400"/>
            </a:pPr>
            <a:endParaRPr sz="1800" b="1" i="1">
              <a:solidFill>
                <a:srgbClr val="FFFFFF"/>
              </a:solidFill>
              <a:latin typeface="HelveticaNeue"/>
              <a:ea typeface="HelveticaNeue"/>
              <a:cs typeface="HelveticaNeue"/>
              <a:sym typeface="Helvetica Neue"/>
            </a:endParaRPr>
          </a:p>
        </p:txBody>
      </p:sp>
      <p:pic>
        <p:nvPicPr>
          <p:cNvPr id="2" name="Immagine 1">
            <a:extLst>
              <a:ext uri="{FF2B5EF4-FFF2-40B4-BE49-F238E27FC236}">
                <a16:creationId xmlns:a16="http://schemas.microsoft.com/office/drawing/2014/main" id="{97B22CCB-35B7-8EA6-88D6-3F539C653EBF}"/>
              </a:ext>
            </a:extLst>
          </p:cNvPr>
          <p:cNvPicPr>
            <a:picLocks noChangeAspect="1"/>
          </p:cNvPicPr>
          <p:nvPr/>
        </p:nvPicPr>
        <p:blipFill>
          <a:blip r:embed="rId5"/>
          <a:stretch>
            <a:fillRect/>
          </a:stretch>
        </p:blipFill>
        <p:spPr>
          <a:xfrm>
            <a:off x="11138528" y="4846337"/>
            <a:ext cx="517358" cy="517358"/>
          </a:xfrm>
          <a:prstGeom prst="rect">
            <a:avLst/>
          </a:prstGeom>
        </p:spPr>
      </p:pic>
      <p:pic>
        <p:nvPicPr>
          <p:cNvPr id="11" name="Immagine 10">
            <a:extLst>
              <a:ext uri="{FF2B5EF4-FFF2-40B4-BE49-F238E27FC236}">
                <a16:creationId xmlns:a16="http://schemas.microsoft.com/office/drawing/2014/main" id="{29466947-AEE9-1826-405A-08C759AA818F}"/>
              </a:ext>
            </a:extLst>
          </p:cNvPr>
          <p:cNvPicPr>
            <a:picLocks noChangeAspect="1"/>
          </p:cNvPicPr>
          <p:nvPr/>
        </p:nvPicPr>
        <p:blipFill rotWithShape="1">
          <a:blip r:embed="rId6"/>
          <a:srcRect l="3665" t="29168" r="3951" b="37474"/>
          <a:stretch/>
        </p:blipFill>
        <p:spPr>
          <a:xfrm>
            <a:off x="11019558" y="5717997"/>
            <a:ext cx="4918785" cy="854612"/>
          </a:xfrm>
          <a:prstGeom prst="rect">
            <a:avLst/>
          </a:prstGeom>
        </p:spPr>
      </p:pic>
      <p:sp>
        <p:nvSpPr>
          <p:cNvPr id="13" name="CasellaDiTesto 12">
            <a:extLst>
              <a:ext uri="{FF2B5EF4-FFF2-40B4-BE49-F238E27FC236}">
                <a16:creationId xmlns:a16="http://schemas.microsoft.com/office/drawing/2014/main" id="{AD9F79B7-B1CC-486F-2E23-2EB3A8FE4EA1}"/>
              </a:ext>
            </a:extLst>
          </p:cNvPr>
          <p:cNvSpPr txBox="1"/>
          <p:nvPr/>
        </p:nvSpPr>
        <p:spPr>
          <a:xfrm>
            <a:off x="11024671" y="6761436"/>
            <a:ext cx="1034715" cy="276999"/>
          </a:xfrm>
          <a:prstGeom prst="rect">
            <a:avLst/>
          </a:prstGeom>
          <a:noFill/>
        </p:spPr>
        <p:txBody>
          <a:bodyPr wrap="square" rtlCol="0">
            <a:spAutoFit/>
          </a:bodyPr>
          <a:lstStyle/>
          <a:p>
            <a:r>
              <a:rPr lang="it-IT" sz="1200">
                <a:solidFill>
                  <a:srgbClr val="FFFFFF"/>
                </a:solidFill>
                <a:latin typeface="Helvetica Neue"/>
              </a:rPr>
              <a:t>Aerospace</a:t>
            </a:r>
            <a:endParaRPr lang="it-IT" sz="1200"/>
          </a:p>
        </p:txBody>
      </p:sp>
      <p:sp>
        <p:nvSpPr>
          <p:cNvPr id="14" name="CasellaDiTesto 13">
            <a:extLst>
              <a:ext uri="{FF2B5EF4-FFF2-40B4-BE49-F238E27FC236}">
                <a16:creationId xmlns:a16="http://schemas.microsoft.com/office/drawing/2014/main" id="{45CFCCA2-F8CD-C163-EEE2-477A2093700C}"/>
              </a:ext>
            </a:extLst>
          </p:cNvPr>
          <p:cNvSpPr txBox="1"/>
          <p:nvPr/>
        </p:nvSpPr>
        <p:spPr>
          <a:xfrm>
            <a:off x="11919390" y="6791299"/>
            <a:ext cx="1175351" cy="276999"/>
          </a:xfrm>
          <a:prstGeom prst="rect">
            <a:avLst/>
          </a:prstGeom>
          <a:noFill/>
        </p:spPr>
        <p:txBody>
          <a:bodyPr wrap="square" rtlCol="0">
            <a:spAutoFit/>
          </a:bodyPr>
          <a:lstStyle/>
          <a:p>
            <a:r>
              <a:rPr lang="it-IT" sz="1200">
                <a:solidFill>
                  <a:srgbClr val="FFFFFF"/>
                </a:solidFill>
                <a:latin typeface="Helvetica Neue"/>
              </a:rPr>
              <a:t>Life Sciences</a:t>
            </a:r>
            <a:endParaRPr lang="it-IT" sz="1200"/>
          </a:p>
        </p:txBody>
      </p:sp>
      <p:sp>
        <p:nvSpPr>
          <p:cNvPr id="18" name="CasellaDiTesto 17">
            <a:extLst>
              <a:ext uri="{FF2B5EF4-FFF2-40B4-BE49-F238E27FC236}">
                <a16:creationId xmlns:a16="http://schemas.microsoft.com/office/drawing/2014/main" id="{5F4324D8-B1D7-1746-DB1E-101FECA8C110}"/>
              </a:ext>
            </a:extLst>
          </p:cNvPr>
          <p:cNvSpPr txBox="1"/>
          <p:nvPr/>
        </p:nvSpPr>
        <p:spPr>
          <a:xfrm>
            <a:off x="12954105" y="6791298"/>
            <a:ext cx="1175351" cy="277000"/>
          </a:xfrm>
          <a:prstGeom prst="rect">
            <a:avLst/>
          </a:prstGeom>
          <a:noFill/>
        </p:spPr>
        <p:txBody>
          <a:bodyPr wrap="square" rtlCol="0">
            <a:spAutoFit/>
          </a:bodyPr>
          <a:lstStyle/>
          <a:p>
            <a:r>
              <a:rPr lang="it-IT" sz="1200">
                <a:solidFill>
                  <a:srgbClr val="FFFFFF"/>
                </a:solidFill>
                <a:latin typeface="Helvetica Neue"/>
              </a:rPr>
              <a:t>Culture Tech</a:t>
            </a:r>
            <a:endParaRPr lang="it-IT" sz="1200"/>
          </a:p>
        </p:txBody>
      </p:sp>
      <p:sp>
        <p:nvSpPr>
          <p:cNvPr id="19" name="CasellaDiTesto 18">
            <a:extLst>
              <a:ext uri="{FF2B5EF4-FFF2-40B4-BE49-F238E27FC236}">
                <a16:creationId xmlns:a16="http://schemas.microsoft.com/office/drawing/2014/main" id="{24B2E527-0D13-9027-6243-E4D4250C6429}"/>
              </a:ext>
            </a:extLst>
          </p:cNvPr>
          <p:cNvSpPr txBox="1"/>
          <p:nvPr/>
        </p:nvSpPr>
        <p:spPr>
          <a:xfrm>
            <a:off x="13988820" y="6784335"/>
            <a:ext cx="1175351" cy="277000"/>
          </a:xfrm>
          <a:prstGeom prst="rect">
            <a:avLst/>
          </a:prstGeom>
          <a:noFill/>
        </p:spPr>
        <p:txBody>
          <a:bodyPr wrap="square" rtlCol="0">
            <a:spAutoFit/>
          </a:bodyPr>
          <a:lstStyle/>
          <a:p>
            <a:r>
              <a:rPr lang="it-IT" sz="1200">
                <a:solidFill>
                  <a:srgbClr val="FFFFFF"/>
                </a:solidFill>
                <a:latin typeface="Helvetica Neue"/>
              </a:rPr>
              <a:t>Blue Economy </a:t>
            </a:r>
            <a:endParaRPr lang="it-IT" sz="1200"/>
          </a:p>
        </p:txBody>
      </p:sp>
      <p:sp>
        <p:nvSpPr>
          <p:cNvPr id="20" name="CasellaDiTesto 19">
            <a:extLst>
              <a:ext uri="{FF2B5EF4-FFF2-40B4-BE49-F238E27FC236}">
                <a16:creationId xmlns:a16="http://schemas.microsoft.com/office/drawing/2014/main" id="{7CD311BE-0394-4470-58EC-748B0EED57DE}"/>
              </a:ext>
            </a:extLst>
          </p:cNvPr>
          <p:cNvSpPr txBox="1"/>
          <p:nvPr/>
        </p:nvSpPr>
        <p:spPr>
          <a:xfrm>
            <a:off x="15164171" y="6784335"/>
            <a:ext cx="945092" cy="283963"/>
          </a:xfrm>
          <a:prstGeom prst="rect">
            <a:avLst/>
          </a:prstGeom>
          <a:noFill/>
        </p:spPr>
        <p:txBody>
          <a:bodyPr wrap="square" rtlCol="0">
            <a:spAutoFit/>
          </a:bodyPr>
          <a:lstStyle/>
          <a:p>
            <a:r>
              <a:rPr lang="it-IT" sz="1200">
                <a:solidFill>
                  <a:srgbClr val="FFFFFF"/>
                </a:solidFill>
                <a:latin typeface="Helvetica Neue"/>
              </a:rPr>
              <a:t>Agrifood</a:t>
            </a:r>
            <a:endParaRPr lang="it-IT" sz="1200"/>
          </a:p>
        </p:txBody>
      </p:sp>
    </p:spTree>
  </p:cSld>
  <p:clrMapOvr>
    <a:masterClrMapping/>
  </p:clrMapOvr>
</p:sld>
</file>

<file path=ppt/theme/theme1.xml><?xml version="1.0" encoding="utf-8"?>
<a:theme xmlns:a="http://schemas.openxmlformats.org/drawingml/2006/main" name="Master 1">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38cdfb6-c8e1-4828-bac3-476e2e9d9734">
      <Terms xmlns="http://schemas.microsoft.com/office/infopath/2007/PartnerControls"/>
    </lcf76f155ced4ddcb4097134ff3c332f>
    <TaxCatchAll xmlns="2fef02ee-dcfb-42ad-bcc1-e0c732bbbde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30CBA00C61323643812FE697AE2111FD" ma:contentTypeVersion="14" ma:contentTypeDescription="Creare un nuovo documento." ma:contentTypeScope="" ma:versionID="2f6f775c5883a0aa06587f69cee529e7">
  <xsd:schema xmlns:xsd="http://www.w3.org/2001/XMLSchema" xmlns:xs="http://www.w3.org/2001/XMLSchema" xmlns:p="http://schemas.microsoft.com/office/2006/metadata/properties" xmlns:ns2="a38cdfb6-c8e1-4828-bac3-476e2e9d9734" xmlns:ns3="2fef02ee-dcfb-42ad-bcc1-e0c732bbbde9" targetNamespace="http://schemas.microsoft.com/office/2006/metadata/properties" ma:root="true" ma:fieldsID="85a86716bb568380c5d9caee5c09e00d" ns2:_="" ns3:_="">
    <xsd:import namespace="a38cdfb6-c8e1-4828-bac3-476e2e9d9734"/>
    <xsd:import namespace="2fef02ee-dcfb-42ad-bcc1-e0c732bbbde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8cdfb6-c8e1-4828-bac3-476e2e9d97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 immagine" ma:readOnly="false" ma:fieldId="{5cf76f15-5ced-4ddc-b409-7134ff3c332f}" ma:taxonomyMulti="true" ma:sspId="2f7baca0-19a4-4b76-9c5f-e4d88959a545"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ef02ee-dcfb-42ad-bcc1-e0c732bbbde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bd64ad2-bce7-4d02-8733-d21650efe6ef}" ma:internalName="TaxCatchAll" ma:showField="CatchAllData" ma:web="2fef02ee-dcfb-42ad-bcc1-e0c732bbbde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04E27F-D71C-43B0-B2D0-F20F1A8C30E8}">
  <ds:schemaRefs>
    <ds:schemaRef ds:uri="http://schemas.microsoft.com/sharepoint/v3/contenttype/forms"/>
  </ds:schemaRefs>
</ds:datastoreItem>
</file>

<file path=customXml/itemProps2.xml><?xml version="1.0" encoding="utf-8"?>
<ds:datastoreItem xmlns:ds="http://schemas.openxmlformats.org/officeDocument/2006/customXml" ds:itemID="{7701B8AF-2474-4629-BC24-5887A3657535}">
  <ds:schemaRefs>
    <ds:schemaRef ds:uri="http://schemas.microsoft.com/office/2006/metadata/properties"/>
    <ds:schemaRef ds:uri="http://schemas.microsoft.com/office/infopath/2007/PartnerControls"/>
    <ds:schemaRef ds:uri="a38cdfb6-c8e1-4828-bac3-476e2e9d9734"/>
    <ds:schemaRef ds:uri="2fef02ee-dcfb-42ad-bcc1-e0c732bbbde9"/>
  </ds:schemaRefs>
</ds:datastoreItem>
</file>

<file path=customXml/itemProps3.xml><?xml version="1.0" encoding="utf-8"?>
<ds:datastoreItem xmlns:ds="http://schemas.openxmlformats.org/officeDocument/2006/customXml" ds:itemID="{A6471926-1624-46B2-B8AE-EB9B833ED0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8cdfb6-c8e1-4828-bac3-476e2e9d9734"/>
    <ds:schemaRef ds:uri="2fef02ee-dcfb-42ad-bcc1-e0c732bbbd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3511</TotalTime>
  <Words>5177</Words>
  <Application>Microsoft Office PowerPoint</Application>
  <PresentationFormat>Personalizzato</PresentationFormat>
  <Paragraphs>775</Paragraphs>
  <Slides>30</Slides>
  <Notes>30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30</vt:i4>
      </vt:variant>
    </vt:vector>
  </HeadingPairs>
  <TitlesOfParts>
    <vt:vector size="40" baseType="lpstr">
      <vt:lpstr>Arial</vt:lpstr>
      <vt:lpstr>Calibri</vt:lpstr>
      <vt:lpstr>Helvetica Neue</vt:lpstr>
      <vt:lpstr>Helvetica Neue Light</vt:lpstr>
      <vt:lpstr>Helvetica Neue LT Std 75 Bold</vt:lpstr>
      <vt:lpstr>HelveticaNeue</vt:lpstr>
      <vt:lpstr>Inter</vt:lpstr>
      <vt:lpstr>Titillium Web</vt:lpstr>
      <vt:lpstr>Master 1</vt:lpstr>
      <vt:lpstr>White</vt:lpstr>
      <vt:lpstr>LAZIO INVEST IN LAZIO CHOOSE THE REGION OF ROME A Region of Beauty and Innovation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WHO –Invest in Lazio is a project dedicated to the promotion and governance of FDI - Foreign Direct Investments, which includes a coordinated program of initiatives aimed at attracting, facilitating, and retaining investment in the region, promoting Lazio as a destination for FDI (Foreign Direct Investment).   HOW –The Invest in Lazio team assists investors in the setting-up and the expansion of their operations in the region providing support and information about planning an investment in Lazio.  </vt:lpstr>
      <vt:lpstr>Presentazione standard di PowerPoint</vt:lpstr>
      <vt:lpstr>Presentazione standard di PowerPoint</vt:lpstr>
    </vt:vector>
  </TitlesOfParts>
  <Manager/>
  <Company>AA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dc:title>
  <dc:subject/>
  <dc:creator>AA</dc:creator>
  <cp:keywords/>
  <dc:description/>
  <cp:lastModifiedBy>Federica Sanò</cp:lastModifiedBy>
  <cp:revision>246</cp:revision>
  <cp:lastPrinted>2024-03-14T12:14:51Z</cp:lastPrinted>
  <dcterms:created xsi:type="dcterms:W3CDTF">2016-05-17T07:43:39Z</dcterms:created>
  <dcterms:modified xsi:type="dcterms:W3CDTF">2026-09-25T13:24:32Z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0x01010030CBA00C61323643812FE697AE2111FD</vt:lpwstr>
  </property>
  <property fmtid="{D5CDD505-2E9C-101B-9397-08002B2CF9AE}" pid="3" name="MediaServiceImageTags">
    <vt:lpwstr/>
  </property>
</Properties>
</file>