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64"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95CF10F-5F78-432F-B39A-FF71CB1427F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68B5A76D-B66E-4451-83A3-08241052F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9D634D73-D0F6-4F2A-B8D7-65B3583BD253}"/>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70652EBB-6696-4745-B7E4-013E7AD9B2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A16C33D-5C0D-43FC-B189-B4EB14DBA4FA}"/>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236682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98ACEDE-2F3A-4960-83CB-00E6B87E64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89ECC9D-9963-4BEB-B821-3309DA1EC33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46BF30B-6CB4-4067-91EF-048FA05E3069}"/>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B915B098-AEBC-48E9-AC56-60B2EFA585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31F206-BB12-49D1-AFF5-EF7E73F68919}"/>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238316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B59996B-AED2-4DB8-8662-2DA2DF05F73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DC3F90CF-3425-45BE-80D0-4BF77E3B3B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3353BB5-ADD5-4E3E-BD5C-00EB59E01D73}"/>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8B861D7A-0E1F-4719-8189-8152E07127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E64FF3E-185F-424D-AE34-47A7C11C4BA6}"/>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95643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8BBEC9-44E5-49A9-9C10-A819E52DEE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8A554C3-68F3-48BD-AB98-C3F4CD9F330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F9E25EC-C89D-456F-9A8E-A36DE9EC3B20}"/>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182AA108-3803-4A1C-88D2-3161A73C26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C3E6AF6-1752-40A7-9F87-D7AFCB2E49CE}"/>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280754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C302BC-CEE6-42E5-BFE1-F9299B56DDF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3247BBA-E19C-44C0-9217-C2C7029AD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7E235984-2024-41B2-BAC0-D52927E3BD79}"/>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1223798B-860B-4FF5-92B3-56C6DFADC1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C525AB4-E839-4CCD-A19E-3851C63852B0}"/>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22233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E31596-C9E8-4673-941A-710D6C6281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E51AAD4-509F-40F7-B8B4-D28B6902244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7EA27B7B-4F7D-45AF-BAFC-26A84E9790E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9D43D241-C361-4C8B-B2A9-13DD3FF0D4C7}"/>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6" name="Segnaposto piè di pagina 5">
            <a:extLst>
              <a:ext uri="{FF2B5EF4-FFF2-40B4-BE49-F238E27FC236}">
                <a16:creationId xmlns:a16="http://schemas.microsoft.com/office/drawing/2014/main" xmlns="" id="{4650C524-3886-4E29-9FBA-705C9D7B1B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8E9CE5E-2315-4CE1-8351-AB062FC2391F}"/>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328145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8408A8-963E-4321-81E1-34AF6486F5D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FD837B5-9956-4DF1-82C1-197756A41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D717AD72-46F2-4EFD-9F65-02DD54D3400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A1E2E7-919F-450E-925E-A1E99355A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0B634C83-9B6C-4094-8C37-E03424DAC4F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D21584AF-5F01-46EA-911B-445E726462FF}"/>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8" name="Segnaposto piè di pagina 7">
            <a:extLst>
              <a:ext uri="{FF2B5EF4-FFF2-40B4-BE49-F238E27FC236}">
                <a16:creationId xmlns:a16="http://schemas.microsoft.com/office/drawing/2014/main" xmlns="" id="{5130CDA1-36A5-4AF5-8C32-C0A0576360A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A0CAD22D-CD22-478E-8F66-DD1247DC8AF0}"/>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16595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AB0FBB-6DF3-4714-9769-3FD53908800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0AF37A8F-0085-4E9C-BE04-7260BBF1277E}"/>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4" name="Segnaposto piè di pagina 3">
            <a:extLst>
              <a:ext uri="{FF2B5EF4-FFF2-40B4-BE49-F238E27FC236}">
                <a16:creationId xmlns:a16="http://schemas.microsoft.com/office/drawing/2014/main" xmlns="" id="{DC1CE5C4-B220-4286-BA4F-35C18CA2D30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EA9425AB-CF46-4710-8CB7-344A49136F2D}"/>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18251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E53F336-AF52-473E-8CB0-DFC5348A5A9E}"/>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3" name="Segnaposto piè di pagina 2">
            <a:extLst>
              <a:ext uri="{FF2B5EF4-FFF2-40B4-BE49-F238E27FC236}">
                <a16:creationId xmlns:a16="http://schemas.microsoft.com/office/drawing/2014/main" xmlns="" id="{BF62F39D-7C79-4A78-A5A5-794C1062827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C301ED4-9710-40FB-A8CA-9B445B082D86}"/>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45822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626217-FBB6-47C5-A85B-22646DCC062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205DAD7-79A7-4FCD-9744-25234210B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2290C7B6-54DC-409C-9515-C0B1B8C8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83E6C634-34E5-4AE3-8FAF-10427C45E0B4}"/>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6" name="Segnaposto piè di pagina 5">
            <a:extLst>
              <a:ext uri="{FF2B5EF4-FFF2-40B4-BE49-F238E27FC236}">
                <a16:creationId xmlns:a16="http://schemas.microsoft.com/office/drawing/2014/main" xmlns="" id="{4D4BC379-2244-4391-A1B6-CA304C638A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D23D24C-5812-422C-A6D2-38D2EA18B64A}"/>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153487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63A3824-D240-4FB6-AE3D-F601DAEFD9D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A0CCA433-B72A-4BFB-9CCF-08E625B14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9D3C178-C597-403E-8164-7D9E24B59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A647893-CEF4-456C-8F36-98BE5F0391D2}"/>
              </a:ext>
            </a:extLst>
          </p:cNvPr>
          <p:cNvSpPr>
            <a:spLocks noGrp="1"/>
          </p:cNvSpPr>
          <p:nvPr>
            <p:ph type="dt" sz="half" idx="10"/>
          </p:nvPr>
        </p:nvSpPr>
        <p:spPr/>
        <p:txBody>
          <a:bodyPr/>
          <a:lstStyle/>
          <a:p>
            <a:fld id="{2A33B51B-6351-4CF0-8679-720FBD2EDF3F}" type="datetimeFigureOut">
              <a:rPr lang="it-IT" smtClean="0"/>
              <a:t>27/01/2020</a:t>
            </a:fld>
            <a:endParaRPr lang="it-IT"/>
          </a:p>
        </p:txBody>
      </p:sp>
      <p:sp>
        <p:nvSpPr>
          <p:cNvPr id="6" name="Segnaposto piè di pagina 5">
            <a:extLst>
              <a:ext uri="{FF2B5EF4-FFF2-40B4-BE49-F238E27FC236}">
                <a16:creationId xmlns:a16="http://schemas.microsoft.com/office/drawing/2014/main" xmlns="" id="{B2F727A8-3071-44F0-AD64-3AA2604E80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60502599-32FD-43EF-A3C5-95DF227AE1C6}"/>
              </a:ext>
            </a:extLst>
          </p:cNvPr>
          <p:cNvSpPr>
            <a:spLocks noGrp="1"/>
          </p:cNvSpPr>
          <p:nvPr>
            <p:ph type="sldNum" sz="quarter" idx="12"/>
          </p:nvPr>
        </p:nvSpPr>
        <p:spPr/>
        <p:txBody>
          <a:bodyPr/>
          <a:lstStyle/>
          <a:p>
            <a:fld id="{585D845F-7755-4461-B116-BA0B2408FB7A}" type="slidenum">
              <a:rPr lang="it-IT" smtClean="0"/>
              <a:t>‹N›</a:t>
            </a:fld>
            <a:endParaRPr lang="it-IT"/>
          </a:p>
        </p:txBody>
      </p:sp>
    </p:spTree>
    <p:extLst>
      <p:ext uri="{BB962C8B-B14F-4D97-AF65-F5344CB8AC3E}">
        <p14:creationId xmlns:p14="http://schemas.microsoft.com/office/powerpoint/2010/main" val="379135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6D7C0666-10A2-44C9-89F8-E1949CC06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DD332C4-1876-4CDD-8D9C-431BBB571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63B407D-8FDE-4A68-B666-C4AD61F36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3B51B-6351-4CF0-8679-720FBD2EDF3F}" type="datetimeFigureOut">
              <a:rPr lang="it-IT" smtClean="0"/>
              <a:t>27/01/2020</a:t>
            </a:fld>
            <a:endParaRPr lang="it-IT"/>
          </a:p>
        </p:txBody>
      </p:sp>
      <p:sp>
        <p:nvSpPr>
          <p:cNvPr id="5" name="Segnaposto piè di pagina 4">
            <a:extLst>
              <a:ext uri="{FF2B5EF4-FFF2-40B4-BE49-F238E27FC236}">
                <a16:creationId xmlns:a16="http://schemas.microsoft.com/office/drawing/2014/main" xmlns="" id="{71E540F6-215C-422D-B2DD-DD643F74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C19CFD03-2761-4BB0-B74E-771C8E966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D845F-7755-4461-B116-BA0B2408FB7A}" type="slidenum">
              <a:rPr lang="it-IT" smtClean="0"/>
              <a:t>‹N›</a:t>
            </a:fld>
            <a:endParaRPr lang="it-IT"/>
          </a:p>
        </p:txBody>
      </p:sp>
    </p:spTree>
    <p:extLst>
      <p:ext uri="{BB962C8B-B14F-4D97-AF65-F5344CB8AC3E}">
        <p14:creationId xmlns:p14="http://schemas.microsoft.com/office/powerpoint/2010/main" val="421529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alendariofiereinternazionali.it/" TargetMode="Externa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emf"/><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emf"/><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www.lazioinnova.it/" TargetMode="External"/><Relationship Id="rId5" Type="http://schemas.openxmlformats.org/officeDocument/2006/relationships/image" Target="../media/image20.png"/><Relationship Id="rId10" Type="http://schemas.openxmlformats.org/officeDocument/2006/relationships/hyperlink" Target="http://www.lazioeuropa.it/" TargetMode="External"/><Relationship Id="rId4" Type="http://schemas.openxmlformats.org/officeDocument/2006/relationships/image" Target="../media/image15.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gecoweb.lazioinnova.it/"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centivi@pec.lazioinnova.it"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gecoweb.lazioinnova.it/"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centivi@pec.lazioinnova.it"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7 gennaio_slide tapp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3964" cy="6858000"/>
          </a:xfrm>
          <a:prstGeom prst="rect">
            <a:avLst/>
          </a:prstGeom>
        </p:spPr>
      </p:pic>
    </p:spTree>
    <p:extLst>
      <p:ext uri="{BB962C8B-B14F-4D97-AF65-F5344CB8AC3E}">
        <p14:creationId xmlns:p14="http://schemas.microsoft.com/office/powerpoint/2010/main" val="187639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475007"/>
            <a:ext cx="9703059" cy="4612032"/>
          </a:xfrm>
          <a:prstGeom prst="rect">
            <a:avLst/>
          </a:prstGeom>
          <a:noFill/>
        </p:spPr>
        <p:txBody>
          <a:bodyPr wrap="square" rtlCol="0">
            <a:spAutoFit/>
          </a:bodyPr>
          <a:lstStyle/>
          <a:p>
            <a:pPr algn="ctr">
              <a:lnSpc>
                <a:spcPct val="120000"/>
              </a:lnSpc>
            </a:pPr>
            <a:r>
              <a:rPr lang="it-IT" sz="1600" dirty="0">
                <a:solidFill>
                  <a:srgbClr val="092535"/>
                </a:solidFill>
                <a:latin typeface="Arial" panose="020B0604020202020204" pitchFamily="34" charset="0"/>
                <a:ea typeface="Times New Roman" panose="02020603050405020304" pitchFamily="18" charset="0"/>
                <a:cs typeface="Arial" panose="020B0604020202020204" pitchFamily="34" charset="0"/>
              </a:rPr>
              <a:t>I </a:t>
            </a:r>
            <a:r>
              <a:rPr lang="it-IT" sz="1600" i="1" dirty="0">
                <a:solidFill>
                  <a:srgbClr val="092535"/>
                </a:solidFill>
                <a:latin typeface="Arial" panose="020B0604020202020204" pitchFamily="34" charset="0"/>
                <a:ea typeface="Times New Roman" panose="02020603050405020304" pitchFamily="18" charset="0"/>
                <a:cs typeface="Arial" panose="020B0604020202020204" pitchFamily="34" charset="0"/>
              </a:rPr>
              <a:t>voucher per l’internazionalizzazione </a:t>
            </a:r>
            <a:r>
              <a:rPr lang="it-IT" sz="1600" dirty="0">
                <a:solidFill>
                  <a:srgbClr val="092535"/>
                </a:solidFill>
                <a:latin typeface="Arial" panose="020B0604020202020204" pitchFamily="34" charset="0"/>
                <a:ea typeface="Times New Roman" panose="02020603050405020304" pitchFamily="18" charset="0"/>
                <a:cs typeface="Arial" panose="020B0604020202020204" pitchFamily="34" charset="0"/>
              </a:rPr>
              <a:t>sostengono </a:t>
            </a:r>
            <a:r>
              <a:rPr lang="it-IT" sz="1600" b="1" dirty="0">
                <a:solidFill>
                  <a:srgbClr val="092535"/>
                </a:solidFill>
                <a:latin typeface="Arial" panose="020B0604020202020204" pitchFamily="34" charset="0"/>
                <a:ea typeface="Times New Roman" panose="02020603050405020304" pitchFamily="18" charset="0"/>
                <a:cs typeface="Arial" panose="020B0604020202020204" pitchFamily="34" charset="0"/>
              </a:rPr>
              <a:t>due tipologie di progetti:</a:t>
            </a:r>
          </a:p>
          <a:p>
            <a:pPr>
              <a:lnSpc>
                <a:spcPct val="120000"/>
              </a:lnSpc>
            </a:pPr>
            <a:endParaRPr lang="it-IT" sz="1600" b="1" dirty="0">
              <a:solidFill>
                <a:srgbClr val="092535"/>
              </a:solidFill>
              <a:latin typeface="Arial" panose="020B0604020202020204" pitchFamily="34" charset="0"/>
              <a:cs typeface="Arial" panose="020B0604020202020204" pitchFamily="34" charset="0"/>
            </a:endParaRPr>
          </a:p>
          <a:p>
            <a:pPr marL="609585" indent="-609585" algn="just">
              <a:lnSpc>
                <a:spcPct val="120000"/>
              </a:lnSpc>
              <a:buAutoNum type="alphaLcParenR"/>
            </a:pPr>
            <a:r>
              <a:rPr lang="it-IT" sz="1600" b="1" dirty="0">
                <a:solidFill>
                  <a:srgbClr val="092535"/>
                </a:solidFill>
                <a:latin typeface="Arial" panose="020B0604020202020204" pitchFamily="34" charset="0"/>
                <a:cs typeface="Arial" panose="020B0604020202020204" pitchFamily="34" charset="0"/>
              </a:rPr>
              <a:t>Partecipazione delle imprese a fiere, saloni internazionali e rilevanti eventi commerciali in Italia </a:t>
            </a:r>
            <a:r>
              <a:rPr lang="it-IT" sz="1600" dirty="0">
                <a:solidFill>
                  <a:srgbClr val="092535"/>
                </a:solidFill>
                <a:latin typeface="Arial" panose="020B0604020202020204" pitchFamily="34" charset="0"/>
                <a:cs typeface="Arial" panose="020B0604020202020204" pitchFamily="34" charset="0"/>
              </a:rPr>
              <a:t>(elencati in </a:t>
            </a:r>
            <a:r>
              <a:rPr lang="it-IT" sz="1600" dirty="0">
                <a:solidFill>
                  <a:srgbClr val="092535"/>
                </a:solidFill>
                <a:latin typeface="Arial" panose="020B0604020202020204" pitchFamily="34" charset="0"/>
                <a:cs typeface="Arial" panose="020B0604020202020204" pitchFamily="34" charset="0"/>
                <a:hlinkClick r:id="rId2"/>
              </a:rPr>
              <a:t>www.calendariofiereinternazionali.it</a:t>
            </a:r>
            <a:r>
              <a:rPr lang="it-IT" sz="1600" dirty="0">
                <a:solidFill>
                  <a:srgbClr val="092535"/>
                </a:solidFill>
                <a:latin typeface="Arial" panose="020B0604020202020204" pitchFamily="34" charset="0"/>
                <a:cs typeface="Arial" panose="020B0604020202020204" pitchFamily="34" charset="0"/>
              </a:rPr>
              <a:t>), </a:t>
            </a:r>
            <a:r>
              <a:rPr lang="it-IT" sz="1600" b="1" dirty="0">
                <a:solidFill>
                  <a:srgbClr val="092535"/>
                </a:solidFill>
                <a:latin typeface="Arial" panose="020B0604020202020204" pitchFamily="34" charset="0"/>
                <a:cs typeface="Arial" panose="020B0604020202020204" pitchFamily="34" charset="0"/>
              </a:rPr>
              <a:t>in Europa e in Paesi al di fuori dell’Unione europea. </a:t>
            </a:r>
          </a:p>
          <a:p>
            <a:pPr algn="just">
              <a:lnSpc>
                <a:spcPct val="120000"/>
              </a:lnSpc>
            </a:pPr>
            <a:endParaRPr lang="it-IT" sz="1600" dirty="0">
              <a:solidFill>
                <a:srgbClr val="092535"/>
              </a:solidFill>
              <a:latin typeface="Arial" panose="020B0604020202020204" pitchFamily="34" charset="0"/>
              <a:cs typeface="Arial" panose="020B0604020202020204" pitchFamily="34" charset="0"/>
            </a:endParaRPr>
          </a:p>
          <a:p>
            <a:pPr marL="836063" indent="-243411" algn="just">
              <a:lnSpc>
                <a:spcPct val="120000"/>
              </a:lnSpc>
              <a:spcAft>
                <a:spcPts val="800"/>
              </a:spcAft>
              <a:buFont typeface="Wingdings" panose="05000000000000000000" pitchFamily="2" charset="2"/>
              <a:buChar char="ü"/>
            </a:pPr>
            <a:r>
              <a:rPr lang="it-IT" sz="1600" dirty="0">
                <a:solidFill>
                  <a:srgbClr val="092535"/>
                </a:solidFill>
                <a:latin typeface="Arial" panose="020B0604020202020204" pitchFamily="34" charset="0"/>
                <a:cs typeface="Arial" panose="020B0604020202020204" pitchFamily="34" charset="0"/>
              </a:rPr>
              <a:t>    È  ammissibile la partecipazione a Fiere prenotate dall’impresa prima della presentazione</a:t>
            </a:r>
            <a:br>
              <a:rPr lang="it-IT" sz="1600" dirty="0">
                <a:solidFill>
                  <a:srgbClr val="092535"/>
                </a:solidFill>
                <a:latin typeface="Arial" panose="020B0604020202020204" pitchFamily="34" charset="0"/>
                <a:cs typeface="Arial" panose="020B0604020202020204" pitchFamily="34" charset="0"/>
              </a:rPr>
            </a:br>
            <a:r>
              <a:rPr lang="it-IT" sz="1600" dirty="0">
                <a:solidFill>
                  <a:srgbClr val="092535"/>
                </a:solidFill>
                <a:latin typeface="Arial" panose="020B0604020202020204" pitchFamily="34" charset="0"/>
                <a:cs typeface="Arial" panose="020B0604020202020204" pitchFamily="34" charset="0"/>
              </a:rPr>
              <a:t>    della domanda, purché si svolgano in un periodo successivo alla richiesta di incentivo </a:t>
            </a:r>
            <a:br>
              <a:rPr lang="it-IT" sz="1600" dirty="0">
                <a:solidFill>
                  <a:srgbClr val="092535"/>
                </a:solidFill>
                <a:latin typeface="Arial" panose="020B0604020202020204" pitchFamily="34" charset="0"/>
                <a:cs typeface="Arial" panose="020B0604020202020204" pitchFamily="34" charset="0"/>
              </a:rPr>
            </a:br>
            <a:r>
              <a:rPr lang="it-IT" sz="1600" dirty="0">
                <a:solidFill>
                  <a:srgbClr val="092535"/>
                </a:solidFill>
                <a:latin typeface="Arial" panose="020B0604020202020204" pitchFamily="34" charset="0"/>
                <a:cs typeface="Arial" panose="020B0604020202020204" pitchFamily="34" charset="0"/>
              </a:rPr>
              <a:t>    ed entro la data di chiusura della finestra. </a:t>
            </a:r>
          </a:p>
          <a:p>
            <a:pPr marL="836063" indent="-243411" algn="just">
              <a:lnSpc>
                <a:spcPct val="120000"/>
              </a:lnSpc>
              <a:spcAft>
                <a:spcPts val="800"/>
              </a:spcAft>
              <a:buFont typeface="Wingdings" panose="05000000000000000000" pitchFamily="2" charset="2"/>
              <a:buChar char="ü"/>
            </a:pPr>
            <a:endParaRPr lang="it-IT" sz="1600" dirty="0">
              <a:solidFill>
                <a:srgbClr val="092535"/>
              </a:solidFill>
              <a:latin typeface="Arial" panose="020B0604020202020204" pitchFamily="34" charset="0"/>
              <a:cs typeface="Arial" panose="020B0604020202020204" pitchFamily="34" charset="0"/>
            </a:endParaRPr>
          </a:p>
          <a:p>
            <a:pPr marL="836063" indent="-243411" algn="just">
              <a:lnSpc>
                <a:spcPct val="120000"/>
              </a:lnSpc>
              <a:spcAft>
                <a:spcPts val="800"/>
              </a:spcAft>
              <a:buFont typeface="Wingdings" panose="05000000000000000000" pitchFamily="2" charset="2"/>
              <a:buChar char="ü"/>
            </a:pPr>
            <a:r>
              <a:rPr lang="it-IT" sz="1600" dirty="0">
                <a:solidFill>
                  <a:srgbClr val="092535"/>
                </a:solidFill>
                <a:latin typeface="Arial" panose="020B0604020202020204" pitchFamily="34" charset="0"/>
                <a:cs typeface="Arial" panose="020B0604020202020204" pitchFamily="34" charset="0"/>
              </a:rPr>
              <a:t>    Sono ammissibili le spese relative all’iscrizione e all’affitto di spazi espositivi</a:t>
            </a:r>
            <a:br>
              <a:rPr lang="it-IT" sz="1600" dirty="0">
                <a:solidFill>
                  <a:srgbClr val="092535"/>
                </a:solidFill>
                <a:latin typeface="Arial" panose="020B0604020202020204" pitchFamily="34" charset="0"/>
                <a:cs typeface="Arial" panose="020B0604020202020204" pitchFamily="34" charset="0"/>
              </a:rPr>
            </a:br>
            <a:r>
              <a:rPr lang="it-IT" sz="1600" dirty="0">
                <a:solidFill>
                  <a:srgbClr val="092535"/>
                </a:solidFill>
                <a:latin typeface="Arial" panose="020B0604020202020204" pitchFamily="34" charset="0"/>
                <a:cs typeface="Arial" panose="020B0604020202020204" pitchFamily="34" charset="0"/>
              </a:rPr>
              <a:t>    eventualmente già sostenute, purché la fattura non sia antecedente al 1° gennaio 2019. </a:t>
            </a:r>
          </a:p>
          <a:p>
            <a:pPr marL="836063" indent="-243411" algn="just">
              <a:lnSpc>
                <a:spcPct val="120000"/>
              </a:lnSpc>
              <a:spcAft>
                <a:spcPts val="800"/>
              </a:spcAft>
              <a:buFont typeface="Wingdings" panose="05000000000000000000" pitchFamily="2" charset="2"/>
              <a:buChar char="ü"/>
            </a:pPr>
            <a:endParaRPr lang="it-IT" sz="1600" dirty="0">
              <a:solidFill>
                <a:srgbClr val="092535"/>
              </a:solidFill>
              <a:latin typeface="Arial" panose="020B0604020202020204" pitchFamily="34" charset="0"/>
              <a:cs typeface="Arial" panose="020B0604020202020204" pitchFamily="34" charset="0"/>
            </a:endParaRPr>
          </a:p>
          <a:p>
            <a:pPr marL="836063" indent="-243411" algn="just">
              <a:lnSpc>
                <a:spcPct val="120000"/>
              </a:lnSpc>
              <a:spcAft>
                <a:spcPts val="800"/>
              </a:spcAft>
              <a:buFont typeface="Wingdings" panose="05000000000000000000" pitchFamily="2" charset="2"/>
              <a:buChar char="ü"/>
            </a:pPr>
            <a:r>
              <a:rPr lang="it-IT" sz="1600" dirty="0">
                <a:solidFill>
                  <a:srgbClr val="092535"/>
                </a:solidFill>
                <a:latin typeface="Arial" panose="020B0604020202020204" pitchFamily="34" charset="0"/>
                <a:cs typeface="Arial" panose="020B0604020202020204" pitchFamily="34" charset="0"/>
              </a:rPr>
              <a:t>    È possibile presentare progetti che prevedano la partecipazione a uno o due eventi.</a:t>
            </a:r>
          </a:p>
        </p:txBody>
      </p:sp>
      <p:pic>
        <p:nvPicPr>
          <p:cNvPr id="9" name="Immagine 8" descr="logo_regione_positivo.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8" name="CasellaDiTesto 7">
            <a:extLst>
              <a:ext uri="{FF2B5EF4-FFF2-40B4-BE49-F238E27FC236}">
                <a16:creationId xmlns:a16="http://schemas.microsoft.com/office/drawing/2014/main" xmlns="" id="{91B039B2-D12F-3947-BB12-2993206E2E92}"/>
              </a:ext>
            </a:extLst>
          </p:cNvPr>
          <p:cNvSpPr txBox="1"/>
          <p:nvPr/>
        </p:nvSpPr>
        <p:spPr>
          <a:xfrm>
            <a:off x="1065385" y="588356"/>
            <a:ext cx="1511808" cy="707886"/>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PER FARE COSA?</a:t>
            </a:r>
          </a:p>
          <a:p>
            <a:pPr algn="ctr"/>
            <a:endParaRPr lang="it-IT" sz="2800" dirty="0">
              <a:solidFill>
                <a:srgbClr val="00243E"/>
              </a:solidFill>
            </a:endParaRPr>
          </a:p>
        </p:txBody>
      </p:sp>
    </p:spTree>
    <p:extLst>
      <p:ext uri="{BB962C8B-B14F-4D97-AF65-F5344CB8AC3E}">
        <p14:creationId xmlns:p14="http://schemas.microsoft.com/office/powerpoint/2010/main" val="182083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662538"/>
            <a:ext cx="9703059" cy="4123693"/>
          </a:xfrm>
          <a:prstGeom prst="rect">
            <a:avLst/>
          </a:prstGeom>
          <a:noFill/>
        </p:spPr>
        <p:txBody>
          <a:bodyPr wrap="square" rtlCol="0">
            <a:spAutoFit/>
          </a:bodyPr>
          <a:lstStyle/>
          <a:p>
            <a:pPr>
              <a:lnSpc>
                <a:spcPct val="120000"/>
              </a:lnSpc>
            </a:pPr>
            <a:r>
              <a:rPr lang="it-IT" sz="1600" dirty="0">
                <a:solidFill>
                  <a:srgbClr val="092535"/>
                </a:solidFill>
                <a:latin typeface="Arial" panose="020B0604020202020204" pitchFamily="34" charset="0"/>
                <a:ea typeface="Times New Roman" panose="02020603050405020304" pitchFamily="18" charset="0"/>
                <a:cs typeface="Arial" panose="020B0604020202020204" pitchFamily="34" charset="0"/>
              </a:rPr>
              <a:t>I </a:t>
            </a:r>
            <a:r>
              <a:rPr lang="it-IT" sz="1600" i="1" dirty="0">
                <a:solidFill>
                  <a:srgbClr val="092535"/>
                </a:solidFill>
                <a:latin typeface="Arial" panose="020B0604020202020204" pitchFamily="34" charset="0"/>
                <a:ea typeface="Times New Roman" panose="02020603050405020304" pitchFamily="18" charset="0"/>
                <a:cs typeface="Arial" panose="020B0604020202020204" pitchFamily="34" charset="0"/>
              </a:rPr>
              <a:t>voucher per l’internazionalizzazione  </a:t>
            </a:r>
            <a:r>
              <a:rPr lang="it-IT" sz="1600" dirty="0">
                <a:solidFill>
                  <a:srgbClr val="092535"/>
                </a:solidFill>
                <a:latin typeface="Arial" panose="020B0604020202020204" pitchFamily="34" charset="0"/>
                <a:ea typeface="Times New Roman" panose="02020603050405020304" pitchFamily="18" charset="0"/>
                <a:cs typeface="Arial" panose="020B0604020202020204" pitchFamily="34" charset="0"/>
              </a:rPr>
              <a:t>sostengono </a:t>
            </a:r>
            <a:r>
              <a:rPr lang="it-IT" sz="1600" b="1" dirty="0">
                <a:solidFill>
                  <a:srgbClr val="092535"/>
                </a:solidFill>
                <a:latin typeface="Arial" panose="020B0604020202020204" pitchFamily="34" charset="0"/>
                <a:ea typeface="Times New Roman" panose="02020603050405020304" pitchFamily="18" charset="0"/>
                <a:cs typeface="Arial" panose="020B0604020202020204" pitchFamily="34" charset="0"/>
              </a:rPr>
              <a:t>due tipologie di progetti:</a:t>
            </a:r>
          </a:p>
          <a:p>
            <a:pPr>
              <a:lnSpc>
                <a:spcPct val="120000"/>
              </a:lnSpc>
            </a:pPr>
            <a:endParaRPr lang="it-IT" sz="1600" b="1" dirty="0">
              <a:solidFill>
                <a:srgbClr val="092535"/>
              </a:solidFill>
              <a:latin typeface="Arial" panose="020B0604020202020204" pitchFamily="34" charset="0"/>
              <a:cs typeface="Arial" panose="020B0604020202020204" pitchFamily="34" charset="0"/>
            </a:endParaRPr>
          </a:p>
          <a:p>
            <a:pPr marL="1202237" indent="-609585">
              <a:lnSpc>
                <a:spcPct val="120000"/>
              </a:lnSpc>
              <a:spcAft>
                <a:spcPts val="800"/>
              </a:spcAft>
              <a:buFont typeface="+mj-lt"/>
              <a:buAutoNum type="alphaLcParenR" startAt="2"/>
            </a:pPr>
            <a:r>
              <a:rPr lang="it-IT" sz="1600" b="1" dirty="0">
                <a:solidFill>
                  <a:srgbClr val="092535"/>
                </a:solidFill>
                <a:latin typeface="Arial" panose="020B0604020202020204" pitchFamily="34" charset="0"/>
                <a:cs typeface="Arial" panose="020B0604020202020204" pitchFamily="34" charset="0"/>
              </a:rPr>
              <a:t>Acquisto di servizi per l’internazionalizzazione forniti da una “Società di TEM” </a:t>
            </a:r>
            <a:br>
              <a:rPr lang="it-IT" sz="1600" b="1" dirty="0">
                <a:solidFill>
                  <a:srgbClr val="092535"/>
                </a:solidFill>
                <a:latin typeface="Arial" panose="020B0604020202020204" pitchFamily="34" charset="0"/>
                <a:cs typeface="Arial" panose="020B0604020202020204" pitchFamily="34" charset="0"/>
              </a:rPr>
            </a:br>
            <a:r>
              <a:rPr lang="it-IT" sz="1600" b="1" dirty="0">
                <a:solidFill>
                  <a:srgbClr val="092535"/>
                </a:solidFill>
                <a:latin typeface="Arial" panose="020B0604020202020204" pitchFamily="34" charset="0"/>
                <a:cs typeface="Arial" panose="020B0604020202020204" pitchFamily="34" charset="0"/>
              </a:rPr>
              <a:t>(</a:t>
            </a:r>
            <a:r>
              <a:rPr lang="it-IT" sz="1600" b="1" dirty="0" err="1">
                <a:solidFill>
                  <a:srgbClr val="092535"/>
                </a:solidFill>
                <a:latin typeface="Arial" panose="020B0604020202020204" pitchFamily="34" charset="0"/>
                <a:cs typeface="Arial" panose="020B0604020202020204" pitchFamily="34" charset="0"/>
              </a:rPr>
              <a:t>Temporary</a:t>
            </a:r>
            <a:r>
              <a:rPr lang="it-IT" sz="1600" b="1" dirty="0">
                <a:solidFill>
                  <a:srgbClr val="092535"/>
                </a:solidFill>
                <a:latin typeface="Arial" panose="020B0604020202020204" pitchFamily="34" charset="0"/>
                <a:cs typeface="Arial" panose="020B0604020202020204" pitchFamily="34" charset="0"/>
              </a:rPr>
              <a:t> Export Manager)</a:t>
            </a:r>
          </a:p>
          <a:p>
            <a:pPr marL="2169530" lvl="1" indent="-480472">
              <a:lnSpc>
                <a:spcPct val="120000"/>
              </a:lnSpc>
              <a:spcAft>
                <a:spcPts val="800"/>
              </a:spcAft>
              <a:buFont typeface="Wingdings" panose="05000000000000000000" pitchFamily="2" charset="2"/>
              <a:buChar char="ü"/>
            </a:pPr>
            <a:r>
              <a:rPr lang="it-IT" sz="1600" dirty="0">
                <a:solidFill>
                  <a:srgbClr val="092535"/>
                </a:solidFill>
                <a:latin typeface="Arial" panose="020B0604020202020204" pitchFamily="34" charset="0"/>
                <a:cs typeface="Arial" panose="020B0604020202020204" pitchFamily="34" charset="0"/>
              </a:rPr>
              <a:t>La società di TEM deve essere iscritta nell’apposito elenco tenuto presso il Ministero dello Sviluppo Economico.</a:t>
            </a:r>
          </a:p>
          <a:p>
            <a:pPr marL="1559945" indent="-480472">
              <a:lnSpc>
                <a:spcPct val="120000"/>
              </a:lnSpc>
              <a:spcAft>
                <a:spcPts val="800"/>
              </a:spcAft>
              <a:buFont typeface="Wingdings" panose="05000000000000000000" pitchFamily="2" charset="2"/>
              <a:buChar char="ü"/>
            </a:pPr>
            <a:endParaRPr lang="it-IT" sz="1600" dirty="0">
              <a:solidFill>
                <a:srgbClr val="092535"/>
              </a:solidFill>
              <a:latin typeface="Arial" panose="020B0604020202020204" pitchFamily="34" charset="0"/>
              <a:cs typeface="Arial" panose="020B0604020202020204" pitchFamily="34" charset="0"/>
            </a:endParaRPr>
          </a:p>
          <a:p>
            <a:pPr marL="2169530" lvl="1" indent="-480472">
              <a:lnSpc>
                <a:spcPct val="120000"/>
              </a:lnSpc>
              <a:spcAft>
                <a:spcPts val="800"/>
              </a:spcAft>
              <a:buFont typeface="Wingdings" panose="05000000000000000000" pitchFamily="2" charset="2"/>
              <a:buChar char="ü"/>
            </a:pPr>
            <a:r>
              <a:rPr lang="it-IT" sz="1600" dirty="0">
                <a:solidFill>
                  <a:srgbClr val="092535"/>
                </a:solidFill>
                <a:latin typeface="Arial" panose="020B0604020202020204" pitchFamily="34" charset="0"/>
                <a:cs typeface="Arial" panose="020B0604020202020204" pitchFamily="34" charset="0"/>
              </a:rPr>
              <a:t>In alternativa, deve dimostrare un’esperienza almeno triennale in progetti simili, documentata da almeno 8 contratti, di cui uno antecedente al 1° agosto 2017. </a:t>
            </a:r>
          </a:p>
          <a:p>
            <a:pPr marL="592652">
              <a:lnSpc>
                <a:spcPct val="120000"/>
              </a:lnSpc>
              <a:spcAft>
                <a:spcPts val="800"/>
              </a:spcAft>
            </a:pPr>
            <a:endParaRPr lang="it-IT" sz="1600" dirty="0">
              <a:solidFill>
                <a:srgbClr val="092535"/>
              </a:solidFill>
              <a:latin typeface="Arial" panose="020B0604020202020204" pitchFamily="34" charset="0"/>
              <a:cs typeface="Arial" panose="020B0604020202020204" pitchFamily="34" charset="0"/>
            </a:endParaRPr>
          </a:p>
          <a:p>
            <a:pPr marL="592652" algn="ctr">
              <a:lnSpc>
                <a:spcPct val="120000"/>
              </a:lnSpc>
              <a:spcAft>
                <a:spcPts val="800"/>
              </a:spcAft>
            </a:pPr>
            <a:r>
              <a:rPr lang="it-IT" sz="1600" b="1" u="sng" dirty="0">
                <a:solidFill>
                  <a:srgbClr val="092535"/>
                </a:solidFill>
                <a:highlight>
                  <a:srgbClr val="FEED01"/>
                </a:highlight>
                <a:latin typeface="Arial" panose="020B0604020202020204" pitchFamily="34" charset="0"/>
                <a:cs typeface="Arial" panose="020B0604020202020204" pitchFamily="34" charset="0"/>
              </a:rPr>
              <a:t>I Progetti finanziati con questa seconda finestra, qualunque sia la tipologia di intervento, devono essere realizzati nel periodo compreso tra la data della domanda e il 30 aprile 2021</a:t>
            </a:r>
            <a:endParaRPr lang="it-IT" sz="1600" u="sng" dirty="0">
              <a:solidFill>
                <a:srgbClr val="092535"/>
              </a:solidFill>
              <a:highlight>
                <a:srgbClr val="FEED01"/>
              </a:highlight>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8" name="CasellaDiTesto 7">
            <a:extLst>
              <a:ext uri="{FF2B5EF4-FFF2-40B4-BE49-F238E27FC236}">
                <a16:creationId xmlns:a16="http://schemas.microsoft.com/office/drawing/2014/main" xmlns="" id="{91B039B2-D12F-3947-BB12-2993206E2E92}"/>
              </a:ext>
            </a:extLst>
          </p:cNvPr>
          <p:cNvSpPr txBox="1"/>
          <p:nvPr/>
        </p:nvSpPr>
        <p:spPr>
          <a:xfrm>
            <a:off x="1065385" y="588356"/>
            <a:ext cx="1511808" cy="707886"/>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PER FARE COSA?</a:t>
            </a:r>
          </a:p>
          <a:p>
            <a:pPr algn="ctr"/>
            <a:endParaRPr lang="it-IT" sz="2800" dirty="0">
              <a:solidFill>
                <a:srgbClr val="00243E"/>
              </a:solidFill>
            </a:endParaRPr>
          </a:p>
        </p:txBody>
      </p:sp>
    </p:spTree>
    <p:extLst>
      <p:ext uri="{BB962C8B-B14F-4D97-AF65-F5344CB8AC3E}">
        <p14:creationId xmlns:p14="http://schemas.microsoft.com/office/powerpoint/2010/main" val="352461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521541"/>
            <a:ext cx="9703059" cy="4201663"/>
          </a:xfrm>
          <a:prstGeom prst="rect">
            <a:avLst/>
          </a:prstGeom>
          <a:noFill/>
        </p:spPr>
        <p:txBody>
          <a:bodyPr wrap="square" rtlCol="0">
            <a:spAutoFit/>
          </a:bodyPr>
          <a:lstStyle/>
          <a:p>
            <a:pPr algn="ctr">
              <a:lnSpc>
                <a:spcPct val="120000"/>
              </a:lnSpc>
            </a:pPr>
            <a:r>
              <a:rPr lang="it-IT" sz="1600" dirty="0">
                <a:solidFill>
                  <a:srgbClr val="092535"/>
                </a:solidFill>
                <a:latin typeface="Arial" panose="020B0604020202020204" pitchFamily="34" charset="0"/>
                <a:cs typeface="Arial" panose="020B0604020202020204" pitchFamily="34" charset="0"/>
              </a:rPr>
              <a:t>I </a:t>
            </a:r>
            <a:r>
              <a:rPr lang="it-IT" sz="1600" b="1" dirty="0">
                <a:solidFill>
                  <a:srgbClr val="092535"/>
                </a:solidFill>
                <a:latin typeface="Arial" panose="020B0604020202020204" pitchFamily="34" charset="0"/>
                <a:cs typeface="Arial" panose="020B0604020202020204" pitchFamily="34" charset="0"/>
              </a:rPr>
              <a:t>servizi per l’internazionalizzazione </a:t>
            </a:r>
            <a:r>
              <a:rPr lang="it-IT" sz="1600" dirty="0">
                <a:solidFill>
                  <a:srgbClr val="092535"/>
                </a:solidFill>
                <a:latin typeface="Arial" panose="020B0604020202020204" pitchFamily="34" charset="0"/>
                <a:cs typeface="Arial" panose="020B0604020202020204" pitchFamily="34" charset="0"/>
              </a:rPr>
              <a:t>possono riguardare, ad esempio:</a:t>
            </a:r>
          </a:p>
          <a:p>
            <a:pPr algn="ctr">
              <a:lnSpc>
                <a:spcPct val="120000"/>
              </a:lnSpc>
            </a:pPr>
            <a:endParaRPr lang="it-IT" sz="1600" dirty="0">
              <a:solidFill>
                <a:srgbClr val="092535"/>
              </a:solidFill>
              <a:latin typeface="Arial" panose="020B0604020202020204" pitchFamily="34" charset="0"/>
              <a:cs typeface="Arial" panose="020B0604020202020204" pitchFamily="34" charset="0"/>
            </a:endParaRP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l’acquisizione di competenze di management, tecniche, tecnologiche, tra le quali il Program Manager (Gestione del percorso di internazionalizzazione), l’</a:t>
            </a:r>
            <a:r>
              <a:rPr lang="it-IT" sz="1600" dirty="0" err="1">
                <a:solidFill>
                  <a:srgbClr val="092535"/>
                </a:solidFill>
                <a:latin typeface="Arial" panose="020B0604020202020204" pitchFamily="34" charset="0"/>
                <a:cs typeface="Arial" panose="020B0604020202020204" pitchFamily="34" charset="0"/>
              </a:rPr>
              <a:t>Innovation</a:t>
            </a:r>
            <a:r>
              <a:rPr lang="it-IT" sz="1600" dirty="0">
                <a:solidFill>
                  <a:srgbClr val="092535"/>
                </a:solidFill>
                <a:latin typeface="Arial" panose="020B0604020202020204" pitchFamily="34" charset="0"/>
                <a:cs typeface="Arial" panose="020B0604020202020204" pitchFamily="34" charset="0"/>
              </a:rPr>
              <a:t> Manager (accompagnamento all’innovazione e trasformazione digitale, di prodotto e dei modelli di business aziendali), l’Export Manager (Analisi dei Paesi target, analisi di mercato, adeguamento prodotti);</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analisi e ricerche di mercato;</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affiancamento nell’individuazione di potenziali partner industriali e/o commerciali e nell’identificazione/acquisizione di nuovi clienti;</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assistenza legale, organizzativa, contrattuale e fiscale;</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sviluppo di competenze;</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supporto specialistico per la realizzazione di incontri B2B;</a:t>
            </a:r>
          </a:p>
          <a:p>
            <a:pPr marL="457189" indent="-457189" algn="just">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supporto specialistico per l’adeguamento del sito e del materiale promozionale, per il web marketing per il commercio on-line e per l’adesione a piattaforme di e-commerce.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8" name="CasellaDiTesto 7">
            <a:extLst>
              <a:ext uri="{FF2B5EF4-FFF2-40B4-BE49-F238E27FC236}">
                <a16:creationId xmlns:a16="http://schemas.microsoft.com/office/drawing/2014/main" xmlns="" id="{91B039B2-D12F-3947-BB12-2993206E2E92}"/>
              </a:ext>
            </a:extLst>
          </p:cNvPr>
          <p:cNvSpPr txBox="1"/>
          <p:nvPr/>
        </p:nvSpPr>
        <p:spPr>
          <a:xfrm>
            <a:off x="1065385" y="588356"/>
            <a:ext cx="1511808" cy="707886"/>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PER FARE COSA?</a:t>
            </a:r>
          </a:p>
          <a:p>
            <a:pPr algn="ctr"/>
            <a:endParaRPr lang="it-IT" sz="2800" dirty="0">
              <a:solidFill>
                <a:srgbClr val="00243E"/>
              </a:solidFill>
            </a:endParaRPr>
          </a:p>
        </p:txBody>
      </p:sp>
    </p:spTree>
    <p:extLst>
      <p:ext uri="{BB962C8B-B14F-4D97-AF65-F5344CB8AC3E}">
        <p14:creationId xmlns:p14="http://schemas.microsoft.com/office/powerpoint/2010/main" val="299170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799711" y="2842679"/>
            <a:ext cx="3779053" cy="1801006"/>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QUANTO</a:t>
            </a:r>
          </a:p>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E COME?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5864561" y="1489885"/>
            <a:ext cx="5023540" cy="5023540"/>
          </a:xfrm>
          <a:prstGeom prst="rect">
            <a:avLst/>
          </a:prstGeom>
        </p:spPr>
      </p:pic>
    </p:spTree>
    <p:extLst>
      <p:ext uri="{BB962C8B-B14F-4D97-AF65-F5344CB8AC3E}">
        <p14:creationId xmlns:p14="http://schemas.microsoft.com/office/powerpoint/2010/main" val="2246101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951077"/>
            <a:ext cx="9703059" cy="3170933"/>
          </a:xfrm>
          <a:prstGeom prst="rect">
            <a:avLst/>
          </a:prstGeom>
          <a:noFill/>
        </p:spPr>
        <p:txBody>
          <a:bodyPr wrap="square" rtlCol="0">
            <a:spAutoFit/>
          </a:bodyPr>
          <a:lstStyle/>
          <a:p>
            <a:pPr marL="380990" indent="-380990">
              <a:lnSpc>
                <a:spcPct val="120000"/>
              </a:lnSpc>
              <a:buFont typeface="Arial" panose="020B0604020202020204" pitchFamily="34" charset="0"/>
              <a:buChar char="•"/>
            </a:pPr>
            <a:r>
              <a:rPr lang="it-IT" sz="1400" dirty="0">
                <a:solidFill>
                  <a:srgbClr val="092535"/>
                </a:solidFill>
                <a:latin typeface="Arial" panose="020B0604020202020204" pitchFamily="34" charset="0"/>
                <a:ea typeface="Times New Roman" panose="02020603050405020304" pitchFamily="18" charset="0"/>
                <a:cs typeface="Arial" panose="020B0604020202020204" pitchFamily="34" charset="0"/>
              </a:rPr>
              <a:t>L’aiuto è concesso in regime </a:t>
            </a:r>
            <a:r>
              <a:rPr lang="it-IT" sz="1400" b="1" dirty="0">
                <a:solidFill>
                  <a:srgbClr val="092535"/>
                </a:solidFill>
                <a:latin typeface="Arial" panose="020B0604020202020204" pitchFamily="34" charset="0"/>
                <a:ea typeface="Times New Roman" panose="02020603050405020304" pitchFamily="18" charset="0"/>
                <a:cs typeface="Arial" panose="020B0604020202020204" pitchFamily="34" charset="0"/>
              </a:rPr>
              <a:t>De </a:t>
            </a:r>
            <a:r>
              <a:rPr lang="it-IT" sz="1400"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Minimis</a:t>
            </a:r>
            <a:r>
              <a:rPr lang="it-IT" sz="1400" dirty="0">
                <a:solidFill>
                  <a:srgbClr val="092535"/>
                </a:solidFill>
                <a:latin typeface="Arial" panose="020B0604020202020204" pitchFamily="34" charset="0"/>
                <a:ea typeface="Times New Roman" panose="02020603050405020304" pitchFamily="18" charset="0"/>
                <a:cs typeface="Arial" panose="020B0604020202020204" pitchFamily="34" charset="0"/>
              </a:rPr>
              <a:t>, come </a:t>
            </a:r>
            <a:r>
              <a:rPr lang="it-IT" sz="1400" b="1" dirty="0">
                <a:solidFill>
                  <a:srgbClr val="092535"/>
                </a:solidFill>
                <a:latin typeface="Arial" panose="020B0604020202020204" pitchFamily="34" charset="0"/>
                <a:ea typeface="Times New Roman" panose="02020603050405020304" pitchFamily="18" charset="0"/>
                <a:cs typeface="Arial" panose="020B0604020202020204" pitchFamily="34" charset="0"/>
              </a:rPr>
              <a:t>contributo a fondo perduto in una misura compresa fra il 45% e il 70% dell’importo del Progetto</a:t>
            </a:r>
            <a:r>
              <a:rPr lang="it-IT" sz="1400"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a:p>
            <a:pPr marL="380990" indent="-380990">
              <a:lnSpc>
                <a:spcPct val="120000"/>
              </a:lnSpc>
              <a:buFont typeface="Arial" panose="020B0604020202020204" pitchFamily="34" charset="0"/>
              <a:buChar char="•"/>
            </a:pPr>
            <a:endParaRPr lang="it-IT" sz="1400" dirty="0">
              <a:solidFill>
                <a:srgbClr val="092535"/>
              </a:solidFill>
              <a:latin typeface="Arial" panose="020B0604020202020204" pitchFamily="34" charset="0"/>
              <a:cs typeface="Arial" panose="020B0604020202020204" pitchFamily="34" charset="0"/>
            </a:endParaRPr>
          </a:p>
          <a:p>
            <a:pPr marL="380990" indent="-380990">
              <a:lnSpc>
                <a:spcPct val="120000"/>
              </a:lnSpc>
              <a:buFont typeface="Arial" panose="020B0604020202020204" pitchFamily="34" charset="0"/>
              <a:buChar char="•"/>
            </a:pPr>
            <a:r>
              <a:rPr lang="it-IT" sz="1400" dirty="0">
                <a:solidFill>
                  <a:srgbClr val="092535"/>
                </a:solidFill>
                <a:latin typeface="Arial" panose="020B0604020202020204" pitchFamily="34" charset="0"/>
                <a:cs typeface="Arial" panose="020B0604020202020204" pitchFamily="34" charset="0"/>
              </a:rPr>
              <a:t>I costi ammissibili sono distinti in:</a:t>
            </a:r>
          </a:p>
          <a:p>
            <a:pPr marL="380990" indent="-380990">
              <a:lnSpc>
                <a:spcPct val="120000"/>
              </a:lnSpc>
              <a:buFont typeface="Arial" panose="020B0604020202020204" pitchFamily="34" charset="0"/>
              <a:buChar char="•"/>
            </a:pPr>
            <a:endParaRPr lang="it-IT" sz="1400" dirty="0">
              <a:solidFill>
                <a:srgbClr val="092535"/>
              </a:solidFill>
              <a:latin typeface="Arial" panose="020B0604020202020204" pitchFamily="34" charset="0"/>
              <a:cs typeface="Arial" panose="020B0604020202020204" pitchFamily="34" charset="0"/>
            </a:endParaRPr>
          </a:p>
          <a:p>
            <a:pPr marL="1079473" indent="-359824">
              <a:lnSpc>
                <a:spcPct val="120000"/>
              </a:lnSpc>
              <a:buFont typeface="Wingdings" panose="05000000000000000000" pitchFamily="2" charset="2"/>
              <a:buChar char="ü"/>
            </a:pPr>
            <a:r>
              <a:rPr lang="it-IT" sz="1400" b="1" dirty="0">
                <a:solidFill>
                  <a:srgbClr val="092535"/>
                </a:solidFill>
                <a:latin typeface="Arial" panose="020B0604020202020204" pitchFamily="34" charset="0"/>
                <a:cs typeface="Arial" panose="020B0604020202020204" pitchFamily="34" charset="0"/>
              </a:rPr>
              <a:t>Costi di Progetto, </a:t>
            </a:r>
            <a:r>
              <a:rPr lang="it-IT" sz="1400" b="1" u="sng" dirty="0">
                <a:solidFill>
                  <a:srgbClr val="092535"/>
                </a:solidFill>
                <a:latin typeface="Arial" panose="020B0604020202020204" pitchFamily="34" charset="0"/>
                <a:cs typeface="Arial" panose="020B0604020202020204" pitchFamily="34" charset="0"/>
              </a:rPr>
              <a:t>da rendicontare</a:t>
            </a:r>
            <a:r>
              <a:rPr lang="it-IT" sz="1400" dirty="0">
                <a:solidFill>
                  <a:srgbClr val="092535"/>
                </a:solidFill>
                <a:latin typeface="Arial" panose="020B0604020202020204" pitchFamily="34" charset="0"/>
                <a:cs typeface="Arial" panose="020B0604020202020204" pitchFamily="34" charset="0"/>
              </a:rPr>
              <a:t>;</a:t>
            </a:r>
          </a:p>
          <a:p>
            <a:pPr marL="1079473" indent="-359824">
              <a:lnSpc>
                <a:spcPct val="120000"/>
              </a:lnSpc>
              <a:buFont typeface="Wingdings" panose="05000000000000000000" pitchFamily="2" charset="2"/>
              <a:buChar char="ü"/>
            </a:pPr>
            <a:endParaRPr lang="it-IT" sz="1400" dirty="0">
              <a:solidFill>
                <a:srgbClr val="092535"/>
              </a:solidFill>
              <a:latin typeface="Arial" panose="020B0604020202020204" pitchFamily="34" charset="0"/>
              <a:cs typeface="Arial" panose="020B0604020202020204" pitchFamily="34" charset="0"/>
            </a:endParaRPr>
          </a:p>
          <a:p>
            <a:pPr marL="1079473" indent="-359824">
              <a:lnSpc>
                <a:spcPct val="120000"/>
              </a:lnSpc>
              <a:buFont typeface="Wingdings" panose="05000000000000000000" pitchFamily="2" charset="2"/>
              <a:buChar char="ü"/>
            </a:pPr>
            <a:r>
              <a:rPr lang="it-IT" sz="1400" b="1" dirty="0">
                <a:solidFill>
                  <a:srgbClr val="092535"/>
                </a:solidFill>
                <a:latin typeface="Arial" panose="020B0604020202020204" pitchFamily="34" charset="0"/>
                <a:cs typeface="Arial" panose="020B0604020202020204" pitchFamily="34" charset="0"/>
              </a:rPr>
              <a:t>Costi del personale, </a:t>
            </a:r>
            <a:r>
              <a:rPr lang="it-IT" sz="1400" b="1" u="sng" dirty="0">
                <a:solidFill>
                  <a:srgbClr val="092535"/>
                </a:solidFill>
                <a:latin typeface="Arial" panose="020B0604020202020204" pitchFamily="34" charset="0"/>
                <a:cs typeface="Arial" panose="020B0604020202020204" pitchFamily="34" charset="0"/>
              </a:rPr>
              <a:t>riconosciuti a forfait</a:t>
            </a:r>
            <a:r>
              <a:rPr lang="it-IT" sz="1400" u="sng" dirty="0">
                <a:solidFill>
                  <a:srgbClr val="092535"/>
                </a:solidFill>
                <a:latin typeface="Arial" panose="020B0604020202020204" pitchFamily="34" charset="0"/>
                <a:cs typeface="Arial" panose="020B0604020202020204" pitchFamily="34" charset="0"/>
              </a:rPr>
              <a:t> </a:t>
            </a:r>
            <a:r>
              <a:rPr lang="it-IT" sz="1400" dirty="0">
                <a:solidFill>
                  <a:srgbClr val="092535"/>
                </a:solidFill>
                <a:latin typeface="Arial" panose="020B0604020202020204" pitchFamily="34" charset="0"/>
                <a:cs typeface="Arial" panose="020B0604020202020204" pitchFamily="34" charset="0"/>
              </a:rPr>
              <a:t>nella misura del 15% dei Costi di Progetto </a:t>
            </a:r>
            <a:br>
              <a:rPr lang="it-IT" sz="1400" dirty="0">
                <a:solidFill>
                  <a:srgbClr val="092535"/>
                </a:solidFill>
                <a:latin typeface="Arial" panose="020B0604020202020204" pitchFamily="34" charset="0"/>
                <a:cs typeface="Arial" panose="020B0604020202020204" pitchFamily="34" charset="0"/>
              </a:rPr>
            </a:br>
            <a:r>
              <a:rPr lang="it-IT" sz="1400" dirty="0">
                <a:solidFill>
                  <a:srgbClr val="092535"/>
                </a:solidFill>
                <a:latin typeface="Arial" panose="020B0604020202020204" pitchFamily="34" charset="0"/>
                <a:cs typeface="Arial" panose="020B0604020202020204" pitchFamily="34" charset="0"/>
              </a:rPr>
              <a:t>da rendicontare.</a:t>
            </a:r>
          </a:p>
          <a:p>
            <a:pPr marL="1079473" indent="-359824">
              <a:lnSpc>
                <a:spcPct val="120000"/>
              </a:lnSpc>
              <a:buFont typeface="Wingdings" panose="05000000000000000000" pitchFamily="2" charset="2"/>
              <a:buChar char="ü"/>
            </a:pPr>
            <a:endParaRPr lang="it-IT" sz="1400" dirty="0">
              <a:solidFill>
                <a:srgbClr val="092535"/>
              </a:solidFill>
              <a:latin typeface="Arial" panose="020B0604020202020204" pitchFamily="34" charset="0"/>
              <a:cs typeface="Arial" panose="020B0604020202020204" pitchFamily="34" charset="0"/>
            </a:endParaRPr>
          </a:p>
          <a:p>
            <a:pPr marL="1079473" indent="-359824">
              <a:lnSpc>
                <a:spcPct val="120000"/>
              </a:lnSpc>
              <a:buFont typeface="Wingdings" panose="05000000000000000000" pitchFamily="2" charset="2"/>
              <a:buChar char="ü"/>
            </a:pPr>
            <a:endParaRPr lang="it-IT" sz="1400" dirty="0">
              <a:solidFill>
                <a:srgbClr val="092535"/>
              </a:solidFill>
              <a:latin typeface="Arial" panose="020B0604020202020204" pitchFamily="34" charset="0"/>
              <a:cs typeface="Arial" panose="020B0604020202020204" pitchFamily="34" charset="0"/>
            </a:endParaRPr>
          </a:p>
          <a:p>
            <a:pPr marL="719649" algn="ctr">
              <a:lnSpc>
                <a:spcPct val="120000"/>
              </a:lnSpc>
            </a:pPr>
            <a:r>
              <a:rPr lang="it-IT" sz="1400" b="1" u="sng" dirty="0">
                <a:solidFill>
                  <a:srgbClr val="092535"/>
                </a:solidFill>
                <a:highlight>
                  <a:srgbClr val="FEED01"/>
                </a:highlight>
                <a:latin typeface="Arial" panose="020B0604020202020204" pitchFamily="34" charset="0"/>
                <a:ea typeface="Times New Roman" panose="02020603050405020304" pitchFamily="18" charset="0"/>
                <a:cs typeface="Arial" panose="020B0604020202020204" pitchFamily="34" charset="0"/>
              </a:rPr>
              <a:t>I costi di progetto minimi da rendicontare non possono essere inferiori a 5.000 euro</a:t>
            </a:r>
            <a:endParaRPr lang="it-IT" sz="1400" u="sng" dirty="0">
              <a:solidFill>
                <a:srgbClr val="092535"/>
              </a:solidFill>
              <a:highlight>
                <a:srgbClr val="FEED01"/>
              </a:highlight>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Tree>
    <p:extLst>
      <p:ext uri="{BB962C8B-B14F-4D97-AF65-F5344CB8AC3E}">
        <p14:creationId xmlns:p14="http://schemas.microsoft.com/office/powerpoint/2010/main" val="253646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
        <p:nvSpPr>
          <p:cNvPr id="4" name="CasellaDiTesto 3"/>
          <p:cNvSpPr txBox="1"/>
          <p:nvPr/>
        </p:nvSpPr>
        <p:spPr>
          <a:xfrm>
            <a:off x="978653" y="1346378"/>
            <a:ext cx="4956480" cy="830997"/>
          </a:xfrm>
          <a:prstGeom prst="rect">
            <a:avLst/>
          </a:prstGeom>
          <a:noFill/>
        </p:spPr>
        <p:txBody>
          <a:bodyPr wrap="square" rtlCol="0">
            <a:spAutoFit/>
          </a:bodyPr>
          <a:lstStyle/>
          <a:p>
            <a:r>
              <a:rPr lang="it-IT" sz="2400" dirty="0">
                <a:solidFill>
                  <a:srgbClr val="092535"/>
                </a:solidFill>
                <a:latin typeface="Arial" panose="020B0604020202020204" pitchFamily="34" charset="0"/>
                <a:cs typeface="Arial" panose="020B0604020202020204" pitchFamily="34" charset="0"/>
              </a:rPr>
              <a:t>Importi minimi e massimi da rendicontare</a:t>
            </a:r>
          </a:p>
        </p:txBody>
      </p:sp>
      <p:pic>
        <p:nvPicPr>
          <p:cNvPr id="7" name="Immagine 6"/>
          <p:cNvPicPr>
            <a:picLocks noChangeAspect="1"/>
          </p:cNvPicPr>
          <p:nvPr/>
        </p:nvPicPr>
        <p:blipFill>
          <a:blip r:embed="rId5"/>
          <a:stretch>
            <a:fillRect/>
          </a:stretch>
        </p:blipFill>
        <p:spPr>
          <a:xfrm>
            <a:off x="2309263" y="947165"/>
            <a:ext cx="7774539" cy="5672667"/>
          </a:xfrm>
          <a:prstGeom prst="rect">
            <a:avLst/>
          </a:prstGeom>
        </p:spPr>
      </p:pic>
    </p:spTree>
    <p:extLst>
      <p:ext uri="{BB962C8B-B14F-4D97-AF65-F5344CB8AC3E}">
        <p14:creationId xmlns:p14="http://schemas.microsoft.com/office/powerpoint/2010/main" val="210376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327020"/>
            <a:ext cx="9703059" cy="4197944"/>
          </a:xfrm>
          <a:prstGeom prst="rect">
            <a:avLst/>
          </a:prstGeom>
          <a:noFill/>
        </p:spPr>
        <p:txBody>
          <a:bodyPr wrap="square" rtlCol="0">
            <a:spAutoFit/>
          </a:bodyPr>
          <a:lstStyle/>
          <a:p>
            <a:pPr algn="ctr">
              <a:lnSpc>
                <a:spcPct val="120000"/>
              </a:lnSpc>
            </a:pPr>
            <a:r>
              <a:rPr lang="it-IT" sz="1867" b="1" u="sng" dirty="0">
                <a:solidFill>
                  <a:srgbClr val="092535"/>
                </a:solidFill>
                <a:latin typeface="Arial" panose="020B0604020202020204" pitchFamily="34" charset="0"/>
                <a:cs typeface="Arial" panose="020B0604020202020204" pitchFamily="34" charset="0"/>
              </a:rPr>
              <a:t>Spese ammissibili:</a:t>
            </a:r>
          </a:p>
          <a:p>
            <a:pPr marL="380990" indent="-380990" algn="just">
              <a:lnSpc>
                <a:spcPct val="120000"/>
              </a:lnSpc>
              <a:buFont typeface="Arial" panose="020B0604020202020204" pitchFamily="34" charset="0"/>
              <a:buChar char="•"/>
            </a:pPr>
            <a:endParaRPr lang="it-IT" sz="1867" dirty="0">
              <a:solidFill>
                <a:srgbClr val="092535"/>
              </a:solidFill>
              <a:latin typeface="Arial" panose="020B0604020202020204" pitchFamily="34" charset="0"/>
              <a:cs typeface="Arial" panose="020B0604020202020204" pitchFamily="34" charset="0"/>
            </a:endParaRPr>
          </a:p>
          <a:p>
            <a:pPr marL="457189" indent="-457189"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Per la Tipologia A (Partecipazione a Fiere):</a:t>
            </a:r>
            <a:r>
              <a:rPr lang="it-IT" sz="1867" dirty="0">
                <a:solidFill>
                  <a:srgbClr val="092535"/>
                </a:solidFill>
                <a:latin typeface="Arial" panose="020B0604020202020204" pitchFamily="34" charset="0"/>
                <a:cs typeface="Arial" panose="020B0604020202020204" pitchFamily="34" charset="0"/>
              </a:rPr>
              <a:t> spese connesse alla partecipazione a manifestazioni fieristiche, saloni internazionali, rilevanti eventi commerciali. A titolo esemplificativo e non esaustivo: affitto di spazi espositivi e inserimento nel catalogo dell’evento; progettazione e allestimento dello stand; trasporto e assicurazione dei materiali; servizi di interpretariato e hostess, produzione di materiali promozionali;  </a:t>
            </a:r>
            <a:r>
              <a:rPr lang="it-IT" sz="1867" u="sng" dirty="0">
                <a:solidFill>
                  <a:srgbClr val="092535"/>
                </a:solidFill>
                <a:latin typeface="Arial" panose="020B0604020202020204" pitchFamily="34" charset="0"/>
                <a:cs typeface="Arial" panose="020B0604020202020204" pitchFamily="34" charset="0"/>
              </a:rPr>
              <a:t>non sono ammissibili</a:t>
            </a:r>
            <a:r>
              <a:rPr lang="it-IT" sz="1867" dirty="0">
                <a:solidFill>
                  <a:srgbClr val="092535"/>
                </a:solidFill>
                <a:latin typeface="Arial" panose="020B0604020202020204" pitchFamily="34" charset="0"/>
                <a:cs typeface="Arial" panose="020B0604020202020204" pitchFamily="34" charset="0"/>
              </a:rPr>
              <a:t> le spese di viaggio, vitto e soggiorno connesse alla partecipazione all’Evento.</a:t>
            </a:r>
          </a:p>
          <a:p>
            <a:pPr marL="457189" indent="-457189" algn="just">
              <a:lnSpc>
                <a:spcPct val="120000"/>
              </a:lnSpc>
              <a:buFont typeface="Arial" panose="020B0604020202020204" pitchFamily="34" charset="0"/>
              <a:buChar char="•"/>
            </a:pPr>
            <a:endParaRPr lang="it-IT" sz="1867" dirty="0">
              <a:solidFill>
                <a:srgbClr val="092535"/>
              </a:solidFill>
              <a:latin typeface="Arial" panose="020B0604020202020204" pitchFamily="34" charset="0"/>
              <a:cs typeface="Arial" panose="020B0604020202020204" pitchFamily="34" charset="0"/>
            </a:endParaRPr>
          </a:p>
          <a:p>
            <a:pPr marL="457189" indent="-457189"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Per la Tipologia B (Servizi TEM): </a:t>
            </a:r>
            <a:r>
              <a:rPr lang="it-IT" sz="1867" dirty="0">
                <a:solidFill>
                  <a:srgbClr val="092535"/>
                </a:solidFill>
                <a:latin typeface="Arial" panose="020B0604020202020204" pitchFamily="34" charset="0"/>
                <a:cs typeface="Arial" panose="020B0604020202020204" pitchFamily="34" charset="0"/>
              </a:rPr>
              <a:t>spese per prestazioni di servizi a supporto dell’internazionalizzazione (a corpo o a giornata/ora) forniti nell’ambito del progetto.</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Tree>
    <p:extLst>
      <p:ext uri="{BB962C8B-B14F-4D97-AF65-F5344CB8AC3E}">
        <p14:creationId xmlns:p14="http://schemas.microsoft.com/office/powerpoint/2010/main" val="327109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00948" y="2286091"/>
            <a:ext cx="4434833" cy="2507418"/>
          </a:xfrm>
          <a:prstGeom prst="rect">
            <a:avLst/>
          </a:prstGeom>
          <a:noFill/>
        </p:spPr>
        <p:txBody>
          <a:bodyPr wrap="square" rtlCol="0">
            <a:spAutoFit/>
          </a:bodyPr>
          <a:lstStyle/>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COME E QUANDO</a:t>
            </a:r>
          </a:p>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PRESENTARE </a:t>
            </a:r>
          </a:p>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LA DOMANDA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6318193" y="1489882"/>
            <a:ext cx="5023540" cy="5023540"/>
          </a:xfrm>
          <a:prstGeom prst="rect">
            <a:avLst/>
          </a:prstGeom>
        </p:spPr>
      </p:pic>
    </p:spTree>
    <p:extLst>
      <p:ext uri="{BB962C8B-B14F-4D97-AF65-F5344CB8AC3E}">
        <p14:creationId xmlns:p14="http://schemas.microsoft.com/office/powerpoint/2010/main" val="31479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22565" y="1355432"/>
            <a:ext cx="9703059" cy="405432"/>
          </a:xfrm>
          <a:prstGeom prst="rect">
            <a:avLst/>
          </a:prstGeom>
          <a:noFill/>
        </p:spPr>
        <p:txBody>
          <a:bodyPr wrap="square" rtlCol="0">
            <a:spAutoFit/>
          </a:bodyPr>
          <a:lstStyle/>
          <a:p>
            <a:pPr algn="ctr">
              <a:lnSpc>
                <a:spcPct val="120000"/>
              </a:lnSpc>
            </a:pPr>
            <a:r>
              <a:rPr lang="it-IT" sz="1867" b="1" dirty="0">
                <a:solidFill>
                  <a:srgbClr val="092535"/>
                </a:solidFill>
                <a:latin typeface="Arial" panose="020B0604020202020204" pitchFamily="34" charset="0"/>
                <a:cs typeface="Arial" panose="020B0604020202020204" pitchFamily="34" charset="0"/>
              </a:rPr>
              <a:t>Basta seguire quattro semplici passaggi:</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3" name="Immagine 2"/>
          <p:cNvPicPr>
            <a:picLocks noChangeAspect="1"/>
          </p:cNvPicPr>
          <p:nvPr/>
        </p:nvPicPr>
        <p:blipFill>
          <a:blip r:embed="rId4"/>
          <a:stretch>
            <a:fillRect/>
          </a:stretch>
        </p:blipFill>
        <p:spPr>
          <a:xfrm>
            <a:off x="901315" y="777131"/>
            <a:ext cx="1601355" cy="528365"/>
          </a:xfrm>
          <a:prstGeom prst="rect">
            <a:avLst/>
          </a:prstGeom>
        </p:spPr>
      </p:pic>
      <p:pic>
        <p:nvPicPr>
          <p:cNvPr id="2" name="Immagine 1"/>
          <p:cNvPicPr>
            <a:picLocks noChangeAspect="1"/>
          </p:cNvPicPr>
          <p:nvPr/>
        </p:nvPicPr>
        <p:blipFill>
          <a:blip r:embed="rId5"/>
          <a:stretch>
            <a:fillRect/>
          </a:stretch>
        </p:blipFill>
        <p:spPr>
          <a:xfrm>
            <a:off x="688623" y="1971974"/>
            <a:ext cx="2782511" cy="3891797"/>
          </a:xfrm>
          <a:prstGeom prst="rect">
            <a:avLst/>
          </a:prstGeom>
        </p:spPr>
      </p:pic>
      <p:pic>
        <p:nvPicPr>
          <p:cNvPr id="4" name="Immagine 3"/>
          <p:cNvPicPr>
            <a:picLocks noChangeAspect="1"/>
          </p:cNvPicPr>
          <p:nvPr/>
        </p:nvPicPr>
        <p:blipFill>
          <a:blip r:embed="rId6"/>
          <a:stretch>
            <a:fillRect/>
          </a:stretch>
        </p:blipFill>
        <p:spPr>
          <a:xfrm>
            <a:off x="3377585" y="1971975"/>
            <a:ext cx="2741321" cy="3891796"/>
          </a:xfrm>
          <a:prstGeom prst="rect">
            <a:avLst/>
          </a:prstGeom>
        </p:spPr>
      </p:pic>
      <p:pic>
        <p:nvPicPr>
          <p:cNvPr id="7" name="Immagine 6"/>
          <p:cNvPicPr>
            <a:picLocks noChangeAspect="1"/>
          </p:cNvPicPr>
          <p:nvPr/>
        </p:nvPicPr>
        <p:blipFill>
          <a:blip r:embed="rId7"/>
          <a:stretch>
            <a:fillRect/>
          </a:stretch>
        </p:blipFill>
        <p:spPr>
          <a:xfrm>
            <a:off x="6114190" y="1971974"/>
            <a:ext cx="2693677" cy="3875209"/>
          </a:xfrm>
          <a:prstGeom prst="rect">
            <a:avLst/>
          </a:prstGeom>
        </p:spPr>
      </p:pic>
      <p:pic>
        <p:nvPicPr>
          <p:cNvPr id="17" name="Immagine 16"/>
          <p:cNvPicPr>
            <a:picLocks noChangeAspect="1"/>
          </p:cNvPicPr>
          <p:nvPr/>
        </p:nvPicPr>
        <p:blipFill>
          <a:blip r:embed="rId8"/>
          <a:stretch>
            <a:fillRect/>
          </a:stretch>
        </p:blipFill>
        <p:spPr>
          <a:xfrm>
            <a:off x="8807867" y="1971975"/>
            <a:ext cx="2252575" cy="3891796"/>
          </a:xfrm>
          <a:prstGeom prst="rect">
            <a:avLst/>
          </a:prstGeom>
        </p:spPr>
      </p:pic>
    </p:spTree>
    <p:extLst>
      <p:ext uri="{BB962C8B-B14F-4D97-AF65-F5344CB8AC3E}">
        <p14:creationId xmlns:p14="http://schemas.microsoft.com/office/powerpoint/2010/main" val="258617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447106"/>
            <a:ext cx="9703059" cy="954300"/>
          </a:xfrm>
          <a:prstGeom prst="rect">
            <a:avLst/>
          </a:prstGeom>
          <a:noFill/>
        </p:spPr>
        <p:txBody>
          <a:bodyPr wrap="square" rtlCol="0">
            <a:spAutoFit/>
          </a:bodyPr>
          <a:lstStyle/>
          <a:p>
            <a:pPr marL="457189" indent="-457189" algn="ctr">
              <a:buAutoNum type="arabicPeriod"/>
            </a:pPr>
            <a:r>
              <a:rPr lang="it-IT" sz="1867" b="1" u="sng" dirty="0">
                <a:solidFill>
                  <a:srgbClr val="092535"/>
                </a:solidFill>
                <a:latin typeface="Arial" panose="020B0604020202020204" pitchFamily="34" charset="0"/>
                <a:cs typeface="Arial" panose="020B0604020202020204" pitchFamily="34" charset="0"/>
              </a:rPr>
              <a:t>Calcola il punteggio di partenza della tua impresa o della tua idea progettuale</a:t>
            </a:r>
            <a:r>
              <a:rPr lang="it-IT" sz="1867" u="sng" dirty="0">
                <a:solidFill>
                  <a:srgbClr val="092535"/>
                </a:solidFill>
                <a:latin typeface="Arial" panose="020B0604020202020204" pitchFamily="34" charset="0"/>
                <a:cs typeface="Arial" panose="020B0604020202020204" pitchFamily="34" charset="0"/>
              </a:rPr>
              <a:t>. </a:t>
            </a:r>
          </a:p>
          <a:p>
            <a:pPr lvl="0"/>
            <a:endParaRPr lang="it-IT" sz="1867" dirty="0">
              <a:solidFill>
                <a:srgbClr val="092535"/>
              </a:solidFill>
              <a:latin typeface="Arial" panose="020B0604020202020204" pitchFamily="34" charset="0"/>
              <a:cs typeface="Arial" panose="020B0604020202020204" pitchFamily="34" charset="0"/>
            </a:endParaRPr>
          </a:p>
          <a:p>
            <a:pPr lvl="0"/>
            <a:r>
              <a:rPr lang="it-IT" sz="1867" dirty="0">
                <a:solidFill>
                  <a:srgbClr val="092535"/>
                </a:solidFill>
                <a:latin typeface="Arial" panose="020B0604020202020204" pitchFamily="34" charset="0"/>
                <a:cs typeface="Arial" panose="020B0604020202020204" pitchFamily="34" charset="0"/>
              </a:rPr>
              <a:t>A ogni domanda viene assegnato un punteggio di partenza </a:t>
            </a:r>
            <a:r>
              <a:rPr lang="it-IT" sz="1867" b="1" dirty="0">
                <a:solidFill>
                  <a:srgbClr val="092535"/>
                </a:solidFill>
                <a:latin typeface="Arial" panose="020B0604020202020204" pitchFamily="34" charset="0"/>
                <a:cs typeface="Arial" panose="020B0604020202020204" pitchFamily="34" charset="0"/>
              </a:rPr>
              <a:t>basato sui seguenti criteri</a:t>
            </a:r>
            <a:r>
              <a:rPr lang="it-IT" sz="1867" dirty="0">
                <a:solidFill>
                  <a:srgbClr val="092535"/>
                </a:solidFill>
                <a:latin typeface="Arial" panose="020B0604020202020204" pitchFamily="34" charset="0"/>
                <a:cs typeface="Arial" panose="020B0604020202020204" pitchFamily="34" charset="0"/>
              </a:rPr>
              <a:t>:</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353607"/>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3" name="Immagine 2"/>
          <p:cNvPicPr>
            <a:picLocks noChangeAspect="1"/>
          </p:cNvPicPr>
          <p:nvPr/>
        </p:nvPicPr>
        <p:blipFill>
          <a:blip r:embed="rId4"/>
          <a:stretch>
            <a:fillRect/>
          </a:stretch>
        </p:blipFill>
        <p:spPr>
          <a:xfrm>
            <a:off x="901315" y="777131"/>
            <a:ext cx="1601355" cy="528365"/>
          </a:xfrm>
          <a:prstGeom prst="rect">
            <a:avLst/>
          </a:prstGeom>
        </p:spPr>
      </p:pic>
      <p:pic>
        <p:nvPicPr>
          <p:cNvPr id="2" name="Immagine 1"/>
          <p:cNvPicPr>
            <a:picLocks noChangeAspect="1"/>
          </p:cNvPicPr>
          <p:nvPr/>
        </p:nvPicPr>
        <p:blipFill>
          <a:blip r:embed="rId5"/>
          <a:stretch>
            <a:fillRect/>
          </a:stretch>
        </p:blipFill>
        <p:spPr>
          <a:xfrm>
            <a:off x="1610361" y="2296881"/>
            <a:ext cx="1419971" cy="3197820"/>
          </a:xfrm>
          <a:prstGeom prst="rect">
            <a:avLst/>
          </a:prstGeom>
        </p:spPr>
      </p:pic>
      <p:pic>
        <p:nvPicPr>
          <p:cNvPr id="4" name="Immagine 3"/>
          <p:cNvPicPr>
            <a:picLocks noChangeAspect="1"/>
          </p:cNvPicPr>
          <p:nvPr/>
        </p:nvPicPr>
        <p:blipFill>
          <a:blip r:embed="rId6"/>
          <a:stretch>
            <a:fillRect/>
          </a:stretch>
        </p:blipFill>
        <p:spPr>
          <a:xfrm>
            <a:off x="3575308" y="2342395"/>
            <a:ext cx="1383784" cy="3197820"/>
          </a:xfrm>
          <a:prstGeom prst="rect">
            <a:avLst/>
          </a:prstGeom>
        </p:spPr>
      </p:pic>
      <p:pic>
        <p:nvPicPr>
          <p:cNvPr id="7" name="Immagine 6"/>
          <p:cNvPicPr>
            <a:picLocks noChangeAspect="1"/>
          </p:cNvPicPr>
          <p:nvPr/>
        </p:nvPicPr>
        <p:blipFill>
          <a:blip r:embed="rId7"/>
          <a:stretch>
            <a:fillRect/>
          </a:stretch>
        </p:blipFill>
        <p:spPr>
          <a:xfrm>
            <a:off x="5568276" y="2327151"/>
            <a:ext cx="1385337" cy="3197820"/>
          </a:xfrm>
          <a:prstGeom prst="rect">
            <a:avLst/>
          </a:prstGeom>
        </p:spPr>
      </p:pic>
      <p:pic>
        <p:nvPicPr>
          <p:cNvPr id="8" name="Immagine 7"/>
          <p:cNvPicPr>
            <a:picLocks noChangeAspect="1"/>
          </p:cNvPicPr>
          <p:nvPr/>
        </p:nvPicPr>
        <p:blipFill>
          <a:blip r:embed="rId8"/>
          <a:stretch>
            <a:fillRect/>
          </a:stretch>
        </p:blipFill>
        <p:spPr>
          <a:xfrm>
            <a:off x="7457803" y="2347693"/>
            <a:ext cx="1390356" cy="3197820"/>
          </a:xfrm>
          <a:prstGeom prst="rect">
            <a:avLst/>
          </a:prstGeom>
        </p:spPr>
      </p:pic>
      <p:pic>
        <p:nvPicPr>
          <p:cNvPr id="16" name="Immagine 15"/>
          <p:cNvPicPr>
            <a:picLocks noChangeAspect="1"/>
          </p:cNvPicPr>
          <p:nvPr/>
        </p:nvPicPr>
        <p:blipFill>
          <a:blip r:embed="rId9"/>
          <a:stretch>
            <a:fillRect/>
          </a:stretch>
        </p:blipFill>
        <p:spPr>
          <a:xfrm>
            <a:off x="9251554" y="2327152"/>
            <a:ext cx="1394236" cy="3218361"/>
          </a:xfrm>
          <a:prstGeom prst="rect">
            <a:avLst/>
          </a:prstGeom>
        </p:spPr>
      </p:pic>
      <p:sp>
        <p:nvSpPr>
          <p:cNvPr id="17" name="CasellaDiTesto 16"/>
          <p:cNvSpPr txBox="1"/>
          <p:nvPr/>
        </p:nvSpPr>
        <p:spPr>
          <a:xfrm>
            <a:off x="688073" y="5545512"/>
            <a:ext cx="11145745" cy="707886"/>
          </a:xfrm>
          <a:prstGeom prst="rect">
            <a:avLst/>
          </a:prstGeom>
          <a:noFill/>
        </p:spPr>
        <p:txBody>
          <a:bodyPr wrap="square" rtlCol="0">
            <a:spAutoFit/>
          </a:bodyPr>
          <a:lstStyle/>
          <a:p>
            <a:r>
              <a:rPr lang="it-IT" sz="2000" b="1" dirty="0">
                <a:solidFill>
                  <a:srgbClr val="092535"/>
                </a:solidFill>
                <a:latin typeface="Arial" panose="020B0604020202020204" pitchFamily="34" charset="0"/>
                <a:cs typeface="Arial" panose="020B0604020202020204" pitchFamily="34" charset="0"/>
              </a:rPr>
              <a:t>Trovi il modello in formato </a:t>
            </a:r>
            <a:r>
              <a:rPr lang="it-IT" sz="2000" b="1" dirty="0" err="1">
                <a:solidFill>
                  <a:srgbClr val="092535"/>
                </a:solidFill>
                <a:latin typeface="Arial" panose="020B0604020202020204" pitchFamily="34" charset="0"/>
                <a:cs typeface="Arial" panose="020B0604020202020204" pitchFamily="34" charset="0"/>
              </a:rPr>
              <a:t>excel</a:t>
            </a:r>
            <a:r>
              <a:rPr lang="it-IT" sz="2000" b="1" dirty="0">
                <a:solidFill>
                  <a:srgbClr val="092535"/>
                </a:solidFill>
                <a:latin typeface="Arial" panose="020B0604020202020204" pitchFamily="34" charset="0"/>
                <a:cs typeface="Arial" panose="020B0604020202020204" pitchFamily="34" charset="0"/>
              </a:rPr>
              <a:t> per calcolare il tuo punteggio sui siti </a:t>
            </a:r>
            <a:r>
              <a:rPr lang="it-IT" sz="2000" b="1" dirty="0">
                <a:solidFill>
                  <a:srgbClr val="092535"/>
                </a:solidFill>
                <a:latin typeface="Arial" panose="020B0604020202020204" pitchFamily="34" charset="0"/>
                <a:cs typeface="Arial" panose="020B0604020202020204" pitchFamily="34" charset="0"/>
                <a:hlinkClick r:id="rId10"/>
              </a:rPr>
              <a:t>www.lazioeuropa.it</a:t>
            </a:r>
            <a:r>
              <a:rPr lang="it-IT" sz="2000" b="1" dirty="0">
                <a:solidFill>
                  <a:srgbClr val="092535"/>
                </a:solidFill>
                <a:latin typeface="Arial" panose="020B0604020202020204" pitchFamily="34" charset="0"/>
                <a:cs typeface="Arial" panose="020B0604020202020204" pitchFamily="34" charset="0"/>
              </a:rPr>
              <a:t> e </a:t>
            </a:r>
            <a:r>
              <a:rPr lang="it-IT" sz="2000" b="1" dirty="0">
                <a:solidFill>
                  <a:srgbClr val="092535"/>
                </a:solidFill>
                <a:latin typeface="Arial" panose="020B0604020202020204" pitchFamily="34" charset="0"/>
                <a:cs typeface="Arial" panose="020B0604020202020204" pitchFamily="34" charset="0"/>
                <a:hlinkClick r:id="rId11"/>
              </a:rPr>
              <a:t>www.lazioinnova.it</a:t>
            </a:r>
            <a:endParaRPr lang="it-IT" sz="2000" b="1" dirty="0">
              <a:solidFill>
                <a:srgbClr val="0925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93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68219" y="1968281"/>
            <a:ext cx="9703059" cy="4031104"/>
          </a:xfrm>
          <a:prstGeom prst="rect">
            <a:avLst/>
          </a:prstGeom>
          <a:noFill/>
        </p:spPr>
        <p:txBody>
          <a:bodyPr wrap="square" rtlCol="0">
            <a:spAutoFit/>
          </a:bodyPr>
          <a:lstStyle/>
          <a:p>
            <a:pPr marL="380990" indent="-380990" algn="just">
              <a:buFont typeface="Arial" panose="020B0604020202020204" pitchFamily="34" charset="0"/>
              <a:buChar char="•"/>
            </a:pP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La Regione ha approvato il nuovo </a:t>
            </a:r>
            <a:r>
              <a:rPr lang="it-IT" sz="2133" b="1" i="1" dirty="0">
                <a:solidFill>
                  <a:srgbClr val="092535"/>
                </a:solidFill>
                <a:latin typeface="Arial" panose="020B0604020202020204" pitchFamily="34" charset="0"/>
                <a:ea typeface="Times New Roman" panose="02020603050405020304" pitchFamily="18" charset="0"/>
                <a:cs typeface="Arial" panose="020B0604020202020204" pitchFamily="34" charset="0"/>
              </a:rPr>
              <a:t>Piano per l’internazionalizzazione del Sistema Produttivo del Lazio 2019-2021,</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 investendo</a:t>
            </a:r>
            <a:r>
              <a:rPr lang="it-IT" sz="2133" i="1" dirty="0">
                <a:solidFill>
                  <a:srgbClr val="092535"/>
                </a:solidFill>
                <a:latin typeface="Arial" panose="020B0604020202020204" pitchFamily="34" charset="0"/>
                <a:ea typeface="Times New Roman" panose="02020603050405020304" pitchFamily="18" charset="0"/>
                <a:cs typeface="Arial" panose="020B0604020202020204" pitchFamily="34" charset="0"/>
              </a:rPr>
              <a:t>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18 milioni di euro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(tra risorse regionali ed europee) per interventi di riposizionamento del tessuto produttivo del territorio e in progetti presentati dalle imprese.</a:t>
            </a:r>
          </a:p>
          <a:p>
            <a:pPr marL="380990" indent="-380990" algn="just">
              <a:buFont typeface="Arial" panose="020B0604020202020204" pitchFamily="34" charset="0"/>
              <a:buChar char="•"/>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380990" indent="-380990" algn="jus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Un programma pensato in coordinamento con le altre misure per le MPMI e i liberi professionisti, come quelle per l’accesso al credito, la diffusione dell’industria 4.0, la digitalizzazione delle imprese.</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 </a:t>
            </a:r>
          </a:p>
          <a:p>
            <a:pPr marL="380990" indent="-380990" algn="just">
              <a:buFont typeface="Arial" panose="020B0604020202020204" pitchFamily="34" charset="0"/>
              <a:buChar char="•"/>
            </a:pPr>
            <a:endPar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380990" indent="-380990" algn="just">
              <a:buFont typeface="Arial" panose="020B0604020202020204" pitchFamily="34" charset="0"/>
              <a:buChar char="•"/>
            </a:pP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Consapevoli che il binomio innovazione e internazionalizzazione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deve essere uno degli assi di riferimento sulla base del quale pensare una politica per la competitività delle imprese.</a:t>
            </a:r>
            <a:endParaRPr lang="it-IT" sz="2400" dirty="0">
              <a:solidFill>
                <a:srgbClr val="1F877E"/>
              </a:solidFill>
              <a:latin typeface="Arial"/>
              <a:cs typeface="Arial"/>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2" name="Rettangolo 1">
            <a:extLst>
              <a:ext uri="{FF2B5EF4-FFF2-40B4-BE49-F238E27FC236}">
                <a16:creationId xmlns:a16="http://schemas.microsoft.com/office/drawing/2014/main" xmlns="" id="{1D4B2879-6387-4D24-9EFA-7739A4DB66C1}"/>
              </a:ext>
            </a:extLst>
          </p:cNvPr>
          <p:cNvSpPr/>
          <p:nvPr/>
        </p:nvSpPr>
        <p:spPr>
          <a:xfrm>
            <a:off x="1303900" y="408449"/>
            <a:ext cx="7629377" cy="1323439"/>
          </a:xfrm>
          <a:prstGeom prst="rect">
            <a:avLst/>
          </a:prstGeom>
        </p:spPr>
        <p:txBody>
          <a:bodyPr wrap="square">
            <a:spAutoFit/>
          </a:bodyPr>
          <a:lstStyle/>
          <a:p>
            <a:r>
              <a:rPr lang="it-IT" sz="4000" b="1" dirty="0">
                <a:solidFill>
                  <a:srgbClr val="092535"/>
                </a:solidFill>
                <a:latin typeface="Arial"/>
                <a:cs typeface="Arial"/>
              </a:rPr>
              <a:t>PIANO PER L’INTERNAZIONALIZZAZIONE</a:t>
            </a:r>
          </a:p>
        </p:txBody>
      </p:sp>
    </p:spTree>
    <p:extLst>
      <p:ext uri="{BB962C8B-B14F-4D97-AF65-F5344CB8AC3E}">
        <p14:creationId xmlns:p14="http://schemas.microsoft.com/office/powerpoint/2010/main" val="220585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565555"/>
            <a:ext cx="9703059" cy="4497129"/>
          </a:xfrm>
          <a:prstGeom prst="rect">
            <a:avLst/>
          </a:prstGeom>
          <a:noFill/>
        </p:spPr>
        <p:txBody>
          <a:bodyPr wrap="square" rtlCol="0">
            <a:spAutoFit/>
          </a:bodyPr>
          <a:lstStyle/>
          <a:p>
            <a:pPr algn="ctr">
              <a:lnSpc>
                <a:spcPct val="120000"/>
              </a:lnSpc>
            </a:pPr>
            <a:r>
              <a:rPr lang="it-IT" sz="1600" b="1" dirty="0">
                <a:solidFill>
                  <a:srgbClr val="092535"/>
                </a:solidFill>
                <a:latin typeface="Arial" panose="020B0604020202020204" pitchFamily="34" charset="0"/>
                <a:cs typeface="Arial" panose="020B0604020202020204" pitchFamily="34" charset="0"/>
              </a:rPr>
              <a:t>2. </a:t>
            </a:r>
            <a:r>
              <a:rPr lang="it-IT" sz="1600" b="1" u="sng" dirty="0">
                <a:solidFill>
                  <a:srgbClr val="092535"/>
                </a:solidFill>
                <a:latin typeface="Arial" panose="020B0604020202020204" pitchFamily="34" charset="0"/>
                <a:cs typeface="Arial" panose="020B0604020202020204" pitchFamily="34" charset="0"/>
              </a:rPr>
              <a:t>Inserisci la tua proposta progettuale sulla piattaforma </a:t>
            </a:r>
            <a:r>
              <a:rPr lang="it-IT" sz="1600" b="1" u="sng" dirty="0" err="1">
                <a:solidFill>
                  <a:srgbClr val="092535"/>
                </a:solidFill>
                <a:latin typeface="Arial" panose="020B0604020202020204" pitchFamily="34" charset="0"/>
                <a:cs typeface="Arial" panose="020B0604020202020204" pitchFamily="34" charset="0"/>
              </a:rPr>
              <a:t>GeCoWEB</a:t>
            </a:r>
            <a:endParaRPr lang="it-IT" sz="1600" b="1" u="sng" dirty="0">
              <a:solidFill>
                <a:srgbClr val="092535"/>
              </a:solidFill>
              <a:latin typeface="Arial" panose="020B0604020202020204" pitchFamily="34" charset="0"/>
              <a:cs typeface="Arial" panose="020B0604020202020204" pitchFamily="34" charset="0"/>
            </a:endParaRPr>
          </a:p>
          <a:p>
            <a:pPr>
              <a:lnSpc>
                <a:spcPct val="120000"/>
              </a:lnSpc>
            </a:pPr>
            <a:endParaRPr lang="it-IT" sz="1600" dirty="0">
              <a:solidFill>
                <a:srgbClr val="092535"/>
              </a:solidFill>
              <a:latin typeface="Arial" panose="020B0604020202020204" pitchFamily="34" charset="0"/>
              <a:cs typeface="Arial" panose="020B0604020202020204" pitchFamily="34" charset="0"/>
            </a:endParaRPr>
          </a:p>
          <a:p>
            <a:pPr>
              <a:lnSpc>
                <a:spcPct val="120000"/>
              </a:lnSpc>
            </a:pPr>
            <a:endParaRPr lang="it-IT" sz="1600" b="1" dirty="0">
              <a:solidFill>
                <a:srgbClr val="092535"/>
              </a:solidFill>
              <a:latin typeface="Arial" panose="020B0604020202020204" pitchFamily="34" charset="0"/>
              <a:cs typeface="Arial" panose="020B0604020202020204" pitchFamily="34" charset="0"/>
            </a:endParaRPr>
          </a:p>
          <a:p>
            <a:pPr>
              <a:lnSpc>
                <a:spcPct val="120000"/>
              </a:lnSpc>
            </a:pPr>
            <a:r>
              <a:rPr lang="it-IT" sz="1600" b="1" dirty="0">
                <a:solidFill>
                  <a:srgbClr val="092535"/>
                </a:solidFill>
                <a:latin typeface="Arial" panose="020B0604020202020204" pitchFamily="34" charset="0"/>
                <a:cs typeface="Arial" panose="020B0604020202020204" pitchFamily="34" charset="0"/>
              </a:rPr>
              <a:t>Collegati a </a:t>
            </a:r>
            <a:r>
              <a:rPr lang="it-IT" sz="1600" b="1" dirty="0" err="1">
                <a:solidFill>
                  <a:srgbClr val="092535"/>
                </a:solidFill>
                <a:latin typeface="Arial" panose="020B0604020202020204" pitchFamily="34" charset="0"/>
                <a:cs typeface="Arial" panose="020B0604020202020204" pitchFamily="34" charset="0"/>
              </a:rPr>
              <a:t>GeCoWEB</a:t>
            </a:r>
            <a:r>
              <a:rPr lang="it-IT" sz="1600" b="1" dirty="0">
                <a:solidFill>
                  <a:srgbClr val="092535"/>
                </a:solidFill>
                <a:latin typeface="Arial" panose="020B0604020202020204" pitchFamily="34" charset="0"/>
                <a:cs typeface="Arial" panose="020B0604020202020204" pitchFamily="34" charset="0"/>
              </a:rPr>
              <a:t> </a:t>
            </a:r>
            <a:r>
              <a:rPr lang="it-IT" sz="1600" dirty="0">
                <a:solidFill>
                  <a:srgbClr val="092535"/>
                </a:solidFill>
                <a:latin typeface="Arial" panose="020B0604020202020204" pitchFamily="34" charset="0"/>
                <a:cs typeface="Arial" panose="020B0604020202020204" pitchFamily="34" charset="0"/>
              </a:rPr>
              <a:t>(</a:t>
            </a:r>
            <a:r>
              <a:rPr lang="it-IT" sz="1600" u="sng" dirty="0">
                <a:solidFill>
                  <a:srgbClr val="09253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https://gecoweb.lazioinnova.it</a:t>
            </a:r>
            <a:r>
              <a:rPr lang="it-IT" sz="1600" dirty="0">
                <a:solidFill>
                  <a:srgbClr val="092535"/>
                </a:solidFill>
                <a:latin typeface="Arial" panose="020B0604020202020204" pitchFamily="34" charset="0"/>
                <a:cs typeface="Arial" panose="020B0604020202020204" pitchFamily="34" charset="0"/>
              </a:rPr>
              <a:t>) </a:t>
            </a:r>
            <a:r>
              <a:rPr lang="it-IT" sz="1600" b="1" dirty="0">
                <a:solidFill>
                  <a:srgbClr val="092535"/>
                </a:solidFill>
                <a:latin typeface="Arial" panose="020B0604020202020204" pitchFamily="34" charset="0"/>
                <a:cs typeface="Arial" panose="020B0604020202020204" pitchFamily="34" charset="0"/>
              </a:rPr>
              <a:t>e compila il «Formulario» </a:t>
            </a:r>
            <a:r>
              <a:rPr lang="it-IT" sz="1600" dirty="0">
                <a:solidFill>
                  <a:srgbClr val="092535"/>
                </a:solidFill>
                <a:latin typeface="Arial" panose="020B0604020202020204" pitchFamily="34" charset="0"/>
                <a:cs typeface="Arial" panose="020B0604020202020204" pitchFamily="34" charset="0"/>
              </a:rPr>
              <a:t>contenente il tuo progetto.</a:t>
            </a:r>
          </a:p>
          <a:p>
            <a:pPr>
              <a:lnSpc>
                <a:spcPct val="120000"/>
              </a:lnSpc>
            </a:pPr>
            <a:endParaRPr lang="it-IT" sz="1600" dirty="0">
              <a:solidFill>
                <a:srgbClr val="092535"/>
              </a:solidFill>
              <a:latin typeface="Arial" panose="020B0604020202020204" pitchFamily="34" charset="0"/>
              <a:cs typeface="Arial" panose="020B0604020202020204" pitchFamily="34" charset="0"/>
            </a:endParaRPr>
          </a:p>
          <a:p>
            <a:pPr>
              <a:lnSpc>
                <a:spcPct val="120000"/>
              </a:lnSpc>
            </a:pPr>
            <a:r>
              <a:rPr lang="it-IT" sz="1600" dirty="0">
                <a:solidFill>
                  <a:srgbClr val="092535"/>
                </a:solidFill>
                <a:latin typeface="Arial" panose="020B0604020202020204" pitchFamily="34" charset="0"/>
                <a:cs typeface="Arial" panose="020B0604020202020204" pitchFamily="34" charset="0"/>
              </a:rPr>
              <a:t>Qui devi inserire:</a:t>
            </a:r>
          </a:p>
          <a:p>
            <a:pPr marL="380990" indent="-380990">
              <a:lnSpc>
                <a:spcPct val="120000"/>
              </a:lnSpc>
              <a:buFont typeface="Arial" panose="020B0604020202020204" pitchFamily="34" charset="0"/>
              <a:buChar char="•"/>
            </a:pPr>
            <a:r>
              <a:rPr lang="it-IT" sz="1600" b="1" dirty="0">
                <a:solidFill>
                  <a:srgbClr val="092535"/>
                </a:solidFill>
                <a:latin typeface="Arial" panose="020B0604020202020204" pitchFamily="34" charset="0"/>
                <a:cs typeface="Arial" panose="020B0604020202020204" pitchFamily="34" charset="0"/>
              </a:rPr>
              <a:t>il</a:t>
            </a:r>
            <a:r>
              <a:rPr lang="it-IT" sz="1600" dirty="0">
                <a:solidFill>
                  <a:srgbClr val="092535"/>
                </a:solidFill>
                <a:latin typeface="Arial" panose="020B0604020202020204" pitchFamily="34" charset="0"/>
                <a:cs typeface="Arial" panose="020B0604020202020204" pitchFamily="34" charset="0"/>
              </a:rPr>
              <a:t> </a:t>
            </a:r>
            <a:r>
              <a:rPr lang="it-IT" sz="1600" b="1" dirty="0">
                <a:solidFill>
                  <a:srgbClr val="092535"/>
                </a:solidFill>
                <a:latin typeface="Arial" panose="020B0604020202020204" pitchFamily="34" charset="0"/>
                <a:cs typeface="Arial" panose="020B0604020202020204" pitchFamily="34" charset="0"/>
              </a:rPr>
              <a:t>punteggio di partenza </a:t>
            </a:r>
            <a:r>
              <a:rPr lang="it-IT" sz="1600" dirty="0">
                <a:solidFill>
                  <a:srgbClr val="092535"/>
                </a:solidFill>
                <a:latin typeface="Arial" panose="020B0604020202020204" pitchFamily="34" charset="0"/>
                <a:cs typeface="Arial" panose="020B0604020202020204" pitchFamily="34" charset="0"/>
              </a:rPr>
              <a:t>già calcolato con il modello </a:t>
            </a:r>
            <a:r>
              <a:rPr lang="it-IT" sz="1600" dirty="0" err="1">
                <a:solidFill>
                  <a:srgbClr val="092535"/>
                </a:solidFill>
                <a:latin typeface="Arial" panose="020B0604020202020204" pitchFamily="34" charset="0"/>
                <a:cs typeface="Arial" panose="020B0604020202020204" pitchFamily="34" charset="0"/>
              </a:rPr>
              <a:t>excel</a:t>
            </a:r>
            <a:r>
              <a:rPr lang="it-IT" sz="1600" dirty="0">
                <a:solidFill>
                  <a:srgbClr val="092535"/>
                </a:solidFill>
                <a:latin typeface="Arial" panose="020B0604020202020204" pitchFamily="34" charset="0"/>
                <a:cs typeface="Arial" panose="020B0604020202020204" pitchFamily="34" charset="0"/>
              </a:rPr>
              <a:t>;</a:t>
            </a:r>
          </a:p>
          <a:p>
            <a:pPr marL="380990" indent="-380990">
              <a:lnSpc>
                <a:spcPct val="120000"/>
              </a:lnSpc>
              <a:buFont typeface="Arial" panose="020B0604020202020204" pitchFamily="34" charset="0"/>
              <a:buChar char="•"/>
            </a:pPr>
            <a:r>
              <a:rPr lang="it-IT" sz="1600" b="1" dirty="0">
                <a:solidFill>
                  <a:srgbClr val="092535"/>
                </a:solidFill>
                <a:latin typeface="Arial" panose="020B0604020202020204" pitchFamily="34" charset="0"/>
                <a:cs typeface="Arial" panose="020B0604020202020204" pitchFamily="34" charset="0"/>
              </a:rPr>
              <a:t>l’importo del progetto e la percentuale di finanziamento richiesto.</a:t>
            </a:r>
          </a:p>
          <a:p>
            <a:pPr>
              <a:lnSpc>
                <a:spcPct val="120000"/>
              </a:lnSpc>
            </a:pPr>
            <a:endParaRPr lang="it-IT" sz="1600" b="1" dirty="0">
              <a:solidFill>
                <a:srgbClr val="092535"/>
              </a:solidFill>
              <a:latin typeface="Arial" panose="020B0604020202020204" pitchFamily="34" charset="0"/>
              <a:cs typeface="Arial" panose="020B0604020202020204" pitchFamily="34" charset="0"/>
            </a:endParaRPr>
          </a:p>
          <a:p>
            <a:pPr>
              <a:lnSpc>
                <a:spcPct val="120000"/>
              </a:lnSpc>
            </a:pPr>
            <a:endParaRPr lang="it-IT" sz="1600" b="1" dirty="0">
              <a:solidFill>
                <a:srgbClr val="092535"/>
              </a:solidFill>
              <a:latin typeface="Arial" panose="020B0604020202020204" pitchFamily="34" charset="0"/>
              <a:cs typeface="Arial" panose="020B0604020202020204" pitchFamily="34" charset="0"/>
            </a:endParaRPr>
          </a:p>
          <a:p>
            <a:pPr lvl="0">
              <a:lnSpc>
                <a:spcPct val="120000"/>
              </a:lnSpc>
            </a:pPr>
            <a:r>
              <a:rPr lang="it-IT" sz="1600" b="1" dirty="0">
                <a:solidFill>
                  <a:srgbClr val="092535"/>
                </a:solidFill>
                <a:latin typeface="Arial" panose="020B0604020202020204" pitchFamily="34" charset="0"/>
                <a:cs typeface="Arial" panose="020B0604020202020204" pitchFamily="34" charset="0"/>
              </a:rPr>
              <a:t>Ricorda che con </a:t>
            </a:r>
            <a:r>
              <a:rPr lang="it-IT" sz="1600" b="1" dirty="0" err="1">
                <a:solidFill>
                  <a:srgbClr val="092535"/>
                </a:solidFill>
                <a:latin typeface="Arial" panose="020B0604020202020204" pitchFamily="34" charset="0"/>
                <a:cs typeface="Arial" panose="020B0604020202020204" pitchFamily="34" charset="0"/>
              </a:rPr>
              <a:t>GeCoWEB</a:t>
            </a:r>
            <a:r>
              <a:rPr lang="it-IT" sz="1600" b="1" dirty="0">
                <a:solidFill>
                  <a:srgbClr val="092535"/>
                </a:solidFill>
                <a:latin typeface="Arial" panose="020B0604020202020204" pitchFamily="34" charset="0"/>
                <a:cs typeface="Arial" panose="020B0604020202020204" pitchFamily="34" charset="0"/>
              </a:rPr>
              <a:t> potrai</a:t>
            </a:r>
            <a:r>
              <a:rPr lang="it-IT" sz="1600" dirty="0">
                <a:solidFill>
                  <a:srgbClr val="092535"/>
                </a:solidFill>
                <a:latin typeface="Arial" panose="020B0604020202020204" pitchFamily="34" charset="0"/>
                <a:cs typeface="Arial" panose="020B0604020202020204" pitchFamily="34" charset="0"/>
              </a:rPr>
              <a:t>:</a:t>
            </a:r>
          </a:p>
          <a:p>
            <a:pPr marL="380990" indent="-380990">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controllare lo stato di avanzamento della tua domanda e le diverse fasi di gestione dell’avviso;</a:t>
            </a:r>
          </a:p>
          <a:p>
            <a:pPr marL="380990" indent="-380990">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accedere a una serie di servizi incrociati con il sistema digitale della PA;</a:t>
            </a:r>
          </a:p>
          <a:p>
            <a:pPr marL="380990" indent="-380990">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gestire una parte delle tue rendicontazioni, se la tua domanda dovesse essere accolta.</a:t>
            </a:r>
          </a:p>
        </p:txBody>
      </p:sp>
      <p:pic>
        <p:nvPicPr>
          <p:cNvPr id="9" name="Immagine 8" descr="logo_regione_positivo.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353607"/>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3" name="Immagine 2"/>
          <p:cNvPicPr>
            <a:picLocks noChangeAspect="1"/>
          </p:cNvPicPr>
          <p:nvPr/>
        </p:nvPicPr>
        <p:blipFill>
          <a:blip r:embed="rId5"/>
          <a:stretch>
            <a:fillRect/>
          </a:stretch>
        </p:blipFill>
        <p:spPr>
          <a:xfrm>
            <a:off x="901315" y="777131"/>
            <a:ext cx="1601355" cy="528365"/>
          </a:xfrm>
          <a:prstGeom prst="rect">
            <a:avLst/>
          </a:prstGeom>
        </p:spPr>
      </p:pic>
    </p:spTree>
    <p:extLst>
      <p:ext uri="{BB962C8B-B14F-4D97-AF65-F5344CB8AC3E}">
        <p14:creationId xmlns:p14="http://schemas.microsoft.com/office/powerpoint/2010/main" val="191153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2660000"/>
            <a:ext cx="9703059" cy="2281137"/>
          </a:xfrm>
          <a:prstGeom prst="rect">
            <a:avLst/>
          </a:prstGeom>
          <a:noFill/>
        </p:spPr>
        <p:txBody>
          <a:bodyPr wrap="square" rtlCol="0">
            <a:spAutoFit/>
          </a:bodyPr>
          <a:lstStyle/>
          <a:p>
            <a:pPr lvl="0" algn="ctr">
              <a:lnSpc>
                <a:spcPct val="120000"/>
              </a:lnSpc>
            </a:pPr>
            <a:r>
              <a:rPr lang="it-IT" sz="1600" b="1" dirty="0">
                <a:solidFill>
                  <a:srgbClr val="092535"/>
                </a:solidFill>
                <a:latin typeface="Arial" panose="020B0604020202020204" pitchFamily="34" charset="0"/>
                <a:cs typeface="Arial" panose="020B0604020202020204" pitchFamily="34" charset="0"/>
              </a:rPr>
              <a:t>3. </a:t>
            </a:r>
            <a:r>
              <a:rPr lang="it-IT" sz="1600" b="1" u="sng" dirty="0">
                <a:solidFill>
                  <a:srgbClr val="092535"/>
                </a:solidFill>
                <a:latin typeface="Arial" panose="020B0604020202020204" pitchFamily="34" charset="0"/>
                <a:cs typeface="Arial" panose="020B0604020202020204" pitchFamily="34" charset="0"/>
              </a:rPr>
              <a:t>Stampa e sottoscrivi la documentazione</a:t>
            </a:r>
          </a:p>
          <a:p>
            <a:pPr lvl="0">
              <a:lnSpc>
                <a:spcPct val="120000"/>
              </a:lnSpc>
            </a:pPr>
            <a:endParaRPr lang="it-IT" sz="1600" dirty="0">
              <a:solidFill>
                <a:srgbClr val="092535"/>
              </a:solidFill>
              <a:latin typeface="Arial" panose="020B0604020202020204" pitchFamily="34" charset="0"/>
              <a:cs typeface="Arial" panose="020B0604020202020204" pitchFamily="34" charset="0"/>
            </a:endParaRPr>
          </a:p>
          <a:p>
            <a:pPr lvl="0">
              <a:lnSpc>
                <a:spcPct val="120000"/>
              </a:lnSpc>
            </a:pPr>
            <a:endParaRPr lang="it-IT" sz="1600" dirty="0">
              <a:solidFill>
                <a:srgbClr val="092535"/>
              </a:solidFill>
              <a:latin typeface="Arial" panose="020B0604020202020204" pitchFamily="34" charset="0"/>
              <a:cs typeface="Arial" panose="020B0604020202020204" pitchFamily="34" charset="0"/>
            </a:endParaRPr>
          </a:p>
          <a:p>
            <a:pPr marL="380990" indent="-380990">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Terminata la compilazione del Formulario, </a:t>
            </a:r>
            <a:r>
              <a:rPr lang="it-IT" sz="1600" b="1" dirty="0">
                <a:solidFill>
                  <a:srgbClr val="092535"/>
                </a:solidFill>
                <a:latin typeface="Arial" panose="020B0604020202020204" pitchFamily="34" charset="0"/>
                <a:cs typeface="Arial" panose="020B0604020202020204" pitchFamily="34" charset="0"/>
              </a:rPr>
              <a:t>scarica il file generato automaticamente da </a:t>
            </a:r>
            <a:r>
              <a:rPr lang="it-IT" sz="1600" b="1" dirty="0" err="1">
                <a:solidFill>
                  <a:srgbClr val="092535"/>
                </a:solidFill>
                <a:latin typeface="Arial" panose="020B0604020202020204" pitchFamily="34" charset="0"/>
                <a:cs typeface="Arial" panose="020B0604020202020204" pitchFamily="34" charset="0"/>
              </a:rPr>
              <a:t>GeCoWEB</a:t>
            </a:r>
            <a:endParaRPr lang="it-IT" sz="1600" b="1" dirty="0">
              <a:solidFill>
                <a:srgbClr val="092535"/>
              </a:solidFill>
              <a:latin typeface="Arial" panose="020B0604020202020204" pitchFamily="34" charset="0"/>
              <a:cs typeface="Arial" panose="020B0604020202020204" pitchFamily="34" charset="0"/>
            </a:endParaRPr>
          </a:p>
          <a:p>
            <a:pPr marL="380990" indent="-380990">
              <a:lnSpc>
                <a:spcPct val="120000"/>
              </a:lnSpc>
              <a:buFont typeface="Arial" panose="020B0604020202020204" pitchFamily="34" charset="0"/>
              <a:buChar char="•"/>
            </a:pPr>
            <a:endParaRPr lang="it-IT" sz="1200" dirty="0">
              <a:solidFill>
                <a:srgbClr val="092535"/>
              </a:solidFill>
              <a:latin typeface="Arial" panose="020B0604020202020204" pitchFamily="34" charset="0"/>
              <a:cs typeface="Arial" panose="020B0604020202020204" pitchFamily="34" charset="0"/>
            </a:endParaRPr>
          </a:p>
          <a:p>
            <a:pPr marL="380990" indent="-380990">
              <a:lnSpc>
                <a:spcPct val="120000"/>
              </a:lnSpc>
              <a:buFont typeface="Arial" panose="020B0604020202020204" pitchFamily="34" charset="0"/>
              <a:buChar char="•"/>
            </a:pPr>
            <a:r>
              <a:rPr lang="it-IT" sz="1600" dirty="0">
                <a:solidFill>
                  <a:srgbClr val="092535"/>
                </a:solidFill>
                <a:latin typeface="Arial" panose="020B0604020202020204" pitchFamily="34" charset="0"/>
                <a:cs typeface="Arial" panose="020B0604020202020204" pitchFamily="34" charset="0"/>
              </a:rPr>
              <a:t>Il file contiene il </a:t>
            </a:r>
            <a:r>
              <a:rPr lang="it-IT" sz="1600" b="1" dirty="0">
                <a:solidFill>
                  <a:srgbClr val="092535"/>
                </a:solidFill>
                <a:latin typeface="Arial" panose="020B0604020202020204" pitchFamily="34" charset="0"/>
                <a:cs typeface="Arial" panose="020B0604020202020204" pitchFamily="34" charset="0"/>
              </a:rPr>
              <a:t>modulo di domanda precompilato </a:t>
            </a:r>
            <a:r>
              <a:rPr lang="it-IT" sz="1600" dirty="0">
                <a:solidFill>
                  <a:srgbClr val="092535"/>
                </a:solidFill>
                <a:latin typeface="Arial" panose="020B0604020202020204" pitchFamily="34" charset="0"/>
                <a:cs typeface="Arial" panose="020B0604020202020204" pitchFamily="34" charset="0"/>
              </a:rPr>
              <a:t>e il </a:t>
            </a:r>
            <a:r>
              <a:rPr lang="it-IT" sz="1600" b="1" dirty="0">
                <a:solidFill>
                  <a:srgbClr val="092535"/>
                </a:solidFill>
                <a:latin typeface="Arial" panose="020B0604020202020204" pitchFamily="34" charset="0"/>
                <a:cs typeface="Arial" panose="020B0604020202020204" pitchFamily="34" charset="0"/>
              </a:rPr>
              <a:t>Formulario stesso</a:t>
            </a:r>
          </a:p>
          <a:p>
            <a:pPr marL="380990" indent="-380990">
              <a:lnSpc>
                <a:spcPct val="120000"/>
              </a:lnSpc>
              <a:buFont typeface="Arial" panose="020B0604020202020204" pitchFamily="34" charset="0"/>
              <a:buChar char="•"/>
            </a:pPr>
            <a:endParaRPr lang="it-IT" sz="1200" dirty="0">
              <a:solidFill>
                <a:srgbClr val="092535"/>
              </a:solidFill>
              <a:latin typeface="Arial" panose="020B0604020202020204" pitchFamily="34" charset="0"/>
              <a:cs typeface="Arial" panose="020B0604020202020204" pitchFamily="34" charset="0"/>
            </a:endParaRPr>
          </a:p>
          <a:p>
            <a:pPr marL="380990" indent="-380990">
              <a:lnSpc>
                <a:spcPct val="120000"/>
              </a:lnSpc>
              <a:buFont typeface="Arial" panose="020B0604020202020204" pitchFamily="34" charset="0"/>
              <a:buChar char="•"/>
            </a:pPr>
            <a:r>
              <a:rPr lang="it-IT" sz="1600" b="1" dirty="0">
                <a:solidFill>
                  <a:srgbClr val="092535"/>
                </a:solidFill>
                <a:latin typeface="Arial" panose="020B0604020202020204" pitchFamily="34" charset="0"/>
                <a:cs typeface="Arial" panose="020B0604020202020204" pitchFamily="34" charset="0"/>
              </a:rPr>
              <a:t>La documentazione deve essere sottoscritta dal legale rappresentante della tua società.</a:t>
            </a:r>
            <a:endParaRPr lang="it-IT" sz="1600"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353607"/>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3" name="Immagine 2"/>
          <p:cNvPicPr>
            <a:picLocks noChangeAspect="1"/>
          </p:cNvPicPr>
          <p:nvPr/>
        </p:nvPicPr>
        <p:blipFill>
          <a:blip r:embed="rId4"/>
          <a:stretch>
            <a:fillRect/>
          </a:stretch>
        </p:blipFill>
        <p:spPr>
          <a:xfrm>
            <a:off x="901315" y="777131"/>
            <a:ext cx="1601355" cy="528365"/>
          </a:xfrm>
          <a:prstGeom prst="rect">
            <a:avLst/>
          </a:prstGeom>
        </p:spPr>
      </p:pic>
    </p:spTree>
    <p:extLst>
      <p:ext uri="{BB962C8B-B14F-4D97-AF65-F5344CB8AC3E}">
        <p14:creationId xmlns:p14="http://schemas.microsoft.com/office/powerpoint/2010/main" val="414746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790020"/>
            <a:ext cx="9703059" cy="4021101"/>
          </a:xfrm>
          <a:prstGeom prst="rect">
            <a:avLst/>
          </a:prstGeom>
          <a:noFill/>
        </p:spPr>
        <p:txBody>
          <a:bodyPr wrap="square" rtlCol="0">
            <a:spAutoFit/>
          </a:bodyPr>
          <a:lstStyle/>
          <a:p>
            <a:pPr marL="457189" algn="ctr">
              <a:lnSpc>
                <a:spcPct val="120000"/>
              </a:lnSpc>
              <a:buClr>
                <a:srgbClr val="031240"/>
              </a:buClr>
              <a:buSzPct val="100000"/>
              <a:buFont typeface="+mj-lt"/>
              <a:buAutoNum type="arabicPeriod" startAt="4"/>
            </a:pPr>
            <a:r>
              <a:rPr lang="it-IT" sz="1600" b="1" u="sng" dirty="0">
                <a:solidFill>
                  <a:srgbClr val="092535"/>
                </a:solidFill>
                <a:latin typeface="Arial" panose="020B0604020202020204" pitchFamily="34" charset="0"/>
                <a:cs typeface="Arial" panose="020B0604020202020204" pitchFamily="34" charset="0"/>
              </a:rPr>
              <a:t>Invia tramite PEC tutta la documentazione</a:t>
            </a:r>
          </a:p>
          <a:p>
            <a:pPr lvl="0">
              <a:lnSpc>
                <a:spcPct val="120000"/>
              </a:lnSpc>
            </a:pPr>
            <a:endParaRPr lang="it-IT" sz="1200" dirty="0">
              <a:solidFill>
                <a:srgbClr val="092535"/>
              </a:solidFill>
              <a:latin typeface="Arial" panose="020B0604020202020204" pitchFamily="34" charset="0"/>
              <a:cs typeface="Arial" panose="020B0604020202020204" pitchFamily="34" charset="0"/>
            </a:endParaRPr>
          </a:p>
          <a:p>
            <a:pPr marL="457189">
              <a:lnSpc>
                <a:spcPct val="120000"/>
              </a:lnSpc>
              <a:spcBef>
                <a:spcPts val="800"/>
              </a:spcBef>
              <a:spcAft>
                <a:spcPts val="800"/>
              </a:spcAft>
            </a:pPr>
            <a:r>
              <a:rPr lang="it-IT" sz="1600" dirty="0">
                <a:solidFill>
                  <a:srgbClr val="092535"/>
                </a:solidFill>
                <a:latin typeface="Arial" panose="020B0604020202020204" pitchFamily="34" charset="0"/>
                <a:cs typeface="Arial" panose="020B0604020202020204" pitchFamily="34" charset="0"/>
              </a:rPr>
              <a:t>Invia tutta la documentazione via PEC a </a:t>
            </a:r>
            <a:r>
              <a:rPr lang="it-IT" sz="1600" b="1" dirty="0">
                <a:solidFill>
                  <a:srgbClr val="092535"/>
                </a:solidFill>
                <a:latin typeface="Arial" panose="020B0604020202020204" pitchFamily="34" charset="0"/>
                <a:cs typeface="Arial" panose="020B0604020202020204" pitchFamily="34" charset="0"/>
                <a:hlinkClick r:id="rId2"/>
              </a:rPr>
              <a:t>incentivi@pec.lazioinnova.it</a:t>
            </a:r>
            <a:r>
              <a:rPr lang="it-IT" sz="1600" dirty="0">
                <a:solidFill>
                  <a:srgbClr val="092535"/>
                </a:solidFill>
                <a:latin typeface="Arial" panose="020B0604020202020204" pitchFamily="34" charset="0"/>
                <a:cs typeface="Arial" panose="020B0604020202020204" pitchFamily="34" charset="0"/>
              </a:rPr>
              <a:t>.</a:t>
            </a:r>
          </a:p>
          <a:p>
            <a:pPr marL="457189">
              <a:lnSpc>
                <a:spcPct val="120000"/>
              </a:lnSpc>
              <a:spcBef>
                <a:spcPts val="800"/>
              </a:spcBef>
              <a:spcAft>
                <a:spcPts val="800"/>
              </a:spcAft>
            </a:pPr>
            <a:r>
              <a:rPr lang="it-IT" sz="1600" b="1" dirty="0">
                <a:solidFill>
                  <a:srgbClr val="092535"/>
                </a:solidFill>
                <a:latin typeface="Arial" panose="020B0604020202020204" pitchFamily="34" charset="0"/>
                <a:cs typeface="Arial" panose="020B0604020202020204" pitchFamily="34" charset="0"/>
              </a:rPr>
              <a:t>Solo a questo punto la tua domanda è finalizzata.</a:t>
            </a:r>
          </a:p>
          <a:p>
            <a:pPr marL="152396">
              <a:lnSpc>
                <a:spcPct val="120000"/>
              </a:lnSpc>
            </a:pPr>
            <a:endParaRPr lang="it-IT" sz="1200" dirty="0">
              <a:solidFill>
                <a:srgbClr val="092535"/>
              </a:solidFill>
              <a:latin typeface="Arial" panose="020B0604020202020204" pitchFamily="34" charset="0"/>
              <a:cs typeface="Arial" panose="020B0604020202020204" pitchFamily="34" charset="0"/>
            </a:endParaRPr>
          </a:p>
          <a:p>
            <a:pPr lvl="0">
              <a:lnSpc>
                <a:spcPct val="120000"/>
              </a:lnSpc>
            </a:pPr>
            <a:endParaRPr lang="it-IT" sz="1200" dirty="0">
              <a:solidFill>
                <a:srgbClr val="092535"/>
              </a:solidFill>
              <a:latin typeface="Arial" panose="020B0604020202020204" pitchFamily="34" charset="0"/>
              <a:cs typeface="Arial" panose="020B0604020202020204" pitchFamily="34" charset="0"/>
            </a:endParaRPr>
          </a:p>
          <a:p>
            <a:pPr lvl="0">
              <a:lnSpc>
                <a:spcPct val="120000"/>
              </a:lnSpc>
            </a:pPr>
            <a:r>
              <a:rPr lang="it-IT" sz="1600" b="1" dirty="0">
                <a:solidFill>
                  <a:srgbClr val="092535"/>
                </a:solidFill>
                <a:latin typeface="Arial" panose="020B0604020202020204" pitchFamily="34" charset="0"/>
                <a:cs typeface="Arial" panose="020B0604020202020204" pitchFamily="34" charset="0"/>
              </a:rPr>
              <a:t>Fai attenzione!</a:t>
            </a:r>
          </a:p>
          <a:p>
            <a:pPr lvl="0">
              <a:lnSpc>
                <a:spcPct val="120000"/>
              </a:lnSpc>
            </a:pPr>
            <a:endParaRPr lang="it-IT" sz="1200" b="1" dirty="0">
              <a:solidFill>
                <a:srgbClr val="092535"/>
              </a:solidFill>
              <a:latin typeface="Arial" panose="020B0604020202020204" pitchFamily="34" charset="0"/>
              <a:cs typeface="Arial" panose="020B0604020202020204" pitchFamily="34" charset="0"/>
            </a:endParaRPr>
          </a:p>
          <a:p>
            <a:pPr marL="380990" indent="-380990">
              <a:lnSpc>
                <a:spcPct val="120000"/>
              </a:lnSpc>
              <a:buClr>
                <a:schemeClr val="bg1"/>
              </a:buClr>
              <a:buSzPct val="100000"/>
            </a:pPr>
            <a:r>
              <a:rPr lang="it-IT" sz="1600" b="1" dirty="0">
                <a:solidFill>
                  <a:srgbClr val="092535"/>
                </a:solidFill>
                <a:latin typeface="Arial" panose="020B0604020202020204" pitchFamily="34" charset="0"/>
                <a:cs typeface="Arial" panose="020B0604020202020204" pitchFamily="34" charset="0"/>
              </a:rPr>
              <a:t>Segui tutte le procedure </a:t>
            </a:r>
            <a:r>
              <a:rPr lang="it-IT" sz="1600" dirty="0">
                <a:solidFill>
                  <a:srgbClr val="092535"/>
                </a:solidFill>
                <a:latin typeface="Arial" panose="020B0604020202020204" pitchFamily="34" charset="0"/>
                <a:cs typeface="Arial" panose="020B0604020202020204" pitchFamily="34" charset="0"/>
              </a:rPr>
              <a:t>indicate sul sito di Lazio Innova e nei vademecum che spiegano </a:t>
            </a:r>
            <a:br>
              <a:rPr lang="it-IT" sz="1600" dirty="0">
                <a:solidFill>
                  <a:srgbClr val="092535"/>
                </a:solidFill>
                <a:latin typeface="Arial" panose="020B0604020202020204" pitchFamily="34" charset="0"/>
                <a:cs typeface="Arial" panose="020B0604020202020204" pitchFamily="34" charset="0"/>
              </a:rPr>
            </a:br>
            <a:r>
              <a:rPr lang="it-IT" sz="1600" dirty="0">
                <a:solidFill>
                  <a:srgbClr val="092535"/>
                </a:solidFill>
                <a:latin typeface="Arial" panose="020B0604020202020204" pitchFamily="34" charset="0"/>
                <a:cs typeface="Arial" panose="020B0604020202020204" pitchFamily="34" charset="0"/>
              </a:rPr>
              <a:t>il funzionamento di </a:t>
            </a:r>
            <a:r>
              <a:rPr lang="it-IT" sz="1600" dirty="0" err="1">
                <a:solidFill>
                  <a:srgbClr val="092535"/>
                </a:solidFill>
                <a:latin typeface="Arial" panose="020B0604020202020204" pitchFamily="34" charset="0"/>
                <a:cs typeface="Arial" panose="020B0604020202020204" pitchFamily="34" charset="0"/>
              </a:rPr>
              <a:t>GeCoWEB</a:t>
            </a:r>
            <a:r>
              <a:rPr lang="it-IT" sz="1600" dirty="0">
                <a:solidFill>
                  <a:srgbClr val="092535"/>
                </a:solidFill>
                <a:latin typeface="Arial" panose="020B0604020202020204" pitchFamily="34" charset="0"/>
                <a:cs typeface="Arial" panose="020B0604020202020204" pitchFamily="34" charset="0"/>
              </a:rPr>
              <a:t>;</a:t>
            </a:r>
            <a:endParaRPr lang="it-IT" sz="1600" b="1" dirty="0">
              <a:solidFill>
                <a:srgbClr val="092535"/>
              </a:solidFill>
              <a:latin typeface="Arial" panose="020B0604020202020204" pitchFamily="34" charset="0"/>
              <a:cs typeface="Arial" panose="020B0604020202020204" pitchFamily="34" charset="0"/>
            </a:endParaRPr>
          </a:p>
          <a:p>
            <a:pPr marL="380990" indent="-380990">
              <a:lnSpc>
                <a:spcPct val="120000"/>
              </a:lnSpc>
              <a:buClr>
                <a:schemeClr val="bg1"/>
              </a:buClr>
              <a:buSzPct val="100000"/>
            </a:pPr>
            <a:r>
              <a:rPr lang="it-IT" sz="1600" b="1" dirty="0">
                <a:solidFill>
                  <a:srgbClr val="092535"/>
                </a:solidFill>
                <a:latin typeface="Arial" panose="020B0604020202020204" pitchFamily="34" charset="0"/>
                <a:cs typeface="Arial" panose="020B0604020202020204" pitchFamily="34" charset="0"/>
              </a:rPr>
              <a:t>L’errata compilazione </a:t>
            </a:r>
            <a:r>
              <a:rPr lang="it-IT" sz="1600" dirty="0">
                <a:solidFill>
                  <a:srgbClr val="092535"/>
                </a:solidFill>
                <a:latin typeface="Arial" panose="020B0604020202020204" pitchFamily="34" charset="0"/>
                <a:cs typeface="Arial" panose="020B0604020202020204" pitchFamily="34" charset="0"/>
              </a:rPr>
              <a:t>di alcuni campi essenziali nel Formulario o il </a:t>
            </a:r>
            <a:r>
              <a:rPr lang="it-IT" sz="1600" b="1" dirty="0">
                <a:solidFill>
                  <a:srgbClr val="092535"/>
                </a:solidFill>
                <a:latin typeface="Arial" panose="020B0604020202020204" pitchFamily="34" charset="0"/>
                <a:cs typeface="Arial" panose="020B0604020202020204" pitchFamily="34" charset="0"/>
              </a:rPr>
              <a:t>mancato invio di tutta </a:t>
            </a:r>
            <a:br>
              <a:rPr lang="it-IT" sz="1600" b="1" dirty="0">
                <a:solidFill>
                  <a:srgbClr val="092535"/>
                </a:solidFill>
                <a:latin typeface="Arial" panose="020B0604020202020204" pitchFamily="34" charset="0"/>
                <a:cs typeface="Arial" panose="020B0604020202020204" pitchFamily="34" charset="0"/>
              </a:rPr>
            </a:br>
            <a:r>
              <a:rPr lang="it-IT" sz="1600" b="1" dirty="0">
                <a:solidFill>
                  <a:srgbClr val="092535"/>
                </a:solidFill>
                <a:latin typeface="Arial" panose="020B0604020202020204" pitchFamily="34" charset="0"/>
                <a:cs typeface="Arial" panose="020B0604020202020204" pitchFamily="34" charset="0"/>
              </a:rPr>
              <a:t>o parte della documentazione </a:t>
            </a:r>
            <a:r>
              <a:rPr lang="it-IT" sz="1600" dirty="0">
                <a:solidFill>
                  <a:srgbClr val="092535"/>
                </a:solidFill>
                <a:latin typeface="Arial" panose="020B0604020202020204" pitchFamily="34" charset="0"/>
                <a:cs typeface="Arial" panose="020B0604020202020204" pitchFamily="34" charset="0"/>
              </a:rPr>
              <a:t>può comportare </a:t>
            </a:r>
            <a:r>
              <a:rPr lang="it-IT" sz="1600" b="1" dirty="0">
                <a:solidFill>
                  <a:srgbClr val="092535"/>
                </a:solidFill>
                <a:latin typeface="Arial" panose="020B0604020202020204" pitchFamily="34" charset="0"/>
                <a:cs typeface="Arial" panose="020B0604020202020204" pitchFamily="34" charset="0"/>
              </a:rPr>
              <a:t>l’esclusione del tuo progetto;</a:t>
            </a:r>
          </a:p>
          <a:p>
            <a:pPr marL="380990" indent="-380990">
              <a:lnSpc>
                <a:spcPct val="120000"/>
              </a:lnSpc>
              <a:buClr>
                <a:schemeClr val="bg1"/>
              </a:buClr>
              <a:buSzPct val="100000"/>
            </a:pPr>
            <a:r>
              <a:rPr lang="it-IT" sz="1600" dirty="0">
                <a:solidFill>
                  <a:srgbClr val="092535"/>
                </a:solidFill>
                <a:latin typeface="Arial" panose="020B0604020202020204" pitchFamily="34" charset="0"/>
                <a:cs typeface="Arial" panose="020B0604020202020204" pitchFamily="34" charset="0"/>
              </a:rPr>
              <a:t>È ammissibile </a:t>
            </a:r>
            <a:r>
              <a:rPr lang="it-IT" sz="1600" b="1" dirty="0">
                <a:solidFill>
                  <a:srgbClr val="092535"/>
                </a:solidFill>
                <a:latin typeface="Arial" panose="020B0604020202020204" pitchFamily="34" charset="0"/>
                <a:cs typeface="Arial" panose="020B0604020202020204" pitchFamily="34" charset="0"/>
              </a:rPr>
              <a:t>una sola domanda per ogni richiedente</a:t>
            </a:r>
            <a:r>
              <a:rPr lang="it-IT" sz="1600" dirty="0">
                <a:solidFill>
                  <a:srgbClr val="092535"/>
                </a:solidFill>
                <a:latin typeface="Arial" panose="020B0604020202020204" pitchFamily="34" charset="0"/>
                <a:cs typeface="Arial" panose="020B0604020202020204" pitchFamily="34" charset="0"/>
              </a:rPr>
              <a:t>.</a:t>
            </a:r>
          </a:p>
        </p:txBody>
      </p:sp>
      <p:pic>
        <p:nvPicPr>
          <p:cNvPr id="9" name="Immagine 8" descr="logo_regione_positivo.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353607"/>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pic>
        <p:nvPicPr>
          <p:cNvPr id="3" name="Immagine 2"/>
          <p:cNvPicPr>
            <a:picLocks noChangeAspect="1"/>
          </p:cNvPicPr>
          <p:nvPr/>
        </p:nvPicPr>
        <p:blipFill>
          <a:blip r:embed="rId5"/>
          <a:stretch>
            <a:fillRect/>
          </a:stretch>
        </p:blipFill>
        <p:spPr>
          <a:xfrm>
            <a:off x="901315" y="777131"/>
            <a:ext cx="1601355" cy="528365"/>
          </a:xfrm>
          <a:prstGeom prst="rect">
            <a:avLst/>
          </a:prstGeom>
        </p:spPr>
      </p:pic>
    </p:spTree>
    <p:extLst>
      <p:ext uri="{BB962C8B-B14F-4D97-AF65-F5344CB8AC3E}">
        <p14:creationId xmlns:p14="http://schemas.microsoft.com/office/powerpoint/2010/main" val="279307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525613" y="2931694"/>
            <a:ext cx="5792580" cy="1407693"/>
          </a:xfrm>
          <a:prstGeom prst="rect">
            <a:avLst/>
          </a:prstGeom>
          <a:noFill/>
        </p:spPr>
        <p:txBody>
          <a:bodyPr wrap="square" rtlCol="0">
            <a:spAutoFit/>
          </a:bodyPr>
          <a:lstStyle/>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COME VIENE VALUTATA LA MIA DOMANDA?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6706121" y="1434467"/>
            <a:ext cx="5023540" cy="5023540"/>
          </a:xfrm>
          <a:prstGeom prst="rect">
            <a:avLst/>
          </a:prstGeom>
        </p:spPr>
      </p:pic>
    </p:spTree>
    <p:extLst>
      <p:ext uri="{BB962C8B-B14F-4D97-AF65-F5344CB8AC3E}">
        <p14:creationId xmlns:p14="http://schemas.microsoft.com/office/powerpoint/2010/main" val="43512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229054"/>
            <a:ext cx="9822715" cy="405432"/>
          </a:xfrm>
          <a:prstGeom prst="rect">
            <a:avLst/>
          </a:prstGeom>
          <a:noFill/>
        </p:spPr>
        <p:txBody>
          <a:bodyPr wrap="square" rtlCol="0">
            <a:spAutoFit/>
          </a:bodyPr>
          <a:lstStyle/>
          <a:p>
            <a:pPr lvl="0" algn="ctr">
              <a:lnSpc>
                <a:spcPct val="120000"/>
              </a:lnSpc>
            </a:pPr>
            <a:r>
              <a:rPr lang="it-IT" sz="1867" b="1" dirty="0">
                <a:solidFill>
                  <a:srgbClr val="092535"/>
                </a:solidFill>
                <a:latin typeface="Arial" panose="020B0604020202020204" pitchFamily="34" charset="0"/>
                <a:cs typeface="Arial" panose="020B0604020202020204" pitchFamily="34" charset="0"/>
              </a:rPr>
              <a:t>Le risorse sono assegnate attraverso una procedura a graduatoria divisa in due fasi:</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2" name="CasellaDiTesto 1"/>
          <p:cNvSpPr txBox="1"/>
          <p:nvPr/>
        </p:nvSpPr>
        <p:spPr>
          <a:xfrm>
            <a:off x="738141" y="2109152"/>
            <a:ext cx="5163127" cy="2818849"/>
          </a:xfrm>
          <a:prstGeom prst="rect">
            <a:avLst/>
          </a:prstGeom>
          <a:noFill/>
        </p:spPr>
        <p:txBody>
          <a:bodyPr wrap="square" rtlCol="0">
            <a:spAutoFit/>
          </a:bodyPr>
          <a:lstStyle/>
          <a:p>
            <a:pPr lvl="0" algn="just">
              <a:lnSpc>
                <a:spcPct val="120000"/>
              </a:lnSpc>
            </a:pPr>
            <a:r>
              <a:rPr lang="it-IT" sz="1867" b="1" u="sng" dirty="0">
                <a:solidFill>
                  <a:srgbClr val="092535"/>
                </a:solidFill>
                <a:latin typeface="Arial" panose="020B0604020202020204" pitchFamily="34" charset="0"/>
                <a:cs typeface="Arial" panose="020B0604020202020204" pitchFamily="34" charset="0"/>
              </a:rPr>
              <a:t>Prima fase</a:t>
            </a:r>
            <a:r>
              <a:rPr lang="it-IT" sz="1867" dirty="0">
                <a:solidFill>
                  <a:srgbClr val="092535"/>
                </a:solidFill>
                <a:latin typeface="Arial" panose="020B0604020202020204" pitchFamily="34" charset="0"/>
                <a:cs typeface="Arial" panose="020B0604020202020204" pitchFamily="34" charset="0"/>
              </a:rPr>
              <a:t>: </a:t>
            </a:r>
          </a:p>
          <a:p>
            <a:pPr lvl="0" algn="just">
              <a:lnSpc>
                <a:spcPct val="120000"/>
              </a:lnSpc>
            </a:pPr>
            <a:r>
              <a:rPr lang="it-IT" sz="1867" dirty="0">
                <a:solidFill>
                  <a:srgbClr val="092535"/>
                </a:solidFill>
                <a:latin typeface="Arial" panose="020B0604020202020204" pitchFamily="34" charset="0"/>
                <a:cs typeface="Arial" panose="020B0604020202020204" pitchFamily="34" charset="0"/>
              </a:rPr>
              <a:t>dopo la scadenza dei termini di presentazione delle domande è stilata una </a:t>
            </a:r>
            <a:r>
              <a:rPr lang="it-IT" sz="1867" b="1" dirty="0">
                <a:solidFill>
                  <a:srgbClr val="092535"/>
                </a:solidFill>
                <a:latin typeface="Arial" panose="020B0604020202020204" pitchFamily="34" charset="0"/>
                <a:cs typeface="Arial" panose="020B0604020202020204" pitchFamily="34" charset="0"/>
              </a:rPr>
              <a:t>graduatoria provvisoria </a:t>
            </a:r>
            <a:r>
              <a:rPr lang="it-IT" sz="1867" dirty="0">
                <a:solidFill>
                  <a:srgbClr val="092535"/>
                </a:solidFill>
                <a:latin typeface="Arial" panose="020B0604020202020204" pitchFamily="34" charset="0"/>
                <a:cs typeface="Arial" panose="020B0604020202020204" pitchFamily="34" charset="0"/>
              </a:rPr>
              <a:t>definita sulla base del punteggio di partenza calcolato dal richiedente. </a:t>
            </a:r>
          </a:p>
          <a:p>
            <a:pPr lvl="0" algn="just">
              <a:lnSpc>
                <a:spcPct val="120000"/>
              </a:lnSpc>
            </a:pPr>
            <a:r>
              <a:rPr lang="it-IT" sz="1867" dirty="0">
                <a:solidFill>
                  <a:srgbClr val="092535"/>
                </a:solidFill>
                <a:latin typeface="Arial" panose="020B0604020202020204" pitchFamily="34" charset="0"/>
                <a:cs typeface="Arial" panose="020B0604020202020204" pitchFamily="34" charset="0"/>
              </a:rPr>
              <a:t>Sono inviate a valutazione - in ordine decrescente di punteggio - tutte le domande rientranti nei limiti di finanziabilità della finestra. </a:t>
            </a:r>
          </a:p>
        </p:txBody>
      </p:sp>
      <p:sp>
        <p:nvSpPr>
          <p:cNvPr id="7" name="CasellaDiTesto 6"/>
          <p:cNvSpPr txBox="1"/>
          <p:nvPr/>
        </p:nvSpPr>
        <p:spPr>
          <a:xfrm>
            <a:off x="6650140" y="2109151"/>
            <a:ext cx="4718209" cy="3853171"/>
          </a:xfrm>
          <a:prstGeom prst="rect">
            <a:avLst/>
          </a:prstGeom>
          <a:noFill/>
        </p:spPr>
        <p:txBody>
          <a:bodyPr wrap="square" rtlCol="0">
            <a:spAutoFit/>
          </a:bodyPr>
          <a:lstStyle/>
          <a:p>
            <a:pPr lvl="0">
              <a:lnSpc>
                <a:spcPct val="120000"/>
              </a:lnSpc>
            </a:pPr>
            <a:r>
              <a:rPr lang="it-IT" sz="1867" b="1" u="sng" dirty="0">
                <a:solidFill>
                  <a:srgbClr val="092535"/>
                </a:solidFill>
                <a:latin typeface="Arial" panose="020B0604020202020204" pitchFamily="34" charset="0"/>
                <a:cs typeface="Arial" panose="020B0604020202020204" pitchFamily="34" charset="0"/>
              </a:rPr>
              <a:t>Seconda fase</a:t>
            </a:r>
            <a:r>
              <a:rPr lang="it-IT" sz="1867" b="1" dirty="0">
                <a:solidFill>
                  <a:srgbClr val="092535"/>
                </a:solidFill>
                <a:latin typeface="Arial" panose="020B0604020202020204" pitchFamily="34" charset="0"/>
                <a:cs typeface="Arial" panose="020B0604020202020204" pitchFamily="34" charset="0"/>
              </a:rPr>
              <a:t>: </a:t>
            </a:r>
          </a:p>
          <a:p>
            <a:pPr lvl="0">
              <a:lnSpc>
                <a:spcPct val="120000"/>
              </a:lnSpc>
            </a:pPr>
            <a:r>
              <a:rPr lang="it-IT" sz="1867" dirty="0">
                <a:solidFill>
                  <a:srgbClr val="092535"/>
                </a:solidFill>
                <a:latin typeface="Arial" panose="020B0604020202020204" pitchFamily="34" charset="0"/>
                <a:cs typeface="Arial" panose="020B0604020202020204" pitchFamily="34" charset="0"/>
              </a:rPr>
              <a:t>la </a:t>
            </a:r>
            <a:r>
              <a:rPr lang="it-IT" sz="1867" b="1" dirty="0">
                <a:solidFill>
                  <a:srgbClr val="092535"/>
                </a:solidFill>
                <a:latin typeface="Arial" panose="020B0604020202020204" pitchFamily="34" charset="0"/>
                <a:cs typeface="Arial" panose="020B0604020202020204" pitchFamily="34" charset="0"/>
              </a:rPr>
              <a:t>graduatoria definitiva</a:t>
            </a:r>
            <a:r>
              <a:rPr lang="it-IT" sz="1867" dirty="0">
                <a:solidFill>
                  <a:srgbClr val="092535"/>
                </a:solidFill>
                <a:latin typeface="Arial" panose="020B0604020202020204" pitchFamily="34" charset="0"/>
                <a:cs typeface="Arial" panose="020B0604020202020204" pitchFamily="34" charset="0"/>
              </a:rPr>
              <a:t> viene stilata a seguito di:</a:t>
            </a:r>
          </a:p>
          <a:p>
            <a:pPr marL="596885" lvl="1" indent="-361942" algn="just">
              <a:lnSpc>
                <a:spcPct val="120000"/>
              </a:lnSpc>
              <a:buFont typeface="Arial" panose="020B0604020202020204" pitchFamily="34" charset="0"/>
              <a:buChar char="•"/>
              <a:tabLst>
                <a:tab pos="596885" algn="l"/>
              </a:tabLst>
            </a:pPr>
            <a:r>
              <a:rPr lang="it-IT" sz="1867" dirty="0">
                <a:solidFill>
                  <a:srgbClr val="092535"/>
                </a:solidFill>
                <a:latin typeface="Arial" panose="020B0604020202020204" pitchFamily="34" charset="0"/>
                <a:cs typeface="Arial" panose="020B0604020202020204" pitchFamily="34" charset="0"/>
              </a:rPr>
              <a:t>verifica del punteggio di partenza, nonché dell’ammissibilità formale e tecnica di ogni progetto;</a:t>
            </a:r>
          </a:p>
          <a:p>
            <a:pPr marL="596885" lvl="1" indent="-361942" algn="just">
              <a:lnSpc>
                <a:spcPct val="120000"/>
              </a:lnSpc>
              <a:buFont typeface="Arial" panose="020B0604020202020204" pitchFamily="34" charset="0"/>
              <a:buChar char="•"/>
              <a:tabLst>
                <a:tab pos="596885" algn="l"/>
              </a:tabLst>
            </a:pPr>
            <a:r>
              <a:rPr lang="it-IT" sz="1867" dirty="0">
                <a:solidFill>
                  <a:srgbClr val="092535"/>
                </a:solidFill>
                <a:latin typeface="Arial" panose="020B0604020202020204" pitchFamily="34" charset="0"/>
                <a:cs typeface="Arial" panose="020B0604020202020204" pitchFamily="34" charset="0"/>
              </a:rPr>
              <a:t>valutazione del progetto da parte della Commissione Tecnica secondo: la coerenza del Progetto con le finalità dell’Avviso; la congruità e la pertinenza delle spese.</a:t>
            </a:r>
          </a:p>
        </p:txBody>
      </p:sp>
      <p:pic>
        <p:nvPicPr>
          <p:cNvPr id="12" name="Immagine 11"/>
          <p:cNvPicPr>
            <a:picLocks noChangeAspect="1"/>
          </p:cNvPicPr>
          <p:nvPr/>
        </p:nvPicPr>
        <p:blipFill>
          <a:blip r:embed="rId4"/>
          <a:stretch>
            <a:fillRect/>
          </a:stretch>
        </p:blipFill>
        <p:spPr>
          <a:xfrm>
            <a:off x="670684" y="700688"/>
            <a:ext cx="1950889" cy="528365"/>
          </a:xfrm>
          <a:prstGeom prst="rect">
            <a:avLst/>
          </a:prstGeom>
        </p:spPr>
      </p:pic>
    </p:spTree>
    <p:extLst>
      <p:ext uri="{BB962C8B-B14F-4D97-AF65-F5344CB8AC3E}">
        <p14:creationId xmlns:p14="http://schemas.microsoft.com/office/powerpoint/2010/main" val="1273018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236813" y="1816422"/>
            <a:ext cx="4203407" cy="3475760"/>
          </a:xfrm>
          <a:prstGeom prst="rect">
            <a:avLst/>
          </a:prstGeom>
          <a:noFill/>
        </p:spPr>
        <p:txBody>
          <a:bodyPr wrap="square" rtlCol="0">
            <a:spAutoFit/>
          </a:bodyPr>
          <a:lstStyle/>
          <a:p>
            <a:pPr marL="0" lvl="1">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SE OTTENGO IL FINANZIAMENTO COME VENGONO EROGATE LE RISORSE?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6586049" y="1434467"/>
            <a:ext cx="5023540" cy="5023540"/>
          </a:xfrm>
          <a:prstGeom prst="rect">
            <a:avLst/>
          </a:prstGeom>
        </p:spPr>
      </p:pic>
    </p:spTree>
    <p:extLst>
      <p:ext uri="{BB962C8B-B14F-4D97-AF65-F5344CB8AC3E}">
        <p14:creationId xmlns:p14="http://schemas.microsoft.com/office/powerpoint/2010/main" val="295380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185041" y="2244804"/>
            <a:ext cx="9703059" cy="1784527"/>
          </a:xfrm>
          <a:prstGeom prst="rect">
            <a:avLst/>
          </a:prstGeom>
          <a:noFill/>
        </p:spPr>
        <p:txBody>
          <a:bodyPr wrap="square" rtlCol="0">
            <a:spAutoFit/>
          </a:bodyPr>
          <a:lstStyle/>
          <a:p>
            <a:pPr>
              <a:lnSpc>
                <a:spcPct val="120000"/>
              </a:lnSpc>
            </a:pP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Il contributo è erogato a saldo, in un’unica soluzione, a fronte della rendicontazione delle Spese Effettivamente Sostenute</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a:p>
            <a:pPr>
              <a:lnSpc>
                <a:spcPct val="120000"/>
              </a:lnSpc>
            </a:pPr>
            <a:endPar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La </a:t>
            </a: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rendicontazione deve essere presentata attraverso il sistema </a:t>
            </a:r>
            <a:r>
              <a:rPr lang="it-IT" sz="1867"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GeCoWEB</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 secondo le linee guida appositamente fornite.</a:t>
            </a:r>
            <a:endParaRPr lang="it-IT" sz="1867"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13" name="CasellaDiTesto 12">
            <a:extLst>
              <a:ext uri="{FF2B5EF4-FFF2-40B4-BE49-F238E27FC236}">
                <a16:creationId xmlns:a16="http://schemas.microsoft.com/office/drawing/2014/main" xmlns="" id="{8678DEE4-9794-48B1-A74A-6756200251C3}"/>
              </a:ext>
            </a:extLst>
          </p:cNvPr>
          <p:cNvSpPr txBox="1"/>
          <p:nvPr/>
        </p:nvSpPr>
        <p:spPr>
          <a:xfrm>
            <a:off x="738141" y="554613"/>
            <a:ext cx="1956820" cy="461665"/>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EROGAZIONE DELLE RISORSE</a:t>
            </a:r>
          </a:p>
        </p:txBody>
      </p:sp>
    </p:spTree>
    <p:extLst>
      <p:ext uri="{BB962C8B-B14F-4D97-AF65-F5344CB8AC3E}">
        <p14:creationId xmlns:p14="http://schemas.microsoft.com/office/powerpoint/2010/main" val="98011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09600" y="932874"/>
            <a:ext cx="7352145" cy="5386475"/>
          </a:xfrm>
          <a:prstGeom prst="rect">
            <a:avLst/>
          </a:prstGeom>
          <a:noFill/>
        </p:spPr>
        <p:txBody>
          <a:bodyPr wrap="square" rtlCol="0">
            <a:spAutoFit/>
          </a:bodyPr>
          <a:lstStyle/>
          <a:p>
            <a:r>
              <a:rPr lang="it-IT" sz="4000" b="1" dirty="0">
                <a:solidFill>
                  <a:srgbClr val="092535"/>
                </a:solidFill>
                <a:latin typeface="Arial"/>
                <a:cs typeface="Arial"/>
              </a:rPr>
              <a:t>PROGETTI DI</a:t>
            </a:r>
          </a:p>
          <a:p>
            <a:r>
              <a:rPr lang="it-IT" sz="4000" b="1" dirty="0">
                <a:solidFill>
                  <a:srgbClr val="092535"/>
                </a:solidFill>
                <a:latin typeface="Arial"/>
                <a:cs typeface="Arial"/>
              </a:rPr>
              <a:t>INTERNAZIONALIZZAZIONE</a:t>
            </a:r>
          </a:p>
          <a:p>
            <a:endParaRPr lang="it-IT" sz="4267" b="1" dirty="0">
              <a:solidFill>
                <a:schemeClr val="tx2">
                  <a:lumMod val="50000"/>
                </a:schemeClr>
              </a:solidFill>
              <a:latin typeface="Arial"/>
              <a:cs typeface="Arial"/>
            </a:endParaRPr>
          </a:p>
          <a:p>
            <a:r>
              <a:rPr lang="it-IT" sz="2667" b="1" dirty="0">
                <a:solidFill>
                  <a:schemeClr val="tx2">
                    <a:lumMod val="50000"/>
                  </a:schemeClr>
                </a:solidFill>
                <a:latin typeface="Arial"/>
                <a:cs typeface="Arial"/>
              </a:rPr>
              <a:t>5 milioni per progetti proposti dalle imprese in forma singola o aggregata.</a:t>
            </a:r>
          </a:p>
          <a:p>
            <a:endParaRPr lang="it-IT" sz="2667" b="1" dirty="0">
              <a:solidFill>
                <a:schemeClr val="tx2">
                  <a:lumMod val="50000"/>
                </a:schemeClr>
              </a:solidFill>
              <a:latin typeface="Arial"/>
              <a:cs typeface="Arial"/>
            </a:endParaRPr>
          </a:p>
          <a:p>
            <a:r>
              <a:rPr lang="it-IT" sz="2667" b="1" dirty="0">
                <a:solidFill>
                  <a:schemeClr val="tx2">
                    <a:lumMod val="50000"/>
                  </a:schemeClr>
                </a:solidFill>
                <a:latin typeface="Arial"/>
                <a:cs typeface="Arial"/>
              </a:rPr>
              <a:t>Procedura aperta dal 18 febbraio al 25 giugno 2020</a:t>
            </a:r>
          </a:p>
          <a:p>
            <a:endParaRPr lang="it-IT" sz="4267" b="1" dirty="0">
              <a:solidFill>
                <a:schemeClr val="tx2">
                  <a:lumMod val="50000"/>
                </a:schemeClr>
              </a:solidFill>
              <a:latin typeface="Arial"/>
              <a:cs typeface="Arial"/>
            </a:endParaRPr>
          </a:p>
          <a:p>
            <a:r>
              <a:rPr lang="it-IT" sz="2133" b="1" dirty="0">
                <a:solidFill>
                  <a:srgbClr val="00243E"/>
                </a:solidFill>
                <a:latin typeface="Calibri" panose="020F0502020204030204" pitchFamily="34" charset="0"/>
                <a:cs typeface="Calibri" panose="020F0502020204030204" pitchFamily="34" charset="0"/>
              </a:rPr>
              <a:t>POR FESR Lazio 2014 - 2020</a:t>
            </a:r>
          </a:p>
          <a:p>
            <a:endParaRPr lang="it-IT" sz="2400" dirty="0">
              <a:solidFill>
                <a:srgbClr val="1F877E"/>
              </a:solidFill>
              <a:latin typeface="Arial"/>
              <a:cs typeface="Arial"/>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7" name="Immagine 6">
            <a:extLst>
              <a:ext uri="{FF2B5EF4-FFF2-40B4-BE49-F238E27FC236}">
                <a16:creationId xmlns:a16="http://schemas.microsoft.com/office/drawing/2014/main" xmlns="" id="{332C4FE3-D2AE-4AC8-A497-2EA10A151D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23851" y="2533211"/>
            <a:ext cx="4238495" cy="4238495"/>
          </a:xfrm>
          <a:prstGeom prst="rect">
            <a:avLst/>
          </a:prstGeom>
        </p:spPr>
      </p:pic>
    </p:spTree>
    <p:extLst>
      <p:ext uri="{BB962C8B-B14F-4D97-AF65-F5344CB8AC3E}">
        <p14:creationId xmlns:p14="http://schemas.microsoft.com/office/powerpoint/2010/main" val="40112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252520" y="3226503"/>
            <a:ext cx="2789381" cy="748988"/>
          </a:xfrm>
          <a:prstGeom prst="rect">
            <a:avLst/>
          </a:prstGeom>
          <a:noFill/>
        </p:spPr>
        <p:txBody>
          <a:bodyPr wrap="square" rtlCol="0">
            <a:spAutoFit/>
          </a:bodyPr>
          <a:lstStyle/>
          <a:p>
            <a:r>
              <a:rPr lang="it-IT" sz="4267" b="1" dirty="0">
                <a:solidFill>
                  <a:srgbClr val="092535"/>
                </a:solidFill>
                <a:latin typeface="Arial"/>
                <a:cs typeface="Arial"/>
              </a:rPr>
              <a:t>COS’È</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6" name="Immagine 5">
            <a:extLst>
              <a:ext uri="{FF2B5EF4-FFF2-40B4-BE49-F238E27FC236}">
                <a16:creationId xmlns:a16="http://schemas.microsoft.com/office/drawing/2014/main" xmlns="" id="{128101C6-B8E3-4BC2-AFA7-03A3B105D3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2014" y="1660733"/>
            <a:ext cx="4238495" cy="4238495"/>
          </a:xfrm>
          <a:prstGeom prst="rect">
            <a:avLst/>
          </a:prstGeom>
        </p:spPr>
      </p:pic>
    </p:spTree>
    <p:extLst>
      <p:ext uri="{BB962C8B-B14F-4D97-AF65-F5344CB8AC3E}">
        <p14:creationId xmlns:p14="http://schemas.microsoft.com/office/powerpoint/2010/main" val="40344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68219" y="1574383"/>
            <a:ext cx="9703059" cy="4195379"/>
          </a:xfrm>
          <a:prstGeom prst="rect">
            <a:avLst/>
          </a:prstGeom>
          <a:noFill/>
        </p:spPr>
        <p:txBody>
          <a:bodyPr wrap="square" rtlCol="0">
            <a:spAutoFit/>
          </a:bodyPr>
          <a:lstStyle/>
          <a:p>
            <a:pPr algn="ctr" defTabSz="914377">
              <a:spcBef>
                <a:spcPts val="800"/>
              </a:spcBef>
              <a:spcAft>
                <a:spcPts val="800"/>
              </a:spcAft>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Il bando per  </a:t>
            </a:r>
            <a:r>
              <a:rPr lang="it-IT" sz="2133" b="1" i="1" dirty="0">
                <a:solidFill>
                  <a:srgbClr val="092535"/>
                </a:solidFill>
                <a:latin typeface="Arial" panose="020B0604020202020204" pitchFamily="34" charset="0"/>
                <a:ea typeface="Times New Roman" panose="02020603050405020304" pitchFamily="18" charset="0"/>
                <a:cs typeface="Arial" panose="020B0604020202020204" pitchFamily="34" charset="0"/>
              </a:rPr>
              <a:t>Progetti di Internazionalizzazione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è uno degli strumenti del nuovo Piano. </a:t>
            </a:r>
          </a:p>
          <a:p>
            <a:pPr algn="just" defTabSz="914377">
              <a:spcBef>
                <a:spcPts val="800"/>
              </a:spcBef>
              <a:spcAft>
                <a:spcPts val="800"/>
              </a:spcAft>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285744" indent="-285744" algn="just" defTabSz="914377">
              <a:spcBef>
                <a:spcPts val="800"/>
              </a:spcBef>
              <a:spcAft>
                <a:spcPts val="800"/>
              </a:spcAf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La dotazione complessiva è di </a:t>
            </a:r>
            <a:r>
              <a:rPr lang="it-IT" sz="2133" b="1" u="sng" dirty="0">
                <a:solidFill>
                  <a:srgbClr val="092535"/>
                </a:solidFill>
                <a:latin typeface="Arial" panose="020B0604020202020204" pitchFamily="34" charset="0"/>
                <a:ea typeface="Times New Roman" panose="02020603050405020304" pitchFamily="18" charset="0"/>
                <a:cs typeface="Arial" panose="020B0604020202020204" pitchFamily="34" charset="0"/>
              </a:rPr>
              <a:t>5 milioni di euro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del POR FESR 2014-2020.</a:t>
            </a:r>
          </a:p>
          <a:p>
            <a:pPr marL="285744" indent="-285744" algn="just" defTabSz="914377">
              <a:spcBef>
                <a:spcPts val="800"/>
              </a:spcBef>
              <a:spcAft>
                <a:spcPts val="800"/>
              </a:spcAf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L’obiettivo è sostenere,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con contributi a fondo perduto,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progetti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presentati dalle imprese in forma singola e aggregata,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in grado di incrementare l’internazionalizzazione di prodotto e di processo e di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valorizzare l’incrocio tra manifattura e terziario avanzato.</a:t>
            </a:r>
          </a:p>
          <a:p>
            <a:pPr marL="285744" indent="-285744" algn="just" defTabSz="914377">
              <a:spcBef>
                <a:spcPts val="800"/>
              </a:spcBef>
              <a:spcAft>
                <a:spcPts val="800"/>
              </a:spcAf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Particolare priorità viene data ai progetti riguardanti gli ambiti produttivi della</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 Smart </a:t>
            </a:r>
            <a:r>
              <a:rPr lang="it-IT" sz="2133"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Specialisation</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 </a:t>
            </a:r>
            <a:r>
              <a:rPr lang="it-IT" sz="2133"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Strategy</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regionale.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738141" y="309329"/>
            <a:ext cx="666553" cy="739712"/>
          </a:xfrm>
          <a:prstGeom prst="rect">
            <a:avLst/>
          </a:prstGeom>
        </p:spPr>
      </p:pic>
      <p:sp>
        <p:nvSpPr>
          <p:cNvPr id="6" name="CasellaDiTesto 5"/>
          <p:cNvSpPr txBox="1"/>
          <p:nvPr/>
        </p:nvSpPr>
        <p:spPr>
          <a:xfrm>
            <a:off x="738141" y="6177763"/>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Tree>
    <p:extLst>
      <p:ext uri="{BB962C8B-B14F-4D97-AF65-F5344CB8AC3E}">
        <p14:creationId xmlns:p14="http://schemas.microsoft.com/office/powerpoint/2010/main" val="179436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09600" y="946942"/>
            <a:ext cx="10278500" cy="5632311"/>
          </a:xfrm>
          <a:prstGeom prst="rect">
            <a:avLst/>
          </a:prstGeom>
          <a:noFill/>
        </p:spPr>
        <p:txBody>
          <a:bodyPr wrap="square" rtlCol="0">
            <a:spAutoFit/>
          </a:bodyPr>
          <a:lstStyle/>
          <a:p>
            <a:r>
              <a:rPr lang="it-IT" sz="4000" b="1" dirty="0">
                <a:solidFill>
                  <a:srgbClr val="092535"/>
                </a:solidFill>
                <a:latin typeface="Arial"/>
                <a:cs typeface="Arial"/>
              </a:rPr>
              <a:t>PIANO PER L’INTERNAZIONALIZZAZIONE</a:t>
            </a:r>
          </a:p>
          <a:p>
            <a:endParaRPr lang="it-IT" sz="4000" b="1" dirty="0">
              <a:solidFill>
                <a:srgbClr val="092535"/>
              </a:solidFill>
              <a:latin typeface="Arial"/>
              <a:cs typeface="Arial"/>
            </a:endParaRPr>
          </a:p>
          <a:p>
            <a:r>
              <a:rPr lang="it-IT" sz="4000" b="1" dirty="0">
                <a:solidFill>
                  <a:srgbClr val="092535"/>
                </a:solidFill>
                <a:latin typeface="Arial"/>
                <a:cs typeface="Arial"/>
              </a:rPr>
              <a:t>Le prime due iniziative:</a:t>
            </a:r>
          </a:p>
          <a:p>
            <a:r>
              <a:rPr lang="it-IT" sz="4000" b="1" dirty="0">
                <a:solidFill>
                  <a:srgbClr val="092535"/>
                </a:solidFill>
                <a:latin typeface="Arial"/>
                <a:cs typeface="Arial"/>
              </a:rPr>
              <a:t> </a:t>
            </a:r>
          </a:p>
          <a:p>
            <a:pPr marL="571500" indent="-571500">
              <a:buFont typeface="Arial" panose="020B0604020202020204" pitchFamily="34" charset="0"/>
              <a:buChar char="•"/>
            </a:pPr>
            <a:r>
              <a:rPr lang="it-IT" sz="4000" b="1" dirty="0">
                <a:solidFill>
                  <a:srgbClr val="092535"/>
                </a:solidFill>
                <a:latin typeface="Arial"/>
                <a:cs typeface="Arial"/>
              </a:rPr>
              <a:t>VOUCHER INTERNAZIONALIZZAZIONE</a:t>
            </a:r>
          </a:p>
          <a:p>
            <a:pPr marL="571500" indent="-571500">
              <a:buFont typeface="Arial" panose="020B0604020202020204" pitchFamily="34" charset="0"/>
              <a:buChar char="•"/>
            </a:pPr>
            <a:endParaRPr lang="it-IT" sz="4000" b="1" dirty="0" smtClean="0">
              <a:solidFill>
                <a:srgbClr val="092535"/>
              </a:solidFill>
              <a:latin typeface="Arial"/>
              <a:cs typeface="Arial"/>
            </a:endParaRPr>
          </a:p>
          <a:p>
            <a:pPr marL="571500" indent="-571500">
              <a:buFont typeface="Arial" panose="020B0604020202020204" pitchFamily="34" charset="0"/>
              <a:buChar char="•"/>
            </a:pPr>
            <a:r>
              <a:rPr lang="it-IT" sz="4000" b="1" dirty="0" smtClean="0">
                <a:solidFill>
                  <a:srgbClr val="092535"/>
                </a:solidFill>
                <a:latin typeface="Arial"/>
                <a:cs typeface="Arial"/>
              </a:rPr>
              <a:t>PROGETTI </a:t>
            </a:r>
            <a:r>
              <a:rPr lang="it-IT" sz="4000" b="1" dirty="0">
                <a:solidFill>
                  <a:srgbClr val="092535"/>
                </a:solidFill>
                <a:latin typeface="Arial"/>
                <a:cs typeface="Arial"/>
              </a:rPr>
              <a:t>DI </a:t>
            </a:r>
            <a:r>
              <a:rPr lang="it-IT" sz="4000" b="1" dirty="0" smtClean="0">
                <a:solidFill>
                  <a:srgbClr val="092535"/>
                </a:solidFill>
                <a:latin typeface="Arial"/>
                <a:cs typeface="Arial"/>
              </a:rPr>
              <a:t>INTERNAZIONALIZZAZIONE</a:t>
            </a:r>
            <a:endParaRPr lang="it-IT" sz="4000" b="1" dirty="0">
              <a:solidFill>
                <a:srgbClr val="092535"/>
              </a:solidFill>
              <a:latin typeface="Arial"/>
              <a:cs typeface="Arial"/>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Tree>
    <p:extLst>
      <p:ext uri="{BB962C8B-B14F-4D97-AF65-F5344CB8AC3E}">
        <p14:creationId xmlns:p14="http://schemas.microsoft.com/office/powerpoint/2010/main" val="384054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68219" y="1574383"/>
            <a:ext cx="9703059" cy="2684774"/>
          </a:xfrm>
          <a:prstGeom prst="rect">
            <a:avLst/>
          </a:prstGeom>
          <a:noFill/>
        </p:spPr>
        <p:txBody>
          <a:bodyPr wrap="square" rtlCol="0">
            <a:spAutoFit/>
          </a:bodyPr>
          <a:lstStyle/>
          <a:p>
            <a:pPr marL="342891" lvl="1" indent="-342891" algn="just">
              <a:lnSpc>
                <a:spcPct val="120000"/>
              </a:lnSpc>
              <a:spcBef>
                <a:spcPts val="800"/>
              </a:spcBef>
              <a:spcAft>
                <a:spcPts val="800"/>
              </a:spcAft>
              <a:buFont typeface="Arial" panose="020B0604020202020204" pitchFamily="34" charset="0"/>
              <a:buChar char="•"/>
            </a:pPr>
            <a:r>
              <a:rPr lang="it-IT" sz="2000" dirty="0">
                <a:solidFill>
                  <a:srgbClr val="092535"/>
                </a:solidFill>
                <a:latin typeface="Arial" panose="020B0604020202020204" pitchFamily="34" charset="0"/>
                <a:ea typeface="Times New Roman" panose="02020603050405020304" pitchFamily="18" charset="0"/>
                <a:cs typeface="Arial" panose="020B0604020202020204" pitchFamily="34" charset="0"/>
              </a:rPr>
              <a:t>All’interno della dotazione sono previste:</a:t>
            </a:r>
          </a:p>
          <a:p>
            <a:pPr marL="719649" lvl="1" indent="-359824" algn="just">
              <a:lnSpc>
                <a:spcPct val="120000"/>
              </a:lnSpc>
              <a:spcBef>
                <a:spcPts val="800"/>
              </a:spcBef>
              <a:spcAft>
                <a:spcPts val="800"/>
              </a:spcAft>
              <a:buFont typeface="Wingdings" panose="05000000000000000000" pitchFamily="2" charset="2"/>
              <a:buChar char="ü"/>
            </a:pPr>
            <a:r>
              <a:rPr lang="it-IT" sz="2000" dirty="0">
                <a:solidFill>
                  <a:srgbClr val="092535"/>
                </a:solidFill>
                <a:latin typeface="Arial" panose="020B0604020202020204" pitchFamily="34" charset="0"/>
                <a:ea typeface="Times New Roman" panose="02020603050405020304" pitchFamily="18" charset="0"/>
                <a:cs typeface="Arial" panose="020B0604020202020204" pitchFamily="34" charset="0"/>
              </a:rPr>
              <a:t>una </a:t>
            </a:r>
            <a:r>
              <a:rPr lang="it-IT" sz="2000" b="1" dirty="0">
                <a:solidFill>
                  <a:srgbClr val="092535"/>
                </a:solidFill>
                <a:latin typeface="Arial" panose="020B0604020202020204" pitchFamily="34" charset="0"/>
                <a:ea typeface="Times New Roman" panose="02020603050405020304" pitchFamily="18" charset="0"/>
                <a:cs typeface="Arial" panose="020B0604020202020204" pitchFamily="34" charset="0"/>
              </a:rPr>
              <a:t>riserva di 3 milioni per i Progetti presentati in Aggregazione Temporanea</a:t>
            </a:r>
            <a:r>
              <a:rPr lang="it-IT" sz="2000" dirty="0">
                <a:solidFill>
                  <a:srgbClr val="092535"/>
                </a:solidFill>
                <a:latin typeface="Arial" panose="020B0604020202020204" pitchFamily="34" charset="0"/>
                <a:ea typeface="Times New Roman" panose="02020603050405020304" pitchFamily="18" charset="0"/>
                <a:cs typeface="Arial" panose="020B0604020202020204" pitchFamily="34" charset="0"/>
              </a:rPr>
              <a:t> (attiva per un periodo massimo di 30 giorni dalla pubblicazione dell’Avviso sul BURL);</a:t>
            </a:r>
          </a:p>
          <a:p>
            <a:pPr marL="719649" lvl="1" indent="-359824" algn="just">
              <a:lnSpc>
                <a:spcPct val="120000"/>
              </a:lnSpc>
              <a:spcBef>
                <a:spcPts val="800"/>
              </a:spcBef>
              <a:spcAft>
                <a:spcPts val="800"/>
              </a:spcAft>
              <a:buFont typeface="Wingdings" panose="05000000000000000000" pitchFamily="2" charset="2"/>
              <a:buChar char="ü"/>
            </a:pPr>
            <a:r>
              <a:rPr lang="it-IT" sz="2000" b="1" dirty="0">
                <a:solidFill>
                  <a:srgbClr val="092535"/>
                </a:solidFill>
                <a:latin typeface="Arial" panose="020B0604020202020204" pitchFamily="34" charset="0"/>
                <a:ea typeface="Times New Roman" panose="02020603050405020304" pitchFamily="18" charset="0"/>
                <a:cs typeface="Arial" panose="020B0604020202020204" pitchFamily="34" charset="0"/>
              </a:rPr>
              <a:t>una riserva del 20% di tutta la dotazione destinata ai beneficiari localizzati nelle “aree di crisi complessa” del Lazio.</a:t>
            </a:r>
            <a:endParaRPr lang="it-IT" sz="2400"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738141" y="309329"/>
            <a:ext cx="666553" cy="739712"/>
          </a:xfrm>
          <a:prstGeom prst="rect">
            <a:avLst/>
          </a:prstGeom>
        </p:spPr>
      </p:pic>
      <p:sp>
        <p:nvSpPr>
          <p:cNvPr id="6" name="CasellaDiTesto 5"/>
          <p:cNvSpPr txBox="1"/>
          <p:nvPr/>
        </p:nvSpPr>
        <p:spPr>
          <a:xfrm>
            <a:off x="738141" y="6177763"/>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Tree>
    <p:extLst>
      <p:ext uri="{BB962C8B-B14F-4D97-AF65-F5344CB8AC3E}">
        <p14:creationId xmlns:p14="http://schemas.microsoft.com/office/powerpoint/2010/main" val="94619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477818" y="2657952"/>
            <a:ext cx="2770908" cy="1595821"/>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A CHI SI RIVOLGE</a:t>
            </a:r>
            <a:endParaRPr lang="it-IT" sz="4267" b="1"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4" name="Immagine 3"/>
          <p:cNvPicPr>
            <a:picLocks noChangeAspect="1"/>
          </p:cNvPicPr>
          <p:nvPr/>
        </p:nvPicPr>
        <p:blipFill>
          <a:blip r:embed="rId4"/>
          <a:stretch>
            <a:fillRect/>
          </a:stretch>
        </p:blipFill>
        <p:spPr>
          <a:xfrm>
            <a:off x="5676227" y="1757647"/>
            <a:ext cx="3950551" cy="3942421"/>
          </a:xfrm>
          <a:prstGeom prst="rect">
            <a:avLst/>
          </a:prstGeom>
        </p:spPr>
      </p:pic>
      <p:pic>
        <p:nvPicPr>
          <p:cNvPr id="7" name="Immagine 6"/>
          <p:cNvPicPr>
            <a:picLocks noChangeAspect="1"/>
          </p:cNvPicPr>
          <p:nvPr/>
        </p:nvPicPr>
        <p:blipFill>
          <a:blip r:embed="rId5"/>
          <a:stretch>
            <a:fillRect/>
          </a:stretch>
        </p:blipFill>
        <p:spPr>
          <a:xfrm>
            <a:off x="7651501" y="2848672"/>
            <a:ext cx="4340728" cy="4332600"/>
          </a:xfrm>
          <a:prstGeom prst="rect">
            <a:avLst/>
          </a:prstGeom>
        </p:spPr>
      </p:pic>
      <p:pic>
        <p:nvPicPr>
          <p:cNvPr id="8" name="Immagine 7"/>
          <p:cNvPicPr>
            <a:picLocks noChangeAspect="1"/>
          </p:cNvPicPr>
          <p:nvPr/>
        </p:nvPicPr>
        <p:blipFill>
          <a:blip r:embed="rId6"/>
          <a:stretch>
            <a:fillRect/>
          </a:stretch>
        </p:blipFill>
        <p:spPr>
          <a:xfrm>
            <a:off x="7996971" y="1049041"/>
            <a:ext cx="2812532" cy="2804403"/>
          </a:xfrm>
          <a:prstGeom prst="rect">
            <a:avLst/>
          </a:prstGeom>
        </p:spPr>
      </p:pic>
    </p:spTree>
    <p:extLst>
      <p:ext uri="{BB962C8B-B14F-4D97-AF65-F5344CB8AC3E}">
        <p14:creationId xmlns:p14="http://schemas.microsoft.com/office/powerpoint/2010/main" val="237733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951347" y="1071715"/>
            <a:ext cx="9703059" cy="4916089"/>
          </a:xfrm>
          <a:prstGeom prst="rect">
            <a:avLst/>
          </a:prstGeom>
          <a:noFill/>
        </p:spPr>
        <p:txBody>
          <a:bodyPr wrap="square" rtlCol="0">
            <a:spAutoFit/>
          </a:bodyPr>
          <a:lstStyle/>
          <a:p>
            <a:pPr marL="0" lvl="1" algn="ctr">
              <a:lnSpc>
                <a:spcPct val="120000"/>
              </a:lnSpc>
              <a:buClr>
                <a:srgbClr val="00B050"/>
              </a:buClr>
            </a:pPr>
            <a:r>
              <a:rPr lang="it-IT" sz="1867" dirty="0">
                <a:solidFill>
                  <a:srgbClr val="092535"/>
                </a:solidFill>
                <a:latin typeface="Arial" panose="020B0604020202020204" pitchFamily="34" charset="0"/>
                <a:cs typeface="Arial" panose="020B0604020202020204" pitchFamily="34" charset="0"/>
              </a:rPr>
              <a:t>Il bando per  </a:t>
            </a:r>
            <a:r>
              <a:rPr lang="it-IT" sz="1867" i="1" dirty="0">
                <a:solidFill>
                  <a:srgbClr val="092535"/>
                </a:solidFill>
                <a:latin typeface="Arial" panose="020B0604020202020204" pitchFamily="34" charset="0"/>
                <a:cs typeface="Arial" panose="020B0604020202020204" pitchFamily="34" charset="0"/>
              </a:rPr>
              <a:t>Progetti di Internazionalizzazione </a:t>
            </a:r>
            <a:r>
              <a:rPr lang="it-IT" sz="1867" dirty="0">
                <a:solidFill>
                  <a:srgbClr val="092535"/>
                </a:solidFill>
                <a:latin typeface="Arial" panose="020B0604020202020204" pitchFamily="34" charset="0"/>
                <a:cs typeface="Arial" panose="020B0604020202020204" pitchFamily="34" charset="0"/>
              </a:rPr>
              <a:t>si rivolge a:</a:t>
            </a:r>
          </a:p>
          <a:p>
            <a:pPr marL="342891" lvl="1" indent="-342891" algn="just">
              <a:lnSpc>
                <a:spcPct val="120000"/>
              </a:lnSpc>
              <a:buFont typeface="Arial" panose="020B0604020202020204" pitchFamily="34" charset="0"/>
              <a:buChar char="•"/>
            </a:pPr>
            <a:endParaRPr lang="it-IT" sz="1867" b="1" dirty="0">
              <a:solidFill>
                <a:srgbClr val="092535"/>
              </a:solidFill>
              <a:latin typeface="Arial" panose="020B0604020202020204" pitchFamily="34" charset="0"/>
              <a:cs typeface="Arial" panose="020B0604020202020204" pitchFamily="34" charset="0"/>
            </a:endParaRPr>
          </a:p>
          <a:p>
            <a:pPr marL="342891" lvl="1" indent="-342891"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MPMI, Liberi Professionisti, titolari di partita IVA;</a:t>
            </a:r>
          </a:p>
          <a:p>
            <a:pPr marL="342891" lvl="1" indent="-342891"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I progetti possono essere presentati in forma singola o in Aggregazione Temporanea.</a:t>
            </a:r>
          </a:p>
          <a:p>
            <a:pPr marL="0" lvl="1" algn="just">
              <a:lnSpc>
                <a:spcPct val="120000"/>
              </a:lnSpc>
            </a:pPr>
            <a:endParaRPr lang="it-IT" sz="1867" b="1" dirty="0">
              <a:solidFill>
                <a:srgbClr val="092535"/>
              </a:solidFill>
              <a:latin typeface="Arial" panose="020B0604020202020204" pitchFamily="34" charset="0"/>
              <a:cs typeface="Arial" panose="020B0604020202020204" pitchFamily="34" charset="0"/>
            </a:endParaRPr>
          </a:p>
          <a:p>
            <a:pPr marL="342891" lvl="1" indent="-342891" algn="just">
              <a:lnSpc>
                <a:spcPct val="120000"/>
              </a:lnSpc>
              <a:spcBef>
                <a:spcPts val="800"/>
              </a:spcBef>
              <a:spcAft>
                <a:spcPts val="800"/>
              </a:spcAft>
              <a:buFont typeface="Arial" panose="020B0604020202020204" pitchFamily="34" charset="0"/>
              <a:buChar char="•"/>
            </a:pPr>
            <a:r>
              <a:rPr lang="it-IT" sz="1867" dirty="0">
                <a:solidFill>
                  <a:srgbClr val="092535"/>
                </a:solidFill>
                <a:latin typeface="Arial" panose="020B0604020202020204" pitchFamily="34" charset="0"/>
                <a:cs typeface="Arial" panose="020B0604020202020204" pitchFamily="34" charset="0"/>
              </a:rPr>
              <a:t>Al momento della presentazione della domanda </a:t>
            </a:r>
            <a:r>
              <a:rPr lang="it-IT" sz="1867" b="1" dirty="0">
                <a:solidFill>
                  <a:srgbClr val="092535"/>
                </a:solidFill>
                <a:latin typeface="Arial" panose="020B0604020202020204" pitchFamily="34" charset="0"/>
                <a:cs typeface="Arial" panose="020B0604020202020204" pitchFamily="34" charset="0"/>
              </a:rPr>
              <a:t>i richiedenti devono avere la capacità amministrativa, finanziaria e operativa necessaria a completare il Progetto, ovvero</a:t>
            </a:r>
            <a:r>
              <a:rPr lang="it-IT" sz="1867" dirty="0">
                <a:solidFill>
                  <a:srgbClr val="092535"/>
                </a:solidFill>
                <a:latin typeface="Arial" panose="020B0604020202020204" pitchFamily="34" charset="0"/>
                <a:cs typeface="Arial" panose="020B0604020202020204" pitchFamily="34" charset="0"/>
              </a:rPr>
              <a:t>:</a:t>
            </a:r>
          </a:p>
          <a:p>
            <a:pPr marL="719649" lvl="1" indent="-359824" algn="just">
              <a:lnSpc>
                <a:spcPct val="120000"/>
              </a:lnSpc>
              <a:spcBef>
                <a:spcPts val="800"/>
              </a:spcBef>
              <a:spcAft>
                <a:spcPts val="800"/>
              </a:spcAft>
              <a:buFont typeface="Wingdings" panose="05000000000000000000" pitchFamily="2" charset="2"/>
              <a:buChar char="ü"/>
            </a:pPr>
            <a:r>
              <a:rPr lang="it-IT" sz="1867" u="sng" dirty="0">
                <a:solidFill>
                  <a:srgbClr val="092535"/>
                </a:solidFill>
                <a:latin typeface="Arial" panose="020B0604020202020204" pitchFamily="34" charset="0"/>
                <a:cs typeface="Arial" panose="020B0604020202020204" pitchFamily="34" charset="0"/>
              </a:rPr>
              <a:t>un fatturato pari almeno a 5 volte l’importo del progetto non coperto da contributo</a:t>
            </a:r>
            <a:r>
              <a:rPr lang="it-IT" sz="1867" dirty="0">
                <a:solidFill>
                  <a:srgbClr val="092535"/>
                </a:solidFill>
                <a:latin typeface="Arial" panose="020B0604020202020204" pitchFamily="34" charset="0"/>
                <a:cs typeface="Arial" panose="020B0604020202020204" pitchFamily="34" charset="0"/>
              </a:rPr>
              <a:t>.</a:t>
            </a:r>
          </a:p>
          <a:p>
            <a:pPr marL="359824" lvl="1" algn="ctr">
              <a:lnSpc>
                <a:spcPct val="120000"/>
              </a:lnSpc>
              <a:spcBef>
                <a:spcPts val="800"/>
              </a:spcBef>
              <a:spcAft>
                <a:spcPts val="800"/>
              </a:spcAft>
            </a:pPr>
            <a:r>
              <a:rPr lang="it-IT" sz="1867" dirty="0">
                <a:solidFill>
                  <a:srgbClr val="092535"/>
                </a:solidFill>
                <a:latin typeface="Arial" panose="020B0604020202020204" pitchFamily="34" charset="0"/>
                <a:cs typeface="Arial" panose="020B0604020202020204" pitchFamily="34" charset="0"/>
              </a:rPr>
              <a:t>In alternativa, devono avere:</a:t>
            </a:r>
          </a:p>
          <a:p>
            <a:pPr marL="719649" lvl="1" indent="-359824" algn="just">
              <a:lnSpc>
                <a:spcPct val="120000"/>
              </a:lnSpc>
              <a:spcBef>
                <a:spcPts val="800"/>
              </a:spcBef>
              <a:spcAft>
                <a:spcPts val="800"/>
              </a:spcAft>
              <a:buFont typeface="Wingdings" panose="05000000000000000000" pitchFamily="2" charset="2"/>
              <a:buChar char="ü"/>
            </a:pPr>
            <a:r>
              <a:rPr lang="it-IT" sz="1867" u="sng" dirty="0">
                <a:solidFill>
                  <a:srgbClr val="092535"/>
                </a:solidFill>
                <a:latin typeface="Arial" panose="020B0604020202020204" pitchFamily="34" charset="0"/>
                <a:cs typeface="Arial" panose="020B0604020202020204" pitchFamily="34" charset="0"/>
              </a:rPr>
              <a:t>un patrimonio netto pari almeno all’importo del progetto non coperto da contributo</a:t>
            </a:r>
            <a:r>
              <a:rPr lang="it-IT" sz="1867" dirty="0">
                <a:solidFill>
                  <a:srgbClr val="092535"/>
                </a:solidFill>
                <a:latin typeface="Arial" panose="020B0604020202020204" pitchFamily="34" charset="0"/>
                <a:cs typeface="Arial" panose="020B0604020202020204" pitchFamily="34" charset="0"/>
              </a:rPr>
              <a:t>.</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
        <p:nvSpPr>
          <p:cNvPr id="2" name="CasellaDiTesto 1"/>
          <p:cNvSpPr txBox="1"/>
          <p:nvPr/>
        </p:nvSpPr>
        <p:spPr>
          <a:xfrm>
            <a:off x="738141" y="649913"/>
            <a:ext cx="1349279" cy="646331"/>
          </a:xfrm>
          <a:prstGeom prst="rect">
            <a:avLst/>
          </a:prstGeom>
          <a:noFill/>
        </p:spPr>
        <p:txBody>
          <a:bodyPr wrap="square" rtlCol="0">
            <a:spAutoFit/>
          </a:bodyPr>
          <a:lstStyle/>
          <a:p>
            <a:r>
              <a:rPr lang="it-IT" sz="1200" dirty="0">
                <a:solidFill>
                  <a:srgbClr val="00243E"/>
                </a:solidFill>
                <a:latin typeface="Museo 500" panose="02000000000000000000" pitchFamily="50" charset="0"/>
              </a:rPr>
              <a:t>A CHI SI RIVOLGE</a:t>
            </a:r>
          </a:p>
          <a:p>
            <a:endParaRPr lang="it-IT" sz="2400" dirty="0"/>
          </a:p>
        </p:txBody>
      </p:sp>
    </p:spTree>
    <p:extLst>
      <p:ext uri="{BB962C8B-B14F-4D97-AF65-F5344CB8AC3E}">
        <p14:creationId xmlns:p14="http://schemas.microsoft.com/office/powerpoint/2010/main" val="83472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93311" y="2657952"/>
            <a:ext cx="3779053" cy="1801006"/>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PER FARE</a:t>
            </a:r>
          </a:p>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COSA?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5862299" y="1327020"/>
            <a:ext cx="4771549" cy="4771549"/>
          </a:xfrm>
          <a:prstGeom prst="rect">
            <a:avLst/>
          </a:prstGeom>
        </p:spPr>
      </p:pic>
    </p:spTree>
    <p:extLst>
      <p:ext uri="{BB962C8B-B14F-4D97-AF65-F5344CB8AC3E}">
        <p14:creationId xmlns:p14="http://schemas.microsoft.com/office/powerpoint/2010/main" val="50091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662538"/>
            <a:ext cx="9703059" cy="4237057"/>
          </a:xfrm>
          <a:prstGeom prst="rect">
            <a:avLst/>
          </a:prstGeom>
          <a:noFill/>
        </p:spPr>
        <p:txBody>
          <a:bodyPr wrap="square" rtlCol="0">
            <a:spAutoFit/>
          </a:bodyPr>
          <a:lstStyle/>
          <a:p>
            <a:pPr marL="0" lvl="1" algn="ctr">
              <a:lnSpc>
                <a:spcPct val="120000"/>
              </a:lnSpc>
              <a:buClr>
                <a:srgbClr val="00B050"/>
              </a:buClr>
            </a:pPr>
            <a:r>
              <a:rPr lang="it-IT" sz="2000" dirty="0">
                <a:solidFill>
                  <a:srgbClr val="092535"/>
                </a:solidFill>
                <a:latin typeface="Arial" panose="020B0604020202020204" pitchFamily="34" charset="0"/>
                <a:cs typeface="Arial" panose="020B0604020202020204" pitchFamily="34" charset="0"/>
              </a:rPr>
              <a:t>Il bando sostiene i </a:t>
            </a:r>
            <a:r>
              <a:rPr lang="it-IT" sz="2000" b="1" i="1" dirty="0">
                <a:solidFill>
                  <a:srgbClr val="092535"/>
                </a:solidFill>
                <a:latin typeface="Arial" panose="020B0604020202020204" pitchFamily="34" charset="0"/>
                <a:cs typeface="Arial" panose="020B0604020202020204" pitchFamily="34" charset="0"/>
              </a:rPr>
              <a:t>Piani di Investimento per l’Export</a:t>
            </a:r>
            <a:r>
              <a:rPr lang="it-IT" sz="2000" dirty="0">
                <a:solidFill>
                  <a:srgbClr val="092535"/>
                </a:solidFill>
                <a:latin typeface="Arial" panose="020B0604020202020204" pitchFamily="34" charset="0"/>
                <a:cs typeface="Arial" panose="020B0604020202020204" pitchFamily="34" charset="0"/>
              </a:rPr>
              <a:t> delle imprese finalizzati all’ingresso e/o al consolidamento nei mercati esteri attraverso </a:t>
            </a:r>
            <a:r>
              <a:rPr lang="it-IT" sz="2000" b="1" dirty="0">
                <a:solidFill>
                  <a:srgbClr val="092535"/>
                </a:solidFill>
                <a:latin typeface="Arial" panose="020B0604020202020204" pitchFamily="34" charset="0"/>
                <a:cs typeface="Arial" panose="020B0604020202020204" pitchFamily="34" charset="0"/>
              </a:rPr>
              <a:t>la realizzazione di una o più delle seguenti tipologie di Intervento</a:t>
            </a:r>
            <a:r>
              <a:rPr lang="it-IT" sz="2000" dirty="0">
                <a:solidFill>
                  <a:srgbClr val="092535"/>
                </a:solidFill>
                <a:latin typeface="Arial" panose="020B0604020202020204" pitchFamily="34" charset="0"/>
                <a:cs typeface="Arial" panose="020B0604020202020204" pitchFamily="34" charset="0"/>
              </a:rPr>
              <a:t>:</a:t>
            </a:r>
          </a:p>
          <a:p>
            <a:pPr marL="0" lvl="1" algn="ctr">
              <a:lnSpc>
                <a:spcPct val="120000"/>
              </a:lnSpc>
              <a:buClr>
                <a:srgbClr val="00B050"/>
              </a:buClr>
            </a:pPr>
            <a:endParaRPr lang="it-IT" sz="2000" dirty="0">
              <a:solidFill>
                <a:srgbClr val="092535"/>
              </a:solidFill>
              <a:latin typeface="Arial" panose="020B0604020202020204" pitchFamily="34" charset="0"/>
              <a:cs typeface="Arial" panose="020B0604020202020204" pitchFamily="34" charset="0"/>
            </a:endParaRPr>
          </a:p>
          <a:p>
            <a:pPr marL="719649" lvl="1" indent="-359824" algn="just">
              <a:spcBef>
                <a:spcPts val="800"/>
              </a:spcBef>
              <a:spcAft>
                <a:spcPts val="800"/>
              </a:spcAft>
              <a:buClr>
                <a:srgbClr val="002060"/>
              </a:buClr>
              <a:buFont typeface="Wingdings" panose="05000000000000000000" pitchFamily="2" charset="2"/>
              <a:buChar char="ü"/>
            </a:pPr>
            <a:r>
              <a:rPr lang="it-IT" sz="2000" dirty="0">
                <a:solidFill>
                  <a:srgbClr val="092535"/>
                </a:solidFill>
                <a:latin typeface="Arial" panose="020B0604020202020204" pitchFamily="34" charset="0"/>
                <a:cs typeface="Arial" panose="020B0604020202020204" pitchFamily="34" charset="0"/>
              </a:rPr>
              <a:t>Cooperazione industriale, commerciale e di export in mercati esteri ritenuti prioritari per la ricerca di collaborazioni industriali, commerciali e di esportazione di prodotti e servizi regionali.</a:t>
            </a:r>
          </a:p>
          <a:p>
            <a:pPr marL="719649" lvl="1" indent="-359824" algn="just">
              <a:spcBef>
                <a:spcPts val="800"/>
              </a:spcBef>
              <a:spcAft>
                <a:spcPts val="800"/>
              </a:spcAft>
              <a:buClr>
                <a:srgbClr val="002060"/>
              </a:buClr>
              <a:buFont typeface="Wingdings" panose="05000000000000000000" pitchFamily="2" charset="2"/>
              <a:buChar char="ü"/>
            </a:pPr>
            <a:r>
              <a:rPr lang="it-IT" sz="2000" dirty="0">
                <a:solidFill>
                  <a:srgbClr val="092535"/>
                </a:solidFill>
                <a:latin typeface="Arial" panose="020B0604020202020204" pitchFamily="34" charset="0"/>
                <a:cs typeface="Arial" panose="020B0604020202020204" pitchFamily="34" charset="0"/>
              </a:rPr>
              <a:t>Acquisizione di servizi specialistici per l’internazionalizzazione.</a:t>
            </a:r>
          </a:p>
          <a:p>
            <a:pPr marL="719649" lvl="1" indent="-359824" algn="just">
              <a:spcBef>
                <a:spcPts val="800"/>
              </a:spcBef>
              <a:spcAft>
                <a:spcPts val="800"/>
              </a:spcAft>
              <a:buClr>
                <a:srgbClr val="002060"/>
              </a:buClr>
              <a:buFont typeface="Wingdings" panose="05000000000000000000" pitchFamily="2" charset="2"/>
              <a:buChar char="ü"/>
            </a:pPr>
            <a:r>
              <a:rPr lang="it-IT" sz="2000" dirty="0">
                <a:solidFill>
                  <a:srgbClr val="092535"/>
                </a:solidFill>
                <a:latin typeface="Arial" panose="020B0604020202020204" pitchFamily="34" charset="0"/>
                <a:cs typeface="Arial" panose="020B0604020202020204" pitchFamily="34" charset="0"/>
              </a:rPr>
              <a:t>Attività volte a migliorare, anche ai fini dell’esportazione, la qualità della struttura e del sistema produttivo e acquisire certificazioni attinenti alla qualità e alla tipicità dei prodotti e ai sistemi ambientali.</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
        <p:nvSpPr>
          <p:cNvPr id="8" name="CasellaDiTesto 7">
            <a:extLst>
              <a:ext uri="{FF2B5EF4-FFF2-40B4-BE49-F238E27FC236}">
                <a16:creationId xmlns:a16="http://schemas.microsoft.com/office/drawing/2014/main" xmlns="" id="{91B039B2-D12F-3947-BB12-2993206E2E92}"/>
              </a:ext>
            </a:extLst>
          </p:cNvPr>
          <p:cNvSpPr txBox="1"/>
          <p:nvPr/>
        </p:nvSpPr>
        <p:spPr>
          <a:xfrm>
            <a:off x="1065385" y="588356"/>
            <a:ext cx="1511808" cy="707886"/>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PER FARE COSA?</a:t>
            </a:r>
          </a:p>
          <a:p>
            <a:pPr algn="ctr"/>
            <a:endParaRPr lang="it-IT" sz="2800" dirty="0">
              <a:solidFill>
                <a:srgbClr val="00243E"/>
              </a:solidFill>
            </a:endParaRPr>
          </a:p>
        </p:txBody>
      </p:sp>
    </p:spTree>
    <p:extLst>
      <p:ext uri="{BB962C8B-B14F-4D97-AF65-F5344CB8AC3E}">
        <p14:creationId xmlns:p14="http://schemas.microsoft.com/office/powerpoint/2010/main" val="197007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662538"/>
            <a:ext cx="9703059" cy="3990195"/>
          </a:xfrm>
          <a:prstGeom prst="rect">
            <a:avLst/>
          </a:prstGeom>
          <a:noFill/>
        </p:spPr>
        <p:txBody>
          <a:bodyPr wrap="square" rtlCol="0">
            <a:spAutoFit/>
          </a:bodyPr>
          <a:lstStyle/>
          <a:p>
            <a:pPr algn="just">
              <a:spcBef>
                <a:spcPts val="800"/>
              </a:spcBef>
              <a:spcAft>
                <a:spcPts val="800"/>
              </a:spcAft>
            </a:pPr>
            <a:r>
              <a:rPr lang="it-IT" sz="2133" dirty="0">
                <a:solidFill>
                  <a:srgbClr val="092535"/>
                </a:solidFill>
                <a:latin typeface="Arial" panose="020B0604020202020204" pitchFamily="34" charset="0"/>
                <a:cs typeface="Arial" panose="020B0604020202020204" pitchFamily="34" charset="0"/>
              </a:rPr>
              <a:t>I Progetti presentati: </a:t>
            </a:r>
          </a:p>
          <a:p>
            <a:pPr marL="457189" indent="-457189" algn="just">
              <a:spcBef>
                <a:spcPts val="800"/>
              </a:spcBef>
              <a:spcAft>
                <a:spcPts val="800"/>
              </a:spcAft>
              <a:buFont typeface="+mj-lt"/>
              <a:buAutoNum type="alphaLcPeriod"/>
            </a:pPr>
            <a:r>
              <a:rPr lang="it-IT" sz="2133" dirty="0">
                <a:solidFill>
                  <a:srgbClr val="092535"/>
                </a:solidFill>
                <a:latin typeface="Arial" panose="020B0604020202020204" pitchFamily="34" charset="0"/>
                <a:cs typeface="Arial" panose="020B0604020202020204" pitchFamily="34" charset="0"/>
              </a:rPr>
              <a:t>devono essere realizzati </a:t>
            </a:r>
            <a:r>
              <a:rPr lang="it-IT" sz="2133" b="1" dirty="0">
                <a:solidFill>
                  <a:srgbClr val="092535"/>
                </a:solidFill>
                <a:latin typeface="Arial" panose="020B0604020202020204" pitchFamily="34" charset="0"/>
                <a:cs typeface="Arial" panose="020B0604020202020204" pitchFamily="34" charset="0"/>
              </a:rPr>
              <a:t>in forma singola o tramite Aggregazioni composte al massimo da 6 MPMI</a:t>
            </a:r>
            <a:r>
              <a:rPr lang="it-IT" sz="2133" dirty="0">
                <a:solidFill>
                  <a:srgbClr val="092535"/>
                </a:solidFill>
                <a:latin typeface="Arial" panose="020B0604020202020204" pitchFamily="34" charset="0"/>
                <a:cs typeface="Arial" panose="020B0604020202020204" pitchFamily="34" charset="0"/>
              </a:rPr>
              <a:t>; </a:t>
            </a:r>
          </a:p>
          <a:p>
            <a:pPr marL="457189" indent="-457189" algn="just">
              <a:spcBef>
                <a:spcPts val="800"/>
              </a:spcBef>
              <a:spcAft>
                <a:spcPts val="800"/>
              </a:spcAft>
              <a:buFont typeface="+mj-lt"/>
              <a:buAutoNum type="alphaLcPeriod"/>
            </a:pPr>
            <a:r>
              <a:rPr lang="it-IT" sz="2133" b="1" dirty="0">
                <a:solidFill>
                  <a:srgbClr val="092535"/>
                </a:solidFill>
                <a:latin typeface="Arial" panose="020B0604020202020204" pitchFamily="34" charset="0"/>
                <a:cs typeface="Arial" panose="020B0604020202020204" pitchFamily="34" charset="0"/>
              </a:rPr>
              <a:t>non devono risultare completati (data ultima fattura) al momento della presentazione della Domanda via PEC</a:t>
            </a:r>
            <a:r>
              <a:rPr lang="it-IT" sz="2133" dirty="0">
                <a:solidFill>
                  <a:srgbClr val="092535"/>
                </a:solidFill>
                <a:latin typeface="Arial" panose="020B0604020202020204" pitchFamily="34" charset="0"/>
                <a:cs typeface="Arial" panose="020B0604020202020204" pitchFamily="34" charset="0"/>
              </a:rPr>
              <a:t> (fermo il rispetto dei limiti previsti per l’ammissibilità delle spese);</a:t>
            </a:r>
          </a:p>
          <a:p>
            <a:pPr marL="457189" indent="-457189" algn="just">
              <a:spcBef>
                <a:spcPts val="800"/>
              </a:spcBef>
              <a:spcAft>
                <a:spcPts val="800"/>
              </a:spcAft>
              <a:buFont typeface="+mj-lt"/>
              <a:buAutoNum type="alphaLcPeriod"/>
            </a:pPr>
            <a:r>
              <a:rPr lang="it-IT" sz="2133" dirty="0">
                <a:solidFill>
                  <a:srgbClr val="092535"/>
                </a:solidFill>
                <a:latin typeface="Arial" panose="020B0604020202020204" pitchFamily="34" charset="0"/>
                <a:cs typeface="Arial" panose="020B0604020202020204" pitchFamily="34" charset="0"/>
              </a:rPr>
              <a:t>non possono riguardare attività imprenditoriali che rientrino nei Settori esclusi o rilocalizzate al di fuori dell’area interessata da un programma operativo cofinanziato dai Fondi SIE dopo aver ottenuto un sostegno da tale programma.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
        <p:nvSpPr>
          <p:cNvPr id="8" name="CasellaDiTesto 7">
            <a:extLst>
              <a:ext uri="{FF2B5EF4-FFF2-40B4-BE49-F238E27FC236}">
                <a16:creationId xmlns:a16="http://schemas.microsoft.com/office/drawing/2014/main" xmlns="" id="{91B039B2-D12F-3947-BB12-2993206E2E92}"/>
              </a:ext>
            </a:extLst>
          </p:cNvPr>
          <p:cNvSpPr txBox="1"/>
          <p:nvPr/>
        </p:nvSpPr>
        <p:spPr>
          <a:xfrm>
            <a:off x="1065385" y="588356"/>
            <a:ext cx="1511808" cy="707886"/>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PER FARE COSA?</a:t>
            </a:r>
          </a:p>
          <a:p>
            <a:pPr algn="ctr"/>
            <a:endParaRPr lang="it-IT" sz="2800" dirty="0">
              <a:solidFill>
                <a:srgbClr val="00243E"/>
              </a:solidFill>
            </a:endParaRPr>
          </a:p>
        </p:txBody>
      </p:sp>
    </p:spTree>
    <p:extLst>
      <p:ext uri="{BB962C8B-B14F-4D97-AF65-F5344CB8AC3E}">
        <p14:creationId xmlns:p14="http://schemas.microsoft.com/office/powerpoint/2010/main" val="402649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799711" y="2842679"/>
            <a:ext cx="3779053" cy="1801006"/>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QUANTO</a:t>
            </a:r>
          </a:p>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E COME?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5864561" y="1489885"/>
            <a:ext cx="5023540" cy="5023540"/>
          </a:xfrm>
          <a:prstGeom prst="rect">
            <a:avLst/>
          </a:prstGeom>
        </p:spPr>
      </p:pic>
    </p:spTree>
    <p:extLst>
      <p:ext uri="{BB962C8B-B14F-4D97-AF65-F5344CB8AC3E}">
        <p14:creationId xmlns:p14="http://schemas.microsoft.com/office/powerpoint/2010/main" val="367211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470031"/>
            <a:ext cx="9703059" cy="4388958"/>
          </a:xfrm>
          <a:prstGeom prst="rect">
            <a:avLst/>
          </a:prstGeom>
          <a:noFill/>
        </p:spPr>
        <p:txBody>
          <a:bodyPr wrap="square" rtlCol="0">
            <a:spAutoFit/>
          </a:bodyPr>
          <a:lstStyle/>
          <a:p>
            <a:pPr marL="285744" indent="-285744">
              <a:lnSpc>
                <a:spcPct val="120000"/>
              </a:lnSpc>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L’aiuto è concesso:</a:t>
            </a:r>
          </a:p>
          <a:p>
            <a:pPr>
              <a:lnSpc>
                <a:spcPct val="120000"/>
              </a:lnSpc>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596885" indent="-359824">
              <a:lnSpc>
                <a:spcPct val="120000"/>
              </a:lnSpc>
              <a:buFont typeface="Wingdings" panose="05000000000000000000" pitchFamily="2" charset="2"/>
              <a:buChar char="ü"/>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in regime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De </a:t>
            </a:r>
            <a:r>
              <a:rPr lang="it-IT" sz="2133"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Minimis</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 sotto forma di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contributo a fondo perduto nella misura del 50% dell’importo complessivo del Progetto;</a:t>
            </a:r>
          </a:p>
          <a:p>
            <a:pPr marL="237061" algn="ctr">
              <a:lnSpc>
                <a:spcPct val="120000"/>
              </a:lnSpc>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237061" algn="ctr">
              <a:lnSpc>
                <a:spcPct val="120000"/>
              </a:lnSpc>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oppure:</a:t>
            </a:r>
          </a:p>
          <a:p>
            <a:pPr marL="237061" algn="ctr">
              <a:lnSpc>
                <a:spcPct val="120000"/>
              </a:lnSpc>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596885" indent="-359824">
              <a:lnSpc>
                <a:spcPct val="120000"/>
              </a:lnSpc>
              <a:buFont typeface="Wingdings" panose="05000000000000000000" pitchFamily="2" charset="2"/>
              <a:buChar char="ü"/>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su richiesta dell’impresa,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con riferimento alle sole Spese Ammissibili da rendicontare,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l’Aiuto può essere concesso,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ai sensi del RGE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(Regolamento Generale di Esenzione),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come contributo a fondo perduto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secondo i parametri indicati nell’avviso (vedi tabella sottostante).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Tree>
    <p:extLst>
      <p:ext uri="{BB962C8B-B14F-4D97-AF65-F5344CB8AC3E}">
        <p14:creationId xmlns:p14="http://schemas.microsoft.com/office/powerpoint/2010/main" val="3647911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pic>
        <p:nvPicPr>
          <p:cNvPr id="3" name="Immagine 2"/>
          <p:cNvPicPr>
            <a:picLocks noChangeAspect="1"/>
          </p:cNvPicPr>
          <p:nvPr/>
        </p:nvPicPr>
        <p:blipFill>
          <a:blip r:embed="rId5"/>
          <a:stretch>
            <a:fillRect/>
          </a:stretch>
        </p:blipFill>
        <p:spPr>
          <a:xfrm>
            <a:off x="2780880" y="715765"/>
            <a:ext cx="5953317" cy="5835695"/>
          </a:xfrm>
          <a:prstGeom prst="rect">
            <a:avLst/>
          </a:prstGeom>
        </p:spPr>
      </p:pic>
      <p:sp>
        <p:nvSpPr>
          <p:cNvPr id="4" name="CasellaDiTesto 3"/>
          <p:cNvSpPr txBox="1"/>
          <p:nvPr/>
        </p:nvSpPr>
        <p:spPr>
          <a:xfrm>
            <a:off x="978653" y="1611091"/>
            <a:ext cx="1561715" cy="830997"/>
          </a:xfrm>
          <a:prstGeom prst="rect">
            <a:avLst/>
          </a:prstGeom>
          <a:noFill/>
        </p:spPr>
        <p:txBody>
          <a:bodyPr wrap="square" rtlCol="0">
            <a:spAutoFit/>
          </a:bodyPr>
          <a:lstStyle/>
          <a:p>
            <a:r>
              <a:rPr lang="it-IT" sz="2400" dirty="0">
                <a:solidFill>
                  <a:srgbClr val="092535"/>
                </a:solidFill>
                <a:latin typeface="Arial" panose="020B0604020202020204" pitchFamily="34" charset="0"/>
                <a:cs typeface="Arial" panose="020B0604020202020204" pitchFamily="34" charset="0"/>
              </a:rPr>
              <a:t>Intensità di aiuto</a:t>
            </a:r>
          </a:p>
        </p:txBody>
      </p:sp>
    </p:spTree>
    <p:extLst>
      <p:ext uri="{BB962C8B-B14F-4D97-AF65-F5344CB8AC3E}">
        <p14:creationId xmlns:p14="http://schemas.microsoft.com/office/powerpoint/2010/main" val="3495175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049041"/>
            <a:ext cx="9703059" cy="4929106"/>
          </a:xfrm>
          <a:prstGeom prst="rect">
            <a:avLst/>
          </a:prstGeom>
          <a:noFill/>
        </p:spPr>
        <p:txBody>
          <a:bodyPr wrap="square" rtlCol="0">
            <a:spAutoFit/>
          </a:bodyPr>
          <a:lstStyle/>
          <a:p>
            <a:pPr algn="ctr">
              <a:lnSpc>
                <a:spcPct val="120000"/>
              </a:lnSpc>
              <a:spcBef>
                <a:spcPts val="800"/>
              </a:spcBef>
              <a:spcAft>
                <a:spcPts val="800"/>
              </a:spcAft>
            </a:pPr>
            <a:r>
              <a:rPr lang="it-IT" sz="1733" b="1" u="sng" dirty="0">
                <a:solidFill>
                  <a:srgbClr val="092535"/>
                </a:solidFill>
                <a:latin typeface="Arial" panose="020B0604020202020204" pitchFamily="34" charset="0"/>
                <a:ea typeface="Times New Roman" panose="02020603050405020304" pitchFamily="18" charset="0"/>
                <a:cs typeface="Arial" panose="020B0604020202020204" pitchFamily="34" charset="0"/>
              </a:rPr>
              <a:t>I costi ammissibili </a:t>
            </a:r>
            <a:r>
              <a:rPr lang="it-IT" sz="1733" b="1" u="sng" dirty="0">
                <a:solidFill>
                  <a:srgbClr val="092535"/>
                </a:solidFill>
                <a:latin typeface="Arial" panose="020B0604020202020204" pitchFamily="34" charset="0"/>
                <a:cs typeface="Arial" panose="020B0604020202020204" pitchFamily="34" charset="0"/>
              </a:rPr>
              <a:t>(inclusi i Costi a forfait) non devono essere inferiori </a:t>
            </a:r>
            <a:r>
              <a:rPr lang="it-IT" sz="1733" u="sng" dirty="0">
                <a:solidFill>
                  <a:srgbClr val="092535"/>
                </a:solidFill>
                <a:latin typeface="Arial" panose="020B0604020202020204" pitchFamily="34" charset="0"/>
                <a:cs typeface="Arial" panose="020B0604020202020204" pitchFamily="34" charset="0"/>
              </a:rPr>
              <a:t>a:</a:t>
            </a:r>
          </a:p>
          <a:p>
            <a:pPr marL="596885" indent="-359824">
              <a:lnSpc>
                <a:spcPct val="120000"/>
              </a:lnSpc>
              <a:spcBef>
                <a:spcPts val="800"/>
              </a:spcBef>
              <a:spcAft>
                <a:spcPts val="800"/>
              </a:spcAft>
              <a:buFont typeface="Wingdings" panose="05000000000000000000" pitchFamily="2" charset="2"/>
              <a:buChar char="ü"/>
            </a:pPr>
            <a:r>
              <a:rPr lang="it-IT" sz="1733" b="1" dirty="0">
                <a:solidFill>
                  <a:srgbClr val="092535"/>
                </a:solidFill>
                <a:latin typeface="Arial" panose="020B0604020202020204" pitchFamily="34" charset="0"/>
                <a:cs typeface="Arial" panose="020B0604020202020204" pitchFamily="34" charset="0"/>
              </a:rPr>
              <a:t>36.000 euro </a:t>
            </a:r>
            <a:r>
              <a:rPr lang="it-IT" sz="1733" dirty="0">
                <a:solidFill>
                  <a:srgbClr val="092535"/>
                </a:solidFill>
                <a:latin typeface="Arial" panose="020B0604020202020204" pitchFamily="34" charset="0"/>
                <a:cs typeface="Arial" panose="020B0604020202020204" pitchFamily="34" charset="0"/>
              </a:rPr>
              <a:t>nel caso di Progetti presentati da una MPMI in forma singola;</a:t>
            </a:r>
          </a:p>
          <a:p>
            <a:pPr marL="596885" indent="-359824">
              <a:lnSpc>
                <a:spcPct val="120000"/>
              </a:lnSpc>
              <a:spcBef>
                <a:spcPts val="800"/>
              </a:spcBef>
              <a:spcAft>
                <a:spcPts val="800"/>
              </a:spcAft>
              <a:buFont typeface="Wingdings" panose="05000000000000000000" pitchFamily="2" charset="2"/>
              <a:buChar char="ü"/>
            </a:pPr>
            <a:r>
              <a:rPr lang="it-IT" sz="1733" b="1" dirty="0">
                <a:solidFill>
                  <a:srgbClr val="092535"/>
                </a:solidFill>
                <a:latin typeface="Arial" panose="020B0604020202020204" pitchFamily="34" charset="0"/>
                <a:cs typeface="Arial" panose="020B0604020202020204" pitchFamily="34" charset="0"/>
              </a:rPr>
              <a:t>36.000 euro, con un importo minimo di 12.000 euro per singola MPMI</a:t>
            </a:r>
            <a:r>
              <a:rPr lang="it-IT" sz="1733" dirty="0">
                <a:solidFill>
                  <a:srgbClr val="092535"/>
                </a:solidFill>
                <a:latin typeface="Arial" panose="020B0604020202020204" pitchFamily="34" charset="0"/>
                <a:cs typeface="Arial" panose="020B0604020202020204" pitchFamily="34" charset="0"/>
              </a:rPr>
              <a:t>, nel caso di Progetti da realizzare mediante un’Aggregazione Temporanea.</a:t>
            </a:r>
          </a:p>
          <a:p>
            <a:pPr marL="596885" indent="-359824">
              <a:lnSpc>
                <a:spcPct val="120000"/>
              </a:lnSpc>
              <a:buFont typeface="Wingdings" panose="05000000000000000000" pitchFamily="2" charset="2"/>
              <a:buChar char="ü"/>
            </a:pPr>
            <a:endParaRPr lang="it-IT" sz="1733" dirty="0">
              <a:solidFill>
                <a:srgbClr val="092535"/>
              </a:solidFill>
              <a:latin typeface="Arial" panose="020B0604020202020204" pitchFamily="34" charset="0"/>
              <a:cs typeface="Arial" panose="020B0604020202020204" pitchFamily="34" charset="0"/>
            </a:endParaRPr>
          </a:p>
          <a:p>
            <a:pPr marL="237061" algn="ctr">
              <a:lnSpc>
                <a:spcPct val="120000"/>
              </a:lnSpc>
            </a:pPr>
            <a:r>
              <a:rPr lang="it-IT" sz="1733" b="1" u="sng" dirty="0">
                <a:solidFill>
                  <a:srgbClr val="092535"/>
                </a:solidFill>
                <a:latin typeface="Arial" panose="020B0604020202020204" pitchFamily="34" charset="0"/>
                <a:cs typeface="Arial" panose="020B0604020202020204" pitchFamily="34" charset="0"/>
              </a:rPr>
              <a:t>Sono considerati Costi Ammissibili</a:t>
            </a:r>
            <a:r>
              <a:rPr lang="it-IT" sz="1733" u="sng" dirty="0">
                <a:solidFill>
                  <a:srgbClr val="092535"/>
                </a:solidFill>
                <a:latin typeface="Arial" panose="020B0604020202020204" pitchFamily="34" charset="0"/>
                <a:cs typeface="Arial" panose="020B0604020202020204" pitchFamily="34" charset="0"/>
              </a:rPr>
              <a:t>:</a:t>
            </a:r>
          </a:p>
          <a:p>
            <a:pPr marL="596885" indent="-359824" algn="just">
              <a:lnSpc>
                <a:spcPct val="120000"/>
              </a:lnSpc>
              <a:spcBef>
                <a:spcPts val="800"/>
              </a:spcBef>
              <a:spcAft>
                <a:spcPts val="800"/>
              </a:spcAft>
              <a:buFont typeface="+mj-lt"/>
              <a:buAutoNum type="romanLcPeriod"/>
            </a:pPr>
            <a:r>
              <a:rPr lang="it-IT" sz="1733" b="1" dirty="0">
                <a:solidFill>
                  <a:srgbClr val="092535"/>
                </a:solidFill>
                <a:latin typeface="Arial" panose="020B0604020202020204" pitchFamily="34" charset="0"/>
                <a:cs typeface="Arial" panose="020B0604020202020204" pitchFamily="34" charset="0"/>
              </a:rPr>
              <a:t>Spese Ammissibili da rendicontare</a:t>
            </a:r>
            <a:r>
              <a:rPr lang="it-IT" sz="1733" dirty="0">
                <a:solidFill>
                  <a:srgbClr val="092535"/>
                </a:solidFill>
                <a:latin typeface="Arial" panose="020B0604020202020204" pitchFamily="34" charset="0"/>
                <a:cs typeface="Arial" panose="020B0604020202020204" pitchFamily="34" charset="0"/>
              </a:rPr>
              <a:t>: per un importo non inferiore a 30.000 euro per ciascun Progetto, sia nel caso in cui sia realizzato da una MPMI in forma singola che da un’Aggregazione Temporanea (in questo caso le Spese Ammissibili da rendicontare per la singola MPMI partecipante all’Aggregazione devono essere almeno pari a 12.000 euro);</a:t>
            </a:r>
          </a:p>
          <a:p>
            <a:pPr marL="596885" indent="-359824">
              <a:lnSpc>
                <a:spcPct val="120000"/>
              </a:lnSpc>
              <a:spcBef>
                <a:spcPts val="800"/>
              </a:spcBef>
              <a:spcAft>
                <a:spcPts val="800"/>
              </a:spcAft>
              <a:buFont typeface="+mj-lt"/>
              <a:buAutoNum type="romanLcPeriod"/>
            </a:pPr>
            <a:r>
              <a:rPr lang="it-IT" sz="1733" b="1" dirty="0">
                <a:solidFill>
                  <a:srgbClr val="092535"/>
                </a:solidFill>
                <a:latin typeface="Arial" panose="020B0604020202020204" pitchFamily="34" charset="0"/>
                <a:cs typeface="Arial" panose="020B0604020202020204" pitchFamily="34" charset="0"/>
              </a:rPr>
              <a:t>Costi del personale</a:t>
            </a:r>
            <a:r>
              <a:rPr lang="it-IT" sz="1733" dirty="0">
                <a:solidFill>
                  <a:srgbClr val="092535"/>
                </a:solidFill>
                <a:latin typeface="Arial" panose="020B0604020202020204" pitchFamily="34" charset="0"/>
                <a:cs typeface="Arial" panose="020B0604020202020204" pitchFamily="34" charset="0"/>
              </a:rPr>
              <a:t>:</a:t>
            </a:r>
            <a:r>
              <a:rPr lang="it-IT" sz="1733" b="1" dirty="0">
                <a:solidFill>
                  <a:srgbClr val="092535"/>
                </a:solidFill>
                <a:latin typeface="Arial" panose="020B0604020202020204" pitchFamily="34" charset="0"/>
                <a:cs typeface="Arial" panose="020B0604020202020204" pitchFamily="34" charset="0"/>
              </a:rPr>
              <a:t> a forfait</a:t>
            </a:r>
            <a:r>
              <a:rPr lang="it-IT" sz="1733" dirty="0">
                <a:solidFill>
                  <a:srgbClr val="092535"/>
                </a:solidFill>
                <a:latin typeface="Arial" panose="020B0604020202020204" pitchFamily="34" charset="0"/>
                <a:cs typeface="Arial" panose="020B0604020202020204" pitchFamily="34" charset="0"/>
              </a:rPr>
              <a:t>, in misura del 20% delle Spese Ammissibili da rendicontare;</a:t>
            </a:r>
          </a:p>
          <a:p>
            <a:pPr marL="596885" indent="-359824">
              <a:lnSpc>
                <a:spcPct val="120000"/>
              </a:lnSpc>
              <a:spcBef>
                <a:spcPts val="800"/>
              </a:spcBef>
              <a:spcAft>
                <a:spcPts val="800"/>
              </a:spcAft>
              <a:buFont typeface="+mj-lt"/>
              <a:buAutoNum type="romanLcPeriod"/>
            </a:pPr>
            <a:r>
              <a:rPr lang="it-IT" sz="1733" b="1" dirty="0">
                <a:solidFill>
                  <a:srgbClr val="092535"/>
                </a:solidFill>
                <a:latin typeface="Arial" panose="020B0604020202020204" pitchFamily="34" charset="0"/>
                <a:cs typeface="Arial" panose="020B0604020202020204" pitchFamily="34" charset="0"/>
              </a:rPr>
              <a:t>Costi indiretti</a:t>
            </a:r>
            <a:r>
              <a:rPr lang="it-IT" sz="1733" dirty="0">
                <a:solidFill>
                  <a:srgbClr val="092535"/>
                </a:solidFill>
                <a:latin typeface="Arial" panose="020B0604020202020204" pitchFamily="34" charset="0"/>
                <a:cs typeface="Arial" panose="020B0604020202020204" pitchFamily="34" charset="0"/>
              </a:rPr>
              <a:t>:</a:t>
            </a:r>
            <a:r>
              <a:rPr lang="it-IT" sz="1733" b="1" dirty="0">
                <a:solidFill>
                  <a:srgbClr val="092535"/>
                </a:solidFill>
                <a:latin typeface="Arial" panose="020B0604020202020204" pitchFamily="34" charset="0"/>
                <a:cs typeface="Arial" panose="020B0604020202020204" pitchFamily="34" charset="0"/>
              </a:rPr>
              <a:t> a forfait,</a:t>
            </a:r>
            <a:r>
              <a:rPr lang="it-IT" sz="1733" dirty="0">
                <a:solidFill>
                  <a:srgbClr val="092535"/>
                </a:solidFill>
                <a:latin typeface="Arial" panose="020B0604020202020204" pitchFamily="34" charset="0"/>
                <a:cs typeface="Arial" panose="020B0604020202020204" pitchFamily="34" charset="0"/>
              </a:rPr>
              <a:t> in misura del 5% delle Spese Ammissibili  da rendicontare.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Tree>
    <p:extLst>
      <p:ext uri="{BB962C8B-B14F-4D97-AF65-F5344CB8AC3E}">
        <p14:creationId xmlns:p14="http://schemas.microsoft.com/office/powerpoint/2010/main" val="114895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09600" y="932873"/>
            <a:ext cx="7352145" cy="5386475"/>
          </a:xfrm>
          <a:prstGeom prst="rect">
            <a:avLst/>
          </a:prstGeom>
          <a:noFill/>
        </p:spPr>
        <p:txBody>
          <a:bodyPr wrap="square" rtlCol="0">
            <a:spAutoFit/>
          </a:bodyPr>
          <a:lstStyle/>
          <a:p>
            <a:r>
              <a:rPr lang="it-IT" sz="4000" b="1" dirty="0">
                <a:solidFill>
                  <a:srgbClr val="092535"/>
                </a:solidFill>
                <a:latin typeface="Arial"/>
                <a:cs typeface="Arial"/>
              </a:rPr>
              <a:t>VOUCHER</a:t>
            </a:r>
          </a:p>
          <a:p>
            <a:r>
              <a:rPr lang="it-IT" sz="4000" b="1" dirty="0">
                <a:solidFill>
                  <a:srgbClr val="092535"/>
                </a:solidFill>
                <a:latin typeface="Arial"/>
                <a:cs typeface="Arial"/>
              </a:rPr>
              <a:t>INTERNAZIONALIZZAZIONE</a:t>
            </a:r>
          </a:p>
          <a:p>
            <a:endParaRPr lang="it-IT" sz="4267" b="1" dirty="0">
              <a:solidFill>
                <a:schemeClr val="tx2">
                  <a:lumMod val="50000"/>
                </a:schemeClr>
              </a:solidFill>
              <a:latin typeface="Arial"/>
              <a:cs typeface="Arial"/>
            </a:endParaRPr>
          </a:p>
          <a:p>
            <a:r>
              <a:rPr lang="it-IT" sz="2667" b="1" dirty="0">
                <a:solidFill>
                  <a:schemeClr val="tx2">
                    <a:lumMod val="50000"/>
                  </a:schemeClr>
                </a:solidFill>
                <a:latin typeface="Arial"/>
                <a:cs typeface="Arial"/>
              </a:rPr>
              <a:t>Accompagniamo le imprese nella competizione globale</a:t>
            </a:r>
          </a:p>
          <a:p>
            <a:endParaRPr lang="it-IT" sz="2667" b="1" dirty="0">
              <a:solidFill>
                <a:schemeClr val="tx2">
                  <a:lumMod val="50000"/>
                </a:schemeClr>
              </a:solidFill>
              <a:latin typeface="Arial"/>
              <a:cs typeface="Arial"/>
            </a:endParaRPr>
          </a:p>
          <a:p>
            <a:r>
              <a:rPr lang="it-IT" sz="2667" b="1" dirty="0">
                <a:solidFill>
                  <a:schemeClr val="tx2">
                    <a:lumMod val="50000"/>
                  </a:schemeClr>
                </a:solidFill>
                <a:latin typeface="Arial"/>
                <a:cs typeface="Arial"/>
              </a:rPr>
              <a:t>Apertura della seconda finestra </a:t>
            </a:r>
          </a:p>
          <a:p>
            <a:r>
              <a:rPr lang="it-IT" sz="2667" b="1" dirty="0">
                <a:solidFill>
                  <a:schemeClr val="tx2">
                    <a:lumMod val="50000"/>
                  </a:schemeClr>
                </a:solidFill>
                <a:latin typeface="Arial"/>
                <a:cs typeface="Arial"/>
              </a:rPr>
              <a:t>4 marzo – 30 aprile 2020</a:t>
            </a:r>
          </a:p>
          <a:p>
            <a:endParaRPr lang="it-IT" sz="4267" b="1" dirty="0">
              <a:solidFill>
                <a:schemeClr val="tx2">
                  <a:lumMod val="50000"/>
                </a:schemeClr>
              </a:solidFill>
              <a:latin typeface="Arial"/>
              <a:cs typeface="Arial"/>
            </a:endParaRPr>
          </a:p>
          <a:p>
            <a:r>
              <a:rPr lang="it-IT" sz="2133" b="1" dirty="0">
                <a:solidFill>
                  <a:srgbClr val="00243E"/>
                </a:solidFill>
                <a:latin typeface="Calibri" panose="020F0502020204030204" pitchFamily="34" charset="0"/>
                <a:cs typeface="Calibri" panose="020F0502020204030204" pitchFamily="34" charset="0"/>
              </a:rPr>
              <a:t>POR FESR Lazio 2014 - 2020</a:t>
            </a:r>
          </a:p>
          <a:p>
            <a:endParaRPr lang="it-IT" sz="2400" dirty="0">
              <a:solidFill>
                <a:srgbClr val="1F877E"/>
              </a:solidFill>
              <a:latin typeface="Arial"/>
              <a:cs typeface="Arial"/>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7" name="Immagine 6">
            <a:extLst>
              <a:ext uri="{FF2B5EF4-FFF2-40B4-BE49-F238E27FC236}">
                <a16:creationId xmlns:a16="http://schemas.microsoft.com/office/drawing/2014/main" xmlns="" id="{332C4FE3-D2AE-4AC8-A497-2EA10A151D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23851" y="2533211"/>
            <a:ext cx="4238495" cy="4238495"/>
          </a:xfrm>
          <a:prstGeom prst="rect">
            <a:avLst/>
          </a:prstGeom>
        </p:spPr>
      </p:pic>
    </p:spTree>
    <p:extLst>
      <p:ext uri="{BB962C8B-B14F-4D97-AF65-F5344CB8AC3E}">
        <p14:creationId xmlns:p14="http://schemas.microsoft.com/office/powerpoint/2010/main" val="34877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305496"/>
            <a:ext cx="9703059" cy="4673908"/>
          </a:xfrm>
          <a:prstGeom prst="rect">
            <a:avLst/>
          </a:prstGeom>
          <a:noFill/>
        </p:spPr>
        <p:txBody>
          <a:bodyPr wrap="square" rtlCol="0">
            <a:spAutoFit/>
          </a:bodyPr>
          <a:lstStyle/>
          <a:p>
            <a:pPr marL="237061" algn="ctr">
              <a:lnSpc>
                <a:spcPct val="120000"/>
              </a:lnSpc>
              <a:spcBef>
                <a:spcPts val="800"/>
              </a:spcBef>
              <a:spcAft>
                <a:spcPts val="800"/>
              </a:spcAft>
            </a:pPr>
            <a:r>
              <a:rPr lang="it-IT" sz="1867" b="1" dirty="0">
                <a:solidFill>
                  <a:srgbClr val="092535"/>
                </a:solidFill>
                <a:latin typeface="Arial" panose="020B0604020202020204" pitchFamily="34" charset="0"/>
                <a:cs typeface="Arial" panose="020B0604020202020204" pitchFamily="34" charset="0"/>
              </a:rPr>
              <a:t>Il contributo concesso dovrà comunque rispettare:</a:t>
            </a:r>
          </a:p>
          <a:p>
            <a:pPr marL="596885" indent="-359824" algn="just">
              <a:lnSpc>
                <a:spcPct val="120000"/>
              </a:lnSpc>
              <a:spcBef>
                <a:spcPts val="800"/>
              </a:spcBef>
              <a:spcAft>
                <a:spcPts val="800"/>
              </a:spcAft>
              <a:buFont typeface="Wingdings" panose="05000000000000000000" pitchFamily="2" charset="2"/>
              <a:buChar char="ü"/>
            </a:pPr>
            <a:r>
              <a:rPr lang="it-IT" sz="1867" dirty="0">
                <a:solidFill>
                  <a:srgbClr val="092535"/>
                </a:solidFill>
                <a:latin typeface="Arial" panose="020B0604020202020204" pitchFamily="34" charset="0"/>
                <a:cs typeface="Arial" panose="020B0604020202020204" pitchFamily="34" charset="0"/>
              </a:rPr>
              <a:t>l’ammontare massimo di 200.000 euro per ciascuna MPMI, anche in caso di Progetti presentati e realizzati da più MPMI mediante un’Aggregazione Temporanea;</a:t>
            </a:r>
          </a:p>
          <a:p>
            <a:pPr marL="596885" indent="-359824" algn="just">
              <a:lnSpc>
                <a:spcPct val="120000"/>
              </a:lnSpc>
              <a:spcBef>
                <a:spcPts val="800"/>
              </a:spcBef>
              <a:spcAft>
                <a:spcPts val="800"/>
              </a:spcAft>
              <a:buFont typeface="Wingdings" panose="05000000000000000000" pitchFamily="2" charset="2"/>
              <a:buChar char="ü"/>
            </a:pPr>
            <a:r>
              <a:rPr lang="it-IT" sz="1867" dirty="0">
                <a:solidFill>
                  <a:srgbClr val="092535"/>
                </a:solidFill>
                <a:latin typeface="Arial" panose="020B0604020202020204" pitchFamily="34" charset="0"/>
                <a:cs typeface="Arial" panose="020B0604020202020204" pitchFamily="34" charset="0"/>
              </a:rPr>
              <a:t>il massimale per singola Impresa Unica previsto dal De </a:t>
            </a:r>
            <a:r>
              <a:rPr lang="it-IT" sz="1867" dirty="0" err="1">
                <a:solidFill>
                  <a:srgbClr val="092535"/>
                </a:solidFill>
                <a:latin typeface="Arial" panose="020B0604020202020204" pitchFamily="34" charset="0"/>
                <a:cs typeface="Arial" panose="020B0604020202020204" pitchFamily="34" charset="0"/>
              </a:rPr>
              <a:t>Minimis</a:t>
            </a:r>
            <a:r>
              <a:rPr lang="it-IT" sz="1867" dirty="0">
                <a:solidFill>
                  <a:srgbClr val="092535"/>
                </a:solidFill>
                <a:latin typeface="Arial" panose="020B0604020202020204" pitchFamily="34" charset="0"/>
                <a:cs typeface="Arial" panose="020B0604020202020204" pitchFamily="34" charset="0"/>
              </a:rPr>
              <a:t>, per i contributi riconosciuti a tale titolo;</a:t>
            </a:r>
          </a:p>
          <a:p>
            <a:pPr marL="596885" indent="-359824" algn="just">
              <a:lnSpc>
                <a:spcPct val="120000"/>
              </a:lnSpc>
              <a:spcBef>
                <a:spcPts val="800"/>
              </a:spcBef>
              <a:spcAft>
                <a:spcPts val="800"/>
              </a:spcAft>
              <a:buFont typeface="Wingdings" panose="05000000000000000000" pitchFamily="2" charset="2"/>
              <a:buChar char="ü"/>
            </a:pPr>
            <a:r>
              <a:rPr lang="it-IT" sz="1867" dirty="0">
                <a:solidFill>
                  <a:srgbClr val="092535"/>
                </a:solidFill>
                <a:latin typeface="Arial" panose="020B0604020202020204" pitchFamily="34" charset="0"/>
                <a:cs typeface="Arial" panose="020B0604020202020204" pitchFamily="34" charset="0"/>
              </a:rPr>
              <a:t>il divieto di cumulo con altri Aiuti concessi sulle stesse spese, ove tale cumulo comporti il superamento dell’intensità di aiuto o dell’importo di aiuto più elevati fissati nel RGE, in un regolamento di esenzione per categoria o in una decisione adottata dalla Commissione;</a:t>
            </a:r>
          </a:p>
          <a:p>
            <a:pPr marL="596885" indent="-359824" algn="just">
              <a:lnSpc>
                <a:spcPct val="120000"/>
              </a:lnSpc>
              <a:spcBef>
                <a:spcPts val="800"/>
              </a:spcBef>
              <a:spcAft>
                <a:spcPts val="800"/>
              </a:spcAft>
              <a:buFont typeface="Wingdings" panose="05000000000000000000" pitchFamily="2" charset="2"/>
              <a:buChar char="ü"/>
            </a:pPr>
            <a:r>
              <a:rPr lang="it-IT" sz="1867" dirty="0">
                <a:solidFill>
                  <a:srgbClr val="092535"/>
                </a:solidFill>
                <a:latin typeface="Arial" panose="020B0604020202020204" pitchFamily="34" charset="0"/>
                <a:cs typeface="Arial" panose="020B0604020202020204" pitchFamily="34" charset="0"/>
              </a:rPr>
              <a:t>eventuali vincoli previsti dalla normativa relativa ad altre forme di sostegno ottenute sulle medesime spese.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2" name="Immagine 1"/>
          <p:cNvPicPr>
            <a:picLocks noChangeAspect="1"/>
          </p:cNvPicPr>
          <p:nvPr/>
        </p:nvPicPr>
        <p:blipFill>
          <a:blip r:embed="rId4"/>
          <a:stretch>
            <a:fillRect/>
          </a:stretch>
        </p:blipFill>
        <p:spPr>
          <a:xfrm>
            <a:off x="1065385" y="715764"/>
            <a:ext cx="1601355" cy="333277"/>
          </a:xfrm>
          <a:prstGeom prst="rect">
            <a:avLst/>
          </a:prstGeom>
        </p:spPr>
      </p:pic>
    </p:spTree>
    <p:extLst>
      <p:ext uri="{BB962C8B-B14F-4D97-AF65-F5344CB8AC3E}">
        <p14:creationId xmlns:p14="http://schemas.microsoft.com/office/powerpoint/2010/main" val="125933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00948" y="2700785"/>
            <a:ext cx="4434833" cy="2507418"/>
          </a:xfrm>
          <a:prstGeom prst="rect">
            <a:avLst/>
          </a:prstGeom>
          <a:noFill/>
        </p:spPr>
        <p:txBody>
          <a:bodyPr wrap="square" rtlCol="0">
            <a:spAutoFit/>
          </a:bodyPr>
          <a:lstStyle/>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COME E QUANDO</a:t>
            </a:r>
          </a:p>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PRESENTARE </a:t>
            </a:r>
          </a:p>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LA DOMANDA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6318193" y="1489882"/>
            <a:ext cx="5023540" cy="5023540"/>
          </a:xfrm>
          <a:prstGeom prst="rect">
            <a:avLst/>
          </a:prstGeom>
        </p:spPr>
      </p:pic>
    </p:spTree>
    <p:extLst>
      <p:ext uri="{BB962C8B-B14F-4D97-AF65-F5344CB8AC3E}">
        <p14:creationId xmlns:p14="http://schemas.microsoft.com/office/powerpoint/2010/main" val="314740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425516"/>
            <a:ext cx="9703059" cy="4690451"/>
          </a:xfrm>
          <a:prstGeom prst="rect">
            <a:avLst/>
          </a:prstGeom>
          <a:noFill/>
        </p:spPr>
        <p:txBody>
          <a:bodyPr wrap="square" rtlCol="0">
            <a:spAutoFit/>
          </a:bodyPr>
          <a:lstStyle/>
          <a:p>
            <a:pPr algn="ctr">
              <a:lnSpc>
                <a:spcPct val="120000"/>
              </a:lnSpc>
            </a:pPr>
            <a:r>
              <a:rPr lang="it-IT" sz="1867" b="1" dirty="0">
                <a:solidFill>
                  <a:srgbClr val="092535"/>
                </a:solidFill>
                <a:latin typeface="Arial" panose="020B0604020202020204" pitchFamily="34" charset="0"/>
                <a:cs typeface="Arial" panose="020B0604020202020204" pitchFamily="34" charset="0"/>
              </a:rPr>
              <a:t>1. </a:t>
            </a:r>
            <a:r>
              <a:rPr lang="it-IT" sz="1867" b="1" u="sng" dirty="0">
                <a:solidFill>
                  <a:srgbClr val="092535"/>
                </a:solidFill>
                <a:latin typeface="Arial" panose="020B0604020202020204" pitchFamily="34" charset="0"/>
                <a:cs typeface="Arial" panose="020B0604020202020204" pitchFamily="34" charset="0"/>
              </a:rPr>
              <a:t>Inserisci la tua proposta progettuale sulla piattaforma </a:t>
            </a:r>
            <a:r>
              <a:rPr lang="it-IT" sz="1867" b="1" u="sng" dirty="0" err="1">
                <a:solidFill>
                  <a:srgbClr val="092535"/>
                </a:solidFill>
                <a:latin typeface="Arial" panose="020B0604020202020204" pitchFamily="34" charset="0"/>
                <a:cs typeface="Arial" panose="020B0604020202020204" pitchFamily="34" charset="0"/>
              </a:rPr>
              <a:t>GeCoWEB</a:t>
            </a:r>
            <a:endParaRPr lang="it-IT" sz="1867" b="1" u="sng" dirty="0">
              <a:solidFill>
                <a:srgbClr val="092535"/>
              </a:solidFill>
              <a:latin typeface="Arial" panose="020B0604020202020204" pitchFamily="34" charset="0"/>
              <a:cs typeface="Arial" panose="020B0604020202020204" pitchFamily="34" charset="0"/>
            </a:endParaRPr>
          </a:p>
          <a:p>
            <a:pPr>
              <a:lnSpc>
                <a:spcPct val="120000"/>
              </a:lnSpc>
            </a:pPr>
            <a:endParaRPr lang="it-IT" sz="1067" dirty="0">
              <a:solidFill>
                <a:srgbClr val="092535"/>
              </a:solidFill>
              <a:latin typeface="Arial" panose="020B0604020202020204" pitchFamily="34" charset="0"/>
              <a:cs typeface="Arial" panose="020B0604020202020204" pitchFamily="34" charset="0"/>
            </a:endParaRPr>
          </a:p>
          <a:p>
            <a:pPr>
              <a:lnSpc>
                <a:spcPct val="120000"/>
              </a:lnSpc>
            </a:pPr>
            <a:r>
              <a:rPr lang="it-IT" sz="1867" b="1" dirty="0">
                <a:solidFill>
                  <a:srgbClr val="092535"/>
                </a:solidFill>
                <a:latin typeface="Arial" panose="020B0604020202020204" pitchFamily="34" charset="0"/>
                <a:cs typeface="Arial" panose="020B0604020202020204" pitchFamily="34" charset="0"/>
              </a:rPr>
              <a:t>Collegati a </a:t>
            </a:r>
            <a:r>
              <a:rPr lang="it-IT" sz="1867" b="1" dirty="0" err="1">
                <a:solidFill>
                  <a:srgbClr val="092535"/>
                </a:solidFill>
                <a:latin typeface="Arial" panose="020B0604020202020204" pitchFamily="34" charset="0"/>
                <a:cs typeface="Arial" panose="020B0604020202020204" pitchFamily="34" charset="0"/>
              </a:rPr>
              <a:t>GeCoWEB</a:t>
            </a:r>
            <a:r>
              <a:rPr lang="it-IT" sz="1867" b="1" dirty="0">
                <a:solidFill>
                  <a:srgbClr val="092535"/>
                </a:solidFill>
                <a:latin typeface="Arial" panose="020B0604020202020204" pitchFamily="34" charset="0"/>
                <a:cs typeface="Arial" panose="020B0604020202020204" pitchFamily="34" charset="0"/>
              </a:rPr>
              <a:t> </a:t>
            </a:r>
            <a:r>
              <a:rPr lang="it-IT" sz="1867" dirty="0">
                <a:solidFill>
                  <a:srgbClr val="092535"/>
                </a:solidFill>
                <a:latin typeface="Arial" panose="020B0604020202020204" pitchFamily="34" charset="0"/>
                <a:cs typeface="Arial" panose="020B0604020202020204" pitchFamily="34" charset="0"/>
              </a:rPr>
              <a:t>(</a:t>
            </a:r>
            <a:r>
              <a:rPr lang="it-IT" sz="1867" u="sng" dirty="0">
                <a:solidFill>
                  <a:srgbClr val="09253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https://gecoweb.lazioinnova.it</a:t>
            </a:r>
            <a:r>
              <a:rPr lang="it-IT" sz="1867" dirty="0">
                <a:solidFill>
                  <a:srgbClr val="092535"/>
                </a:solidFill>
                <a:latin typeface="Arial" panose="020B0604020202020204" pitchFamily="34" charset="0"/>
                <a:cs typeface="Arial" panose="020B0604020202020204" pitchFamily="34" charset="0"/>
              </a:rPr>
              <a:t>) </a:t>
            </a:r>
            <a:r>
              <a:rPr lang="it-IT" sz="1867" b="1" dirty="0">
                <a:solidFill>
                  <a:srgbClr val="092535"/>
                </a:solidFill>
                <a:latin typeface="Arial" panose="020B0604020202020204" pitchFamily="34" charset="0"/>
                <a:cs typeface="Arial" panose="020B0604020202020204" pitchFamily="34" charset="0"/>
              </a:rPr>
              <a:t>e compila il «Formulario» </a:t>
            </a:r>
            <a:r>
              <a:rPr lang="it-IT" sz="1867" dirty="0">
                <a:solidFill>
                  <a:srgbClr val="092535"/>
                </a:solidFill>
                <a:latin typeface="Arial" panose="020B0604020202020204" pitchFamily="34" charset="0"/>
                <a:cs typeface="Arial" panose="020B0604020202020204" pitchFamily="34" charset="0"/>
              </a:rPr>
              <a:t>presentando il tuo progetto e il contributo richiesto.</a:t>
            </a:r>
          </a:p>
          <a:p>
            <a:pPr>
              <a:lnSpc>
                <a:spcPct val="120000"/>
              </a:lnSpc>
            </a:pPr>
            <a:endParaRPr lang="it-IT" sz="1067" dirty="0">
              <a:solidFill>
                <a:srgbClr val="092535"/>
              </a:solidFill>
              <a:latin typeface="Arial" panose="020B0604020202020204" pitchFamily="34" charset="0"/>
              <a:cs typeface="Arial" panose="020B0604020202020204" pitchFamily="34" charset="0"/>
            </a:endParaRPr>
          </a:p>
          <a:p>
            <a:pPr>
              <a:lnSpc>
                <a:spcPct val="120000"/>
              </a:lnSpc>
            </a:pPr>
            <a:endParaRPr lang="it-IT" sz="1067" b="1" dirty="0">
              <a:solidFill>
                <a:srgbClr val="092535"/>
              </a:solidFill>
              <a:latin typeface="Arial" panose="020B0604020202020204" pitchFamily="34" charset="0"/>
              <a:cs typeface="Arial" panose="020B0604020202020204" pitchFamily="34" charset="0"/>
            </a:endParaRPr>
          </a:p>
          <a:p>
            <a:pPr algn="ctr">
              <a:lnSpc>
                <a:spcPct val="120000"/>
              </a:lnSpc>
            </a:pPr>
            <a:r>
              <a:rPr lang="it-IT" sz="1600" b="1" u="sng" dirty="0">
                <a:solidFill>
                  <a:srgbClr val="092535"/>
                </a:solidFill>
                <a:highlight>
                  <a:srgbClr val="FEED01"/>
                </a:highlight>
                <a:latin typeface="Arial" panose="020B0604020202020204" pitchFamily="34" charset="0"/>
                <a:cs typeface="Arial" panose="020B0604020202020204" pitchFamily="34" charset="0"/>
              </a:rPr>
              <a:t>Puoi farlo collegandoti a </a:t>
            </a:r>
            <a:r>
              <a:rPr lang="it-IT" sz="1600" b="1" u="sng" dirty="0" err="1">
                <a:solidFill>
                  <a:srgbClr val="092535"/>
                </a:solidFill>
                <a:highlight>
                  <a:srgbClr val="FEED01"/>
                </a:highlight>
                <a:latin typeface="Arial" panose="020B0604020202020204" pitchFamily="34" charset="0"/>
                <a:cs typeface="Arial" panose="020B0604020202020204" pitchFamily="34" charset="0"/>
              </a:rPr>
              <a:t>GeCoWEB</a:t>
            </a:r>
            <a:r>
              <a:rPr lang="it-IT" sz="1600" b="1" u="sng" dirty="0">
                <a:solidFill>
                  <a:srgbClr val="092535"/>
                </a:solidFill>
                <a:highlight>
                  <a:srgbClr val="FEED01"/>
                </a:highlight>
                <a:latin typeface="Arial" panose="020B0604020202020204" pitchFamily="34" charset="0"/>
                <a:cs typeface="Arial" panose="020B0604020202020204" pitchFamily="34" charset="0"/>
              </a:rPr>
              <a:t> dalle ore 12.00 del 18 febbraio alle ore 12.00 del 25 giugno 2020.</a:t>
            </a:r>
          </a:p>
          <a:p>
            <a:pPr lvl="0">
              <a:lnSpc>
                <a:spcPct val="120000"/>
              </a:lnSpc>
            </a:pPr>
            <a:endParaRPr lang="it-IT" sz="1867" b="1" dirty="0">
              <a:solidFill>
                <a:srgbClr val="092535"/>
              </a:solidFill>
              <a:latin typeface="Arial" panose="020B0604020202020204" pitchFamily="34" charset="0"/>
              <a:cs typeface="Arial" panose="020B0604020202020204" pitchFamily="34" charset="0"/>
            </a:endParaRPr>
          </a:p>
          <a:p>
            <a:pPr lvl="0">
              <a:lnSpc>
                <a:spcPct val="120000"/>
              </a:lnSpc>
            </a:pPr>
            <a:endParaRPr lang="it-IT" sz="1867" b="1" dirty="0">
              <a:solidFill>
                <a:srgbClr val="092535"/>
              </a:solidFill>
              <a:latin typeface="Arial" panose="020B0604020202020204" pitchFamily="34" charset="0"/>
              <a:cs typeface="Arial" panose="020B0604020202020204" pitchFamily="34" charset="0"/>
            </a:endParaRPr>
          </a:p>
          <a:p>
            <a:pPr lvl="0">
              <a:lnSpc>
                <a:spcPct val="120000"/>
              </a:lnSpc>
            </a:pPr>
            <a:r>
              <a:rPr lang="it-IT" sz="1867" b="1" dirty="0">
                <a:solidFill>
                  <a:srgbClr val="092535"/>
                </a:solidFill>
                <a:latin typeface="Arial" panose="020B0604020202020204" pitchFamily="34" charset="0"/>
                <a:cs typeface="Arial" panose="020B0604020202020204" pitchFamily="34" charset="0"/>
              </a:rPr>
              <a:t>Ricordati che con </a:t>
            </a:r>
            <a:r>
              <a:rPr lang="it-IT" sz="1867" b="1" dirty="0" err="1">
                <a:solidFill>
                  <a:srgbClr val="092535"/>
                </a:solidFill>
                <a:latin typeface="Arial" panose="020B0604020202020204" pitchFamily="34" charset="0"/>
                <a:cs typeface="Arial" panose="020B0604020202020204" pitchFamily="34" charset="0"/>
              </a:rPr>
              <a:t>GeCoWEB</a:t>
            </a:r>
            <a:r>
              <a:rPr lang="it-IT" sz="1867" b="1" dirty="0">
                <a:solidFill>
                  <a:srgbClr val="092535"/>
                </a:solidFill>
                <a:latin typeface="Arial" panose="020B0604020202020204" pitchFamily="34" charset="0"/>
                <a:cs typeface="Arial" panose="020B0604020202020204" pitchFamily="34" charset="0"/>
              </a:rPr>
              <a:t> potrai</a:t>
            </a:r>
            <a:r>
              <a:rPr lang="it-IT" sz="1867" dirty="0">
                <a:solidFill>
                  <a:srgbClr val="092535"/>
                </a:solidFill>
                <a:latin typeface="Arial" panose="020B0604020202020204" pitchFamily="34" charset="0"/>
                <a:cs typeface="Arial" panose="020B0604020202020204" pitchFamily="34" charset="0"/>
              </a:rPr>
              <a:t>:</a:t>
            </a:r>
          </a:p>
          <a:p>
            <a:pPr marL="285744" indent="-285744">
              <a:lnSpc>
                <a:spcPct val="120000"/>
              </a:lnSpc>
              <a:buFont typeface="Arial" panose="020B0604020202020204" pitchFamily="34" charset="0"/>
              <a:buChar char="•"/>
            </a:pPr>
            <a:r>
              <a:rPr lang="it-IT" sz="1867" dirty="0">
                <a:solidFill>
                  <a:srgbClr val="092535"/>
                </a:solidFill>
                <a:latin typeface="Arial" panose="020B0604020202020204" pitchFamily="34" charset="0"/>
                <a:cs typeface="Arial" panose="020B0604020202020204" pitchFamily="34" charset="0"/>
              </a:rPr>
              <a:t>controllare lo stato di avanzamento della tua domanda e le diverse fasi di gestione dell’avviso;</a:t>
            </a:r>
          </a:p>
          <a:p>
            <a:pPr marL="285744" indent="-285744">
              <a:lnSpc>
                <a:spcPct val="120000"/>
              </a:lnSpc>
              <a:buFont typeface="Arial" panose="020B0604020202020204" pitchFamily="34" charset="0"/>
              <a:buChar char="•"/>
            </a:pPr>
            <a:r>
              <a:rPr lang="it-IT" sz="1867" dirty="0">
                <a:solidFill>
                  <a:srgbClr val="092535"/>
                </a:solidFill>
                <a:latin typeface="Arial" panose="020B0604020202020204" pitchFamily="34" charset="0"/>
                <a:cs typeface="Arial" panose="020B0604020202020204" pitchFamily="34" charset="0"/>
              </a:rPr>
              <a:t>accedere a una serie di servizi incrociati con il sistema digitale della PA;</a:t>
            </a:r>
          </a:p>
          <a:p>
            <a:pPr marL="285744" indent="-285744">
              <a:lnSpc>
                <a:spcPct val="120000"/>
              </a:lnSpc>
              <a:buFont typeface="Arial" panose="020B0604020202020204" pitchFamily="34" charset="0"/>
              <a:buChar char="•"/>
            </a:pPr>
            <a:r>
              <a:rPr lang="it-IT" sz="1867" dirty="0">
                <a:solidFill>
                  <a:srgbClr val="092535"/>
                </a:solidFill>
                <a:latin typeface="Arial" panose="020B0604020202020204" pitchFamily="34" charset="0"/>
                <a:cs typeface="Arial" panose="020B0604020202020204" pitchFamily="34" charset="0"/>
              </a:rPr>
              <a:t>gestire una parte delle tue rendicontazioni, se la tua domanda dovesse essere accolta.</a:t>
            </a:r>
          </a:p>
        </p:txBody>
      </p:sp>
      <p:pic>
        <p:nvPicPr>
          <p:cNvPr id="9" name="Immagine 8" descr="logo_regione_positivo.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3" name="Immagine 2"/>
          <p:cNvPicPr>
            <a:picLocks noChangeAspect="1"/>
          </p:cNvPicPr>
          <p:nvPr/>
        </p:nvPicPr>
        <p:blipFill>
          <a:blip r:embed="rId5"/>
          <a:stretch>
            <a:fillRect/>
          </a:stretch>
        </p:blipFill>
        <p:spPr>
          <a:xfrm>
            <a:off x="901315" y="777131"/>
            <a:ext cx="1601355" cy="528365"/>
          </a:xfrm>
          <a:prstGeom prst="rect">
            <a:avLst/>
          </a:prstGeom>
        </p:spPr>
      </p:pic>
    </p:spTree>
    <p:extLst>
      <p:ext uri="{BB962C8B-B14F-4D97-AF65-F5344CB8AC3E}">
        <p14:creationId xmlns:p14="http://schemas.microsoft.com/office/powerpoint/2010/main" val="3317021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447106"/>
            <a:ext cx="9703059" cy="4444294"/>
          </a:xfrm>
          <a:prstGeom prst="rect">
            <a:avLst/>
          </a:prstGeom>
          <a:noFill/>
        </p:spPr>
        <p:txBody>
          <a:bodyPr wrap="square" rtlCol="0">
            <a:spAutoFit/>
          </a:bodyPr>
          <a:lstStyle/>
          <a:p>
            <a:pPr algn="ctr">
              <a:lnSpc>
                <a:spcPct val="120000"/>
              </a:lnSpc>
              <a:buClr>
                <a:srgbClr val="031240"/>
              </a:buClr>
              <a:buSzPct val="100000"/>
            </a:pPr>
            <a:r>
              <a:rPr lang="it-IT" sz="1867" b="1" u="sng" dirty="0">
                <a:solidFill>
                  <a:srgbClr val="092535"/>
                </a:solidFill>
                <a:latin typeface="Arial" panose="020B0604020202020204" pitchFamily="34" charset="0"/>
                <a:cs typeface="Arial" panose="020B0604020202020204" pitchFamily="34" charset="0"/>
              </a:rPr>
              <a:t>2. Invia tramite PEC tutta la documentazione</a:t>
            </a:r>
          </a:p>
          <a:p>
            <a:pPr lvl="0">
              <a:lnSpc>
                <a:spcPct val="120000"/>
              </a:lnSpc>
            </a:pPr>
            <a:endParaRPr lang="it-IT" sz="1067" dirty="0">
              <a:solidFill>
                <a:srgbClr val="092535"/>
              </a:solidFill>
              <a:latin typeface="Arial" panose="020B0604020202020204" pitchFamily="34" charset="0"/>
              <a:cs typeface="Arial" panose="020B0604020202020204" pitchFamily="34" charset="0"/>
            </a:endParaRPr>
          </a:p>
          <a:p>
            <a:pPr marL="380990" indent="-380990">
              <a:lnSpc>
                <a:spcPct val="120000"/>
              </a:lnSpc>
            </a:pPr>
            <a:r>
              <a:rPr lang="it-IT" sz="1867" dirty="0">
                <a:solidFill>
                  <a:srgbClr val="092535"/>
                </a:solidFill>
                <a:latin typeface="Arial" panose="020B0604020202020204" pitchFamily="34" charset="0"/>
                <a:cs typeface="Arial" panose="020B0604020202020204" pitchFamily="34" charset="0"/>
              </a:rPr>
              <a:t>Invia tutta la documentazione via PEC a </a:t>
            </a:r>
            <a:r>
              <a:rPr lang="it-IT" sz="1867" b="1" dirty="0">
                <a:solidFill>
                  <a:srgbClr val="09253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incentivi@pec.lazioinnova.it</a:t>
            </a:r>
            <a:r>
              <a:rPr lang="it-IT" sz="1867" b="1" dirty="0">
                <a:solidFill>
                  <a:srgbClr val="092535"/>
                </a:solidFill>
                <a:latin typeface="Arial" panose="020B0604020202020204" pitchFamily="34" charset="0"/>
                <a:cs typeface="Arial" panose="020B0604020202020204" pitchFamily="34" charset="0"/>
              </a:rPr>
              <a:t>;</a:t>
            </a:r>
          </a:p>
          <a:p>
            <a:pPr marL="380990" indent="-380990">
              <a:lnSpc>
                <a:spcPct val="120000"/>
              </a:lnSpc>
            </a:pPr>
            <a:r>
              <a:rPr lang="it-IT" sz="1867" dirty="0">
                <a:solidFill>
                  <a:srgbClr val="092535"/>
                </a:solidFill>
                <a:latin typeface="Arial" panose="020B0604020202020204" pitchFamily="34" charset="0"/>
                <a:cs typeface="Arial" panose="020B0604020202020204" pitchFamily="34" charset="0"/>
              </a:rPr>
              <a:t>solo a questo punto la tua domanda è finalizzata.</a:t>
            </a:r>
          </a:p>
          <a:p>
            <a:pPr algn="ctr">
              <a:lnSpc>
                <a:spcPct val="120000"/>
              </a:lnSpc>
            </a:pPr>
            <a:endParaRPr lang="it-IT" sz="1867" b="1" u="sng" dirty="0">
              <a:solidFill>
                <a:srgbClr val="092535"/>
              </a:solidFill>
              <a:highlight>
                <a:srgbClr val="FEED01"/>
              </a:highlight>
              <a:latin typeface="Arial" panose="020B0604020202020204" pitchFamily="34" charset="0"/>
              <a:cs typeface="Arial" panose="020B0604020202020204" pitchFamily="34" charset="0"/>
            </a:endParaRPr>
          </a:p>
          <a:p>
            <a:pPr algn="ctr">
              <a:lnSpc>
                <a:spcPct val="120000"/>
              </a:lnSpc>
            </a:pPr>
            <a:r>
              <a:rPr lang="it-IT" sz="1867" b="1" u="sng" dirty="0">
                <a:solidFill>
                  <a:srgbClr val="092535"/>
                </a:solidFill>
                <a:highlight>
                  <a:srgbClr val="FEED01"/>
                </a:highlight>
                <a:latin typeface="Arial" panose="020B0604020202020204" pitchFamily="34" charset="0"/>
                <a:cs typeface="Arial" panose="020B0604020202020204" pitchFamily="34" charset="0"/>
              </a:rPr>
              <a:t>Puoi farlo dalle ore 12.00 del 9 marzo alle ore 18.00 del 25 giugno 2020</a:t>
            </a:r>
            <a:r>
              <a:rPr lang="it-IT" sz="1867" u="sng" dirty="0">
                <a:solidFill>
                  <a:srgbClr val="092535"/>
                </a:solidFill>
                <a:highlight>
                  <a:srgbClr val="FEED01"/>
                </a:highlight>
                <a:latin typeface="Arial" panose="020B0604020202020204" pitchFamily="34" charset="0"/>
                <a:cs typeface="Arial" panose="020B0604020202020204" pitchFamily="34" charset="0"/>
              </a:rPr>
              <a:t>.</a:t>
            </a:r>
          </a:p>
          <a:p>
            <a:pPr>
              <a:lnSpc>
                <a:spcPct val="120000"/>
              </a:lnSpc>
            </a:pPr>
            <a:endParaRPr lang="it-IT" sz="1067" b="1" dirty="0">
              <a:solidFill>
                <a:srgbClr val="092535"/>
              </a:solidFill>
              <a:latin typeface="Arial" panose="020B0604020202020204" pitchFamily="34" charset="0"/>
              <a:cs typeface="Arial" panose="020B0604020202020204" pitchFamily="34" charset="0"/>
            </a:endParaRPr>
          </a:p>
          <a:p>
            <a:pPr>
              <a:lnSpc>
                <a:spcPct val="120000"/>
              </a:lnSpc>
            </a:pPr>
            <a:r>
              <a:rPr lang="it-IT" sz="1867" b="1" dirty="0">
                <a:solidFill>
                  <a:srgbClr val="092535"/>
                </a:solidFill>
                <a:latin typeface="Arial" panose="020B0604020202020204" pitchFamily="34" charset="0"/>
                <a:cs typeface="Arial" panose="020B0604020202020204" pitchFamily="34" charset="0"/>
              </a:rPr>
              <a:t>Fai attenzione!</a:t>
            </a:r>
          </a:p>
          <a:p>
            <a:pPr lvl="0">
              <a:lnSpc>
                <a:spcPct val="120000"/>
              </a:lnSpc>
            </a:pPr>
            <a:endParaRPr lang="it-IT" sz="1067" b="1" dirty="0">
              <a:solidFill>
                <a:srgbClr val="092535"/>
              </a:solidFill>
              <a:latin typeface="Arial" panose="020B0604020202020204" pitchFamily="34" charset="0"/>
              <a:cs typeface="Arial" panose="020B0604020202020204" pitchFamily="34" charset="0"/>
            </a:endParaRPr>
          </a:p>
          <a:p>
            <a:pPr marL="285744" indent="-285744">
              <a:lnSpc>
                <a:spcPct val="120000"/>
              </a:lnSpc>
              <a:buClr>
                <a:schemeClr val="bg1"/>
              </a:buClr>
              <a:buSzPct val="100000"/>
            </a:pPr>
            <a:r>
              <a:rPr lang="it-IT" sz="1867" b="1" dirty="0">
                <a:solidFill>
                  <a:srgbClr val="092535"/>
                </a:solidFill>
                <a:latin typeface="Arial" panose="020B0604020202020204" pitchFamily="34" charset="0"/>
                <a:cs typeface="Arial" panose="020B0604020202020204" pitchFamily="34" charset="0"/>
              </a:rPr>
              <a:t>Segui tutte le procedure </a:t>
            </a:r>
            <a:r>
              <a:rPr lang="it-IT" sz="1867" dirty="0">
                <a:solidFill>
                  <a:srgbClr val="092535"/>
                </a:solidFill>
                <a:latin typeface="Arial" panose="020B0604020202020204" pitchFamily="34" charset="0"/>
                <a:cs typeface="Arial" panose="020B0604020202020204" pitchFamily="34" charset="0"/>
              </a:rPr>
              <a:t>indicate sul sito di Lazio Innova e nei vademecum che spiegano </a:t>
            </a:r>
            <a:br>
              <a:rPr lang="it-IT" sz="1867" dirty="0">
                <a:solidFill>
                  <a:srgbClr val="092535"/>
                </a:solidFill>
                <a:latin typeface="Arial" panose="020B0604020202020204" pitchFamily="34" charset="0"/>
                <a:cs typeface="Arial" panose="020B0604020202020204" pitchFamily="34" charset="0"/>
              </a:rPr>
            </a:br>
            <a:r>
              <a:rPr lang="it-IT" sz="1867" dirty="0">
                <a:solidFill>
                  <a:srgbClr val="092535"/>
                </a:solidFill>
                <a:latin typeface="Arial" panose="020B0604020202020204" pitchFamily="34" charset="0"/>
                <a:cs typeface="Arial" panose="020B0604020202020204" pitchFamily="34" charset="0"/>
              </a:rPr>
              <a:t>il funzionamento di </a:t>
            </a:r>
            <a:r>
              <a:rPr lang="it-IT" sz="1867" dirty="0" err="1">
                <a:solidFill>
                  <a:srgbClr val="092535"/>
                </a:solidFill>
                <a:latin typeface="Arial" panose="020B0604020202020204" pitchFamily="34" charset="0"/>
                <a:cs typeface="Arial" panose="020B0604020202020204" pitchFamily="34" charset="0"/>
              </a:rPr>
              <a:t>GeCoWEB</a:t>
            </a:r>
            <a:r>
              <a:rPr lang="it-IT" sz="1867" dirty="0">
                <a:solidFill>
                  <a:srgbClr val="092535"/>
                </a:solidFill>
                <a:latin typeface="Arial" panose="020B0604020202020204" pitchFamily="34" charset="0"/>
                <a:cs typeface="Arial" panose="020B0604020202020204" pitchFamily="34" charset="0"/>
              </a:rPr>
              <a:t>;</a:t>
            </a:r>
            <a:endParaRPr lang="it-IT" sz="1867" b="1" dirty="0">
              <a:solidFill>
                <a:srgbClr val="092535"/>
              </a:solidFill>
              <a:latin typeface="Arial" panose="020B0604020202020204" pitchFamily="34" charset="0"/>
              <a:cs typeface="Arial" panose="020B0604020202020204" pitchFamily="34" charset="0"/>
            </a:endParaRPr>
          </a:p>
          <a:p>
            <a:pPr marL="285744" indent="-285744">
              <a:lnSpc>
                <a:spcPct val="120000"/>
              </a:lnSpc>
              <a:buClr>
                <a:schemeClr val="bg1"/>
              </a:buClr>
              <a:buSzPct val="100000"/>
            </a:pPr>
            <a:r>
              <a:rPr lang="it-IT" sz="1867" b="1" dirty="0">
                <a:solidFill>
                  <a:srgbClr val="092535"/>
                </a:solidFill>
                <a:latin typeface="Arial" panose="020B0604020202020204" pitchFamily="34" charset="0"/>
                <a:cs typeface="Arial" panose="020B0604020202020204" pitchFamily="34" charset="0"/>
              </a:rPr>
              <a:t>L’errata compilazione </a:t>
            </a:r>
            <a:r>
              <a:rPr lang="it-IT" sz="1867" dirty="0">
                <a:solidFill>
                  <a:srgbClr val="092535"/>
                </a:solidFill>
                <a:latin typeface="Arial" panose="020B0604020202020204" pitchFamily="34" charset="0"/>
                <a:cs typeface="Arial" panose="020B0604020202020204" pitchFamily="34" charset="0"/>
              </a:rPr>
              <a:t>di alcuni campi essenziali nel Formulario o il </a:t>
            </a:r>
            <a:r>
              <a:rPr lang="it-IT" sz="1867" b="1" dirty="0">
                <a:solidFill>
                  <a:srgbClr val="092535"/>
                </a:solidFill>
                <a:latin typeface="Arial" panose="020B0604020202020204" pitchFamily="34" charset="0"/>
                <a:cs typeface="Arial" panose="020B0604020202020204" pitchFamily="34" charset="0"/>
              </a:rPr>
              <a:t>mancato invio di tutta </a:t>
            </a:r>
            <a:br>
              <a:rPr lang="it-IT" sz="1867" b="1" dirty="0">
                <a:solidFill>
                  <a:srgbClr val="092535"/>
                </a:solidFill>
                <a:latin typeface="Arial" panose="020B0604020202020204" pitchFamily="34" charset="0"/>
                <a:cs typeface="Arial" panose="020B0604020202020204" pitchFamily="34" charset="0"/>
              </a:rPr>
            </a:br>
            <a:r>
              <a:rPr lang="it-IT" sz="1867" b="1" dirty="0">
                <a:solidFill>
                  <a:srgbClr val="092535"/>
                </a:solidFill>
                <a:latin typeface="Arial" panose="020B0604020202020204" pitchFamily="34" charset="0"/>
                <a:cs typeface="Arial" panose="020B0604020202020204" pitchFamily="34" charset="0"/>
              </a:rPr>
              <a:t>o parte della documentazione </a:t>
            </a:r>
            <a:r>
              <a:rPr lang="it-IT" sz="1867" dirty="0">
                <a:solidFill>
                  <a:srgbClr val="092535"/>
                </a:solidFill>
                <a:latin typeface="Arial" panose="020B0604020202020204" pitchFamily="34" charset="0"/>
                <a:cs typeface="Arial" panose="020B0604020202020204" pitchFamily="34" charset="0"/>
              </a:rPr>
              <a:t>può comportare </a:t>
            </a:r>
            <a:r>
              <a:rPr lang="it-IT" sz="1867" b="1" dirty="0">
                <a:solidFill>
                  <a:srgbClr val="092535"/>
                </a:solidFill>
                <a:latin typeface="Arial" panose="020B0604020202020204" pitchFamily="34" charset="0"/>
                <a:cs typeface="Arial" panose="020B0604020202020204" pitchFamily="34" charset="0"/>
              </a:rPr>
              <a:t>l’esclusione del tuo progetto.</a:t>
            </a:r>
          </a:p>
        </p:txBody>
      </p:sp>
      <p:pic>
        <p:nvPicPr>
          <p:cNvPr id="9" name="Immagine 8" descr="logo_regione_positivo.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pic>
        <p:nvPicPr>
          <p:cNvPr id="3" name="Immagine 2"/>
          <p:cNvPicPr>
            <a:picLocks noChangeAspect="1"/>
          </p:cNvPicPr>
          <p:nvPr/>
        </p:nvPicPr>
        <p:blipFill>
          <a:blip r:embed="rId5"/>
          <a:stretch>
            <a:fillRect/>
          </a:stretch>
        </p:blipFill>
        <p:spPr>
          <a:xfrm>
            <a:off x="901315" y="777131"/>
            <a:ext cx="1601355" cy="528365"/>
          </a:xfrm>
          <a:prstGeom prst="rect">
            <a:avLst/>
          </a:prstGeom>
        </p:spPr>
      </p:pic>
    </p:spTree>
    <p:extLst>
      <p:ext uri="{BB962C8B-B14F-4D97-AF65-F5344CB8AC3E}">
        <p14:creationId xmlns:p14="http://schemas.microsoft.com/office/powerpoint/2010/main" val="362307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525613" y="2931694"/>
            <a:ext cx="5792580" cy="1407693"/>
          </a:xfrm>
          <a:prstGeom prst="rect">
            <a:avLst/>
          </a:prstGeom>
          <a:noFill/>
        </p:spPr>
        <p:txBody>
          <a:bodyPr wrap="square" rtlCol="0">
            <a:spAutoFit/>
          </a:bodyPr>
          <a:lstStyle/>
          <a:p>
            <a:pPr marL="0" lvl="1" algn="just">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COME VIENE VALUTATA LA MIA DOMANDA?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6706121" y="1434467"/>
            <a:ext cx="5023540" cy="5023540"/>
          </a:xfrm>
          <a:prstGeom prst="rect">
            <a:avLst/>
          </a:prstGeom>
        </p:spPr>
      </p:pic>
    </p:spTree>
    <p:extLst>
      <p:ext uri="{BB962C8B-B14F-4D97-AF65-F5344CB8AC3E}">
        <p14:creationId xmlns:p14="http://schemas.microsoft.com/office/powerpoint/2010/main" val="120019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65385" y="1229054"/>
            <a:ext cx="9703059" cy="405432"/>
          </a:xfrm>
          <a:prstGeom prst="rect">
            <a:avLst/>
          </a:prstGeom>
          <a:noFill/>
        </p:spPr>
        <p:txBody>
          <a:bodyPr wrap="square" rtlCol="0">
            <a:spAutoFit/>
          </a:bodyPr>
          <a:lstStyle/>
          <a:p>
            <a:pPr lvl="0" algn="ctr">
              <a:lnSpc>
                <a:spcPct val="120000"/>
              </a:lnSpc>
            </a:pPr>
            <a:r>
              <a:rPr lang="it-IT" sz="1867" b="1" dirty="0">
                <a:solidFill>
                  <a:srgbClr val="092535"/>
                </a:solidFill>
                <a:latin typeface="Arial" panose="020B0604020202020204" pitchFamily="34" charset="0"/>
                <a:cs typeface="Arial" panose="020B0604020202020204" pitchFamily="34" charset="0"/>
              </a:rPr>
              <a:t>Le risorse sono assegnate attraverso una procedura che prevede: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
        <p:nvSpPr>
          <p:cNvPr id="2" name="CasellaDiTesto 1"/>
          <p:cNvSpPr txBox="1"/>
          <p:nvPr/>
        </p:nvSpPr>
        <p:spPr>
          <a:xfrm>
            <a:off x="747423" y="1754525"/>
            <a:ext cx="5163127" cy="3263137"/>
          </a:xfrm>
          <a:prstGeom prst="rect">
            <a:avLst/>
          </a:prstGeom>
          <a:noFill/>
        </p:spPr>
        <p:txBody>
          <a:bodyPr wrap="square" rtlCol="0">
            <a:spAutoFit/>
          </a:bodyPr>
          <a:lstStyle/>
          <a:p>
            <a:pPr lvl="0" algn="just">
              <a:lnSpc>
                <a:spcPct val="120000"/>
              </a:lnSpc>
            </a:pPr>
            <a:r>
              <a:rPr lang="it-IT" sz="1733" b="1" u="sng" dirty="0">
                <a:solidFill>
                  <a:srgbClr val="092535"/>
                </a:solidFill>
                <a:latin typeface="Arial" panose="020B0604020202020204" pitchFamily="34" charset="0"/>
                <a:cs typeface="Arial" panose="020B0604020202020204" pitchFamily="34" charset="0"/>
              </a:rPr>
              <a:t>1. Istruttoria formale</a:t>
            </a:r>
            <a:r>
              <a:rPr lang="it-IT" sz="1733" b="1" dirty="0">
                <a:solidFill>
                  <a:srgbClr val="092535"/>
                </a:solidFill>
                <a:latin typeface="Arial" panose="020B0604020202020204" pitchFamily="34" charset="0"/>
                <a:cs typeface="Arial" panose="020B0604020202020204" pitchFamily="34" charset="0"/>
              </a:rPr>
              <a:t>: </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Correttezza dell’iter amministrativo di presentazione della richiesta (rispetto delle modalità e dei tempi);</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Completezza della richiesta;</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Possesso dei requisiti di ammissibilità sulla base delle dichiarazioni rilasciate dal richiedente;</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Possesso della capacità amministrativa, finanziaria e operativa del richiedente.</a:t>
            </a:r>
          </a:p>
        </p:txBody>
      </p:sp>
      <p:sp>
        <p:nvSpPr>
          <p:cNvPr id="7" name="CasellaDiTesto 6"/>
          <p:cNvSpPr txBox="1"/>
          <p:nvPr/>
        </p:nvSpPr>
        <p:spPr>
          <a:xfrm>
            <a:off x="6650140" y="1754524"/>
            <a:ext cx="4718209" cy="3903184"/>
          </a:xfrm>
          <a:prstGeom prst="rect">
            <a:avLst/>
          </a:prstGeom>
          <a:noFill/>
        </p:spPr>
        <p:txBody>
          <a:bodyPr wrap="square" rtlCol="0">
            <a:spAutoFit/>
          </a:bodyPr>
          <a:lstStyle/>
          <a:p>
            <a:pPr lvl="0" algn="just">
              <a:lnSpc>
                <a:spcPct val="120000"/>
              </a:lnSpc>
            </a:pPr>
            <a:r>
              <a:rPr lang="it-IT" sz="1733" b="1" u="sng" dirty="0">
                <a:solidFill>
                  <a:srgbClr val="092535"/>
                </a:solidFill>
                <a:latin typeface="Arial" panose="020B0604020202020204" pitchFamily="34" charset="0"/>
                <a:cs typeface="Arial" panose="020B0604020202020204" pitchFamily="34" charset="0"/>
              </a:rPr>
              <a:t>2. Commissione tecnica compie valutazione  su</a:t>
            </a:r>
            <a:r>
              <a:rPr lang="it-IT" sz="1733" b="1" dirty="0">
                <a:solidFill>
                  <a:srgbClr val="092535"/>
                </a:solidFill>
                <a:latin typeface="Arial" panose="020B0604020202020204" pitchFamily="34" charset="0"/>
                <a:cs typeface="Arial" panose="020B0604020202020204" pitchFamily="34" charset="0"/>
              </a:rPr>
              <a:t>: </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Qualità tecnica del progetto (chiarezza obiettivi e modalità per raggiungerli; miglioramento competitivo atteso);</a:t>
            </a:r>
          </a:p>
          <a:p>
            <a:pPr marL="380990" indent="-380990">
              <a:lnSpc>
                <a:spcPct val="120000"/>
              </a:lnSpc>
              <a:buFont typeface="Wingdings" panose="05000000000000000000" pitchFamily="2" charset="2"/>
              <a:buChar char="ü"/>
            </a:pPr>
            <a:r>
              <a:rPr lang="it-IT" sz="1733" dirty="0">
                <a:solidFill>
                  <a:srgbClr val="092535"/>
                </a:solidFill>
                <a:latin typeface="Arial" panose="020B0604020202020204" pitchFamily="34" charset="0"/>
                <a:cs typeface="Arial" panose="020B0604020202020204" pitchFamily="34" charset="0"/>
              </a:rPr>
              <a:t>Validità economica finanziaria del progetto (sostenibilità in termini di coerenza dimensionale e di compatibilità obiettivi/struttura azienda);</a:t>
            </a:r>
          </a:p>
          <a:p>
            <a:pPr marL="380990" indent="-380990">
              <a:lnSpc>
                <a:spcPct val="120000"/>
              </a:lnSpc>
              <a:buFont typeface="Wingdings" panose="05000000000000000000" pitchFamily="2" charset="2"/>
              <a:buChar char="ü"/>
            </a:pPr>
            <a:r>
              <a:rPr lang="it-IT" sz="1733" dirty="0" err="1">
                <a:solidFill>
                  <a:srgbClr val="092535"/>
                </a:solidFill>
                <a:latin typeface="Arial" panose="020B0604020202020204" pitchFamily="34" charset="0"/>
                <a:cs typeface="Arial" panose="020B0604020202020204" pitchFamily="34" charset="0"/>
              </a:rPr>
              <a:t>Premialità</a:t>
            </a:r>
            <a:r>
              <a:rPr lang="it-IT" sz="1733" dirty="0">
                <a:solidFill>
                  <a:srgbClr val="092535"/>
                </a:solidFill>
                <a:latin typeface="Arial" panose="020B0604020202020204" pitchFamily="34" charset="0"/>
                <a:cs typeface="Arial" panose="020B0604020202020204" pitchFamily="34" charset="0"/>
              </a:rPr>
              <a:t> (ricadute in termini occupazionali e integrazione priorità della S3) .</a:t>
            </a:r>
          </a:p>
        </p:txBody>
      </p:sp>
      <p:sp>
        <p:nvSpPr>
          <p:cNvPr id="8" name="CasellaDiTesto 7"/>
          <p:cNvSpPr txBox="1"/>
          <p:nvPr/>
        </p:nvSpPr>
        <p:spPr>
          <a:xfrm>
            <a:off x="295563" y="5504315"/>
            <a:ext cx="11812375" cy="750205"/>
          </a:xfrm>
          <a:prstGeom prst="rect">
            <a:avLst/>
          </a:prstGeom>
          <a:noFill/>
        </p:spPr>
        <p:txBody>
          <a:bodyPr wrap="square" rtlCol="0">
            <a:spAutoFit/>
          </a:bodyPr>
          <a:lstStyle/>
          <a:p>
            <a:pPr lvl="0" algn="ctr">
              <a:lnSpc>
                <a:spcPct val="120000"/>
              </a:lnSpc>
            </a:pPr>
            <a:r>
              <a:rPr lang="it-IT" sz="1867" b="1" dirty="0">
                <a:solidFill>
                  <a:srgbClr val="092535"/>
                </a:solidFill>
                <a:latin typeface="Arial" panose="020B0604020202020204" pitchFamily="34" charset="0"/>
                <a:cs typeface="Arial" panose="020B0604020202020204" pitchFamily="34" charset="0"/>
              </a:rPr>
              <a:t>È previsto un «Punteggio soglia» pari a 60/100 con conseguente pubblicazione dell’elenco dei: </a:t>
            </a:r>
          </a:p>
          <a:p>
            <a:pPr lvl="0" algn="ctr">
              <a:lnSpc>
                <a:spcPct val="120000"/>
              </a:lnSpc>
            </a:pPr>
            <a:r>
              <a:rPr lang="it-IT" sz="1867" b="1" dirty="0">
                <a:solidFill>
                  <a:srgbClr val="092535"/>
                </a:solidFill>
                <a:latin typeface="Arial" panose="020B0604020202020204" pitchFamily="34" charset="0"/>
                <a:cs typeface="Arial" panose="020B0604020202020204" pitchFamily="34" charset="0"/>
              </a:rPr>
              <a:t> “progetti idonei”, “progetti non idonei” e “progetti idonei finanziabili”.</a:t>
            </a:r>
          </a:p>
        </p:txBody>
      </p:sp>
      <p:pic>
        <p:nvPicPr>
          <p:cNvPr id="12" name="Immagine 11"/>
          <p:cNvPicPr>
            <a:picLocks noChangeAspect="1"/>
          </p:cNvPicPr>
          <p:nvPr/>
        </p:nvPicPr>
        <p:blipFill>
          <a:blip r:embed="rId4"/>
          <a:stretch>
            <a:fillRect/>
          </a:stretch>
        </p:blipFill>
        <p:spPr>
          <a:xfrm>
            <a:off x="670684" y="700688"/>
            <a:ext cx="1950889" cy="528365"/>
          </a:xfrm>
          <a:prstGeom prst="rect">
            <a:avLst/>
          </a:prstGeom>
        </p:spPr>
      </p:pic>
    </p:spTree>
    <p:extLst>
      <p:ext uri="{BB962C8B-B14F-4D97-AF65-F5344CB8AC3E}">
        <p14:creationId xmlns:p14="http://schemas.microsoft.com/office/powerpoint/2010/main" val="1939563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236813" y="1816422"/>
            <a:ext cx="4203407" cy="3475760"/>
          </a:xfrm>
          <a:prstGeom prst="rect">
            <a:avLst/>
          </a:prstGeom>
          <a:noFill/>
        </p:spPr>
        <p:txBody>
          <a:bodyPr wrap="square" rtlCol="0">
            <a:spAutoFit/>
          </a:bodyPr>
          <a:lstStyle/>
          <a:p>
            <a:pPr marL="0" lvl="1">
              <a:lnSpc>
                <a:spcPct val="120000"/>
              </a:lnSpc>
              <a:spcBef>
                <a:spcPts val="800"/>
              </a:spcBef>
              <a:spcAft>
                <a:spcPts val="800"/>
              </a:spcAft>
            </a:pPr>
            <a:r>
              <a:rPr lang="it-IT" sz="3733" b="1" dirty="0">
                <a:solidFill>
                  <a:srgbClr val="092535"/>
                </a:solidFill>
                <a:latin typeface="Arial" panose="020B0604020202020204" pitchFamily="34" charset="0"/>
                <a:ea typeface="Times New Roman" panose="02020603050405020304" pitchFamily="18" charset="0"/>
                <a:cs typeface="Arial" panose="020B0604020202020204" pitchFamily="34" charset="0"/>
              </a:rPr>
              <a:t>SE OTTENGO IL FINANZIAMENTO COME VENGONO EROGATE LE RISORSE?</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6586049" y="1434467"/>
            <a:ext cx="5023540" cy="5023540"/>
          </a:xfrm>
          <a:prstGeom prst="rect">
            <a:avLst/>
          </a:prstGeom>
        </p:spPr>
      </p:pic>
    </p:spTree>
    <p:extLst>
      <p:ext uri="{BB962C8B-B14F-4D97-AF65-F5344CB8AC3E}">
        <p14:creationId xmlns:p14="http://schemas.microsoft.com/office/powerpoint/2010/main" val="3868630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185041" y="2244803"/>
            <a:ext cx="9703059" cy="2793137"/>
          </a:xfrm>
          <a:prstGeom prst="rect">
            <a:avLst/>
          </a:prstGeom>
          <a:noFill/>
        </p:spPr>
        <p:txBody>
          <a:bodyPr wrap="square" rtlCol="0">
            <a:spAutoFit/>
          </a:bodyPr>
          <a:lstStyle/>
          <a:p>
            <a:pPr algn="ctr">
              <a:lnSpc>
                <a:spcPct val="120000"/>
              </a:lnSpc>
            </a:pP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Il contributo è erogato secondo le seguenti modalità:</a:t>
            </a:r>
          </a:p>
          <a:p>
            <a:pPr>
              <a:lnSpc>
                <a:spcPct val="120000"/>
              </a:lnSpc>
            </a:pPr>
            <a:endPar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380990" indent="-380990" algn="just">
              <a:buFont typeface="Arial" panose="020B0604020202020204" pitchFamily="34" charset="0"/>
              <a:buChar char="•"/>
            </a:pP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una prima quota facoltativa, a titolo di anticipo</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 nella misura minima del 20% e massima del 40%, presentando entro 60 giorni dalla sottoscrizione dell’Atto di Impegno la relativa Fideiussione; </a:t>
            </a:r>
          </a:p>
          <a:p>
            <a:pPr marL="380990" indent="-380990">
              <a:buFont typeface="Arial" panose="020B0604020202020204" pitchFamily="34" charset="0"/>
              <a:buChar char="•"/>
            </a:pPr>
            <a:endParaRPr lang="it-IT" sz="1867" dirty="0">
              <a:solidFill>
                <a:srgbClr val="092535"/>
              </a:solidFill>
              <a:latin typeface="Arial" panose="020B0604020202020204" pitchFamily="34" charset="0"/>
              <a:cs typeface="Arial" panose="020B0604020202020204" pitchFamily="34" charset="0"/>
            </a:endParaRPr>
          </a:p>
          <a:p>
            <a:pPr marL="380990" indent="-380990" algn="just">
              <a:buFont typeface="Arial" panose="020B0604020202020204" pitchFamily="34" charset="0"/>
              <a:buChar char="•"/>
            </a:pP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a saldo, a fronte della rendicontazione delle Spese Effettivamente Sostenute. </a:t>
            </a:r>
            <a:r>
              <a:rPr lang="it-IT" sz="1867" dirty="0">
                <a:solidFill>
                  <a:srgbClr val="092535"/>
                </a:solidFill>
                <a:latin typeface="Arial" panose="020B0604020202020204" pitchFamily="34" charset="0"/>
                <a:cs typeface="Arial" panose="020B0604020202020204" pitchFamily="34" charset="0"/>
              </a:rPr>
              <a:t>L</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a </a:t>
            </a: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rendicontazione deve essere presentata attraverso il sistema </a:t>
            </a:r>
            <a:r>
              <a:rPr lang="it-IT" sz="1867" b="1" dirty="0" err="1">
                <a:solidFill>
                  <a:srgbClr val="092535"/>
                </a:solidFill>
                <a:latin typeface="Arial" panose="020B0604020202020204" pitchFamily="34" charset="0"/>
                <a:ea typeface="Times New Roman" panose="02020603050405020304" pitchFamily="18" charset="0"/>
                <a:cs typeface="Arial" panose="020B0604020202020204" pitchFamily="34" charset="0"/>
              </a:rPr>
              <a:t>GeCoWEB</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 secondo le linee guida appositamente fornite.</a:t>
            </a:r>
            <a:endParaRPr lang="it-IT" sz="1867"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90"/>
            <a:ext cx="3529060" cy="677108"/>
          </a:xfrm>
          <a:prstGeom prst="rect">
            <a:avLst/>
          </a:prstGeom>
          <a:noFill/>
        </p:spPr>
        <p:txBody>
          <a:bodyPr wrap="square" rtlCol="0">
            <a:spAutoFit/>
          </a:bodyPr>
          <a:lstStyle/>
          <a:p>
            <a:r>
              <a:rPr lang="it-IT" sz="1400" dirty="0">
                <a:solidFill>
                  <a:srgbClr val="092535"/>
                </a:solidFill>
                <a:latin typeface="Museo 500" panose="02000000000000000000" pitchFamily="50" charset="0"/>
              </a:rPr>
              <a:t>PROGETTI DI INTERNAZIONALIZZAZIONE</a:t>
            </a:r>
          </a:p>
          <a:p>
            <a:endParaRPr lang="it-IT" sz="2400" dirty="0"/>
          </a:p>
        </p:txBody>
      </p:sp>
      <p:sp>
        <p:nvSpPr>
          <p:cNvPr id="13" name="CasellaDiTesto 12">
            <a:extLst>
              <a:ext uri="{FF2B5EF4-FFF2-40B4-BE49-F238E27FC236}">
                <a16:creationId xmlns:a16="http://schemas.microsoft.com/office/drawing/2014/main" xmlns="" id="{8678DEE4-9794-48B1-A74A-6756200251C3}"/>
              </a:ext>
            </a:extLst>
          </p:cNvPr>
          <p:cNvSpPr txBox="1"/>
          <p:nvPr/>
        </p:nvSpPr>
        <p:spPr>
          <a:xfrm>
            <a:off x="738141" y="554613"/>
            <a:ext cx="1956820" cy="461665"/>
          </a:xfrm>
          <a:prstGeom prst="rect">
            <a:avLst/>
          </a:prstGeom>
          <a:noFill/>
        </p:spPr>
        <p:txBody>
          <a:bodyPr wrap="square" rtlCol="0">
            <a:spAutoFit/>
          </a:bodyPr>
          <a:lstStyle/>
          <a:p>
            <a:pPr algn="ctr"/>
            <a:r>
              <a:rPr lang="it-IT" sz="1200" dirty="0">
                <a:solidFill>
                  <a:srgbClr val="00243E"/>
                </a:solidFill>
                <a:latin typeface="Museo 500" panose="02000000000000000000" pitchFamily="50" charset="0"/>
              </a:rPr>
              <a:t>EROGAZIONE DELLE RISORSE</a:t>
            </a:r>
          </a:p>
        </p:txBody>
      </p:sp>
    </p:spTree>
    <p:extLst>
      <p:ext uri="{BB962C8B-B14F-4D97-AF65-F5344CB8AC3E}">
        <p14:creationId xmlns:p14="http://schemas.microsoft.com/office/powerpoint/2010/main" val="411637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2252520" y="3226503"/>
            <a:ext cx="2789381" cy="748988"/>
          </a:xfrm>
          <a:prstGeom prst="rect">
            <a:avLst/>
          </a:prstGeom>
          <a:noFill/>
        </p:spPr>
        <p:txBody>
          <a:bodyPr wrap="square" rtlCol="0">
            <a:spAutoFit/>
          </a:bodyPr>
          <a:lstStyle/>
          <a:p>
            <a:r>
              <a:rPr lang="it-IT" sz="4267" b="1" dirty="0">
                <a:solidFill>
                  <a:srgbClr val="092535"/>
                </a:solidFill>
                <a:latin typeface="Arial"/>
                <a:cs typeface="Arial"/>
              </a:rPr>
              <a:t>COS’È</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6" name="Immagine 5">
            <a:extLst>
              <a:ext uri="{FF2B5EF4-FFF2-40B4-BE49-F238E27FC236}">
                <a16:creationId xmlns:a16="http://schemas.microsoft.com/office/drawing/2014/main" xmlns="" id="{128101C6-B8E3-4BC2-AFA7-03A3B105D3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2014" y="1660733"/>
            <a:ext cx="4238495" cy="4238495"/>
          </a:xfrm>
          <a:prstGeom prst="rect">
            <a:avLst/>
          </a:prstGeom>
        </p:spPr>
      </p:pic>
    </p:spTree>
    <p:extLst>
      <p:ext uri="{BB962C8B-B14F-4D97-AF65-F5344CB8AC3E}">
        <p14:creationId xmlns:p14="http://schemas.microsoft.com/office/powerpoint/2010/main" val="49686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68219" y="1327021"/>
            <a:ext cx="9703059" cy="4031104"/>
          </a:xfrm>
          <a:prstGeom prst="rect">
            <a:avLst/>
          </a:prstGeom>
          <a:noFill/>
        </p:spPr>
        <p:txBody>
          <a:bodyPr wrap="square" rtlCol="0">
            <a:spAutoFit/>
          </a:bodyPr>
          <a:lstStyle/>
          <a:p>
            <a:pPr algn="ct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I </a:t>
            </a:r>
            <a:r>
              <a:rPr lang="it-IT" sz="2133" b="1" i="1" dirty="0">
                <a:solidFill>
                  <a:srgbClr val="092535"/>
                </a:solidFill>
                <a:latin typeface="Arial" panose="020B0604020202020204" pitchFamily="34" charset="0"/>
                <a:ea typeface="Times New Roman" panose="02020603050405020304" pitchFamily="18" charset="0"/>
                <a:cs typeface="Arial" panose="020B0604020202020204" pitchFamily="34" charset="0"/>
              </a:rPr>
              <a:t>voucher per l’internazionalizzazione </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sono uno degli strumenti del nuovo Piano. </a:t>
            </a:r>
          </a:p>
          <a:p>
            <a:pPr marL="380990" indent="-380990" algn="just">
              <a:buFont typeface="Arial" panose="020B0604020202020204" pitchFamily="34" charset="0"/>
              <a:buChar char="•"/>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380990" indent="-380990" algn="jus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Sono pensati per facilitare l’accesso ai mercati esteri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sostenendo progetti presentati dalle imprese in forma singola</a:t>
            </a: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a:p>
            <a:pPr marL="380990" indent="-380990" algn="just">
              <a:buFont typeface="Arial" panose="020B0604020202020204" pitchFamily="34" charset="0"/>
              <a:buChar char="•"/>
            </a:pPr>
            <a:endPar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380990" indent="-380990" algn="just">
              <a:buFont typeface="Arial" panose="020B0604020202020204" pitchFamily="34" charset="0"/>
              <a:buChar char="•"/>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La Regione ha stanziato per questo intervento </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5 milioni di euro del POR FESR 2014-2020, suddivisi in </a:t>
            </a:r>
            <a:r>
              <a:rPr lang="it-IT" sz="2133" b="1" u="sng" dirty="0">
                <a:solidFill>
                  <a:srgbClr val="092535"/>
                </a:solidFill>
                <a:latin typeface="Arial" panose="020B0604020202020204" pitchFamily="34" charset="0"/>
                <a:ea typeface="Times New Roman" panose="02020603050405020304" pitchFamily="18" charset="0"/>
                <a:cs typeface="Arial" panose="020B0604020202020204" pitchFamily="34" charset="0"/>
              </a:rPr>
              <a:t>due finestre da 2,5 milioni ciascuna</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a:p>
            <a:pPr marL="380990" indent="-380990" algn="just">
              <a:buFont typeface="Arial" panose="020B0604020202020204" pitchFamily="34" charset="0"/>
              <a:buChar char="•"/>
            </a:pPr>
            <a:endPar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836063" indent="-476239" algn="just">
              <a:buFont typeface="Wingdings" panose="05000000000000000000" pitchFamily="2" charset="2"/>
              <a:buChar char="ü"/>
            </a:pPr>
            <a:r>
              <a:rPr lang="it-IT" sz="2133" dirty="0">
                <a:solidFill>
                  <a:srgbClr val="092535"/>
                </a:solidFill>
                <a:latin typeface="Arial" panose="020B0604020202020204" pitchFamily="34" charset="0"/>
                <a:ea typeface="Times New Roman" panose="02020603050405020304" pitchFamily="18" charset="0"/>
                <a:cs typeface="Arial" panose="020B0604020202020204" pitchFamily="34" charset="0"/>
              </a:rPr>
              <a:t>La prima finestra si è chiusa il 31 ottobre 2019.</a:t>
            </a:r>
          </a:p>
          <a:p>
            <a:pPr marL="836063" indent="-476239" algn="just">
              <a:buFont typeface="Wingdings" panose="05000000000000000000" pitchFamily="2" charset="2"/>
              <a:buChar char="ü"/>
            </a:pPr>
            <a:endPar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endParaRPr>
          </a:p>
          <a:p>
            <a:pPr marL="836063" indent="-476239" algn="just">
              <a:buFont typeface="Wingdings" panose="05000000000000000000" pitchFamily="2" charset="2"/>
              <a:buChar char="ü"/>
            </a:pPr>
            <a:r>
              <a:rPr lang="it-IT" sz="2133" b="1" u="sng" dirty="0">
                <a:solidFill>
                  <a:srgbClr val="092535"/>
                </a:solidFill>
                <a:latin typeface="Arial" panose="020B0604020202020204" pitchFamily="34" charset="0"/>
                <a:ea typeface="Times New Roman" panose="02020603050405020304" pitchFamily="18" charset="0"/>
                <a:cs typeface="Arial" panose="020B0604020202020204" pitchFamily="34" charset="0"/>
              </a:rPr>
              <a:t>La seconda finestra si aprirà dal 4 marzo al 30 aprile 2020</a:t>
            </a:r>
            <a:r>
              <a:rPr lang="it-IT" sz="2133" b="1"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3" name="Immagine 2"/>
          <p:cNvPicPr>
            <a:picLocks noChangeAspect="1"/>
          </p:cNvPicPr>
          <p:nvPr/>
        </p:nvPicPr>
        <p:blipFill>
          <a:blip r:embed="rId4"/>
          <a:stretch>
            <a:fillRect/>
          </a:stretch>
        </p:blipFill>
        <p:spPr>
          <a:xfrm>
            <a:off x="738141" y="309329"/>
            <a:ext cx="666553" cy="739712"/>
          </a:xfrm>
          <a:prstGeom prst="rect">
            <a:avLst/>
          </a:prstGeom>
        </p:spPr>
      </p:pic>
      <p:sp>
        <p:nvSpPr>
          <p:cNvPr id="8" name="CasellaDiTesto 7"/>
          <p:cNvSpPr txBox="1"/>
          <p:nvPr/>
        </p:nvSpPr>
        <p:spPr>
          <a:xfrm>
            <a:off x="738141" y="6177763"/>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Tree>
    <p:extLst>
      <p:ext uri="{BB962C8B-B14F-4D97-AF65-F5344CB8AC3E}">
        <p14:creationId xmlns:p14="http://schemas.microsoft.com/office/powerpoint/2010/main" val="91904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477818" y="2657952"/>
            <a:ext cx="2770908" cy="1595821"/>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A CHI SI RIVOLGE</a:t>
            </a:r>
            <a:endParaRPr lang="it-IT" sz="4267" b="1" dirty="0">
              <a:solidFill>
                <a:srgbClr val="092535"/>
              </a:solidFill>
              <a:latin typeface="Arial" panose="020B0604020202020204" pitchFamily="34" charset="0"/>
              <a:cs typeface="Arial" panose="020B0604020202020204" pitchFamily="34" charset="0"/>
            </a:endParaRP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4" name="Immagine 3"/>
          <p:cNvPicPr>
            <a:picLocks noChangeAspect="1"/>
          </p:cNvPicPr>
          <p:nvPr/>
        </p:nvPicPr>
        <p:blipFill>
          <a:blip r:embed="rId4"/>
          <a:stretch>
            <a:fillRect/>
          </a:stretch>
        </p:blipFill>
        <p:spPr>
          <a:xfrm>
            <a:off x="5676227" y="1757647"/>
            <a:ext cx="3950551" cy="3942421"/>
          </a:xfrm>
          <a:prstGeom prst="rect">
            <a:avLst/>
          </a:prstGeom>
        </p:spPr>
      </p:pic>
      <p:pic>
        <p:nvPicPr>
          <p:cNvPr id="7" name="Immagine 6"/>
          <p:cNvPicPr>
            <a:picLocks noChangeAspect="1"/>
          </p:cNvPicPr>
          <p:nvPr/>
        </p:nvPicPr>
        <p:blipFill>
          <a:blip r:embed="rId5"/>
          <a:stretch>
            <a:fillRect/>
          </a:stretch>
        </p:blipFill>
        <p:spPr>
          <a:xfrm>
            <a:off x="7651501" y="2848672"/>
            <a:ext cx="4340728" cy="4332600"/>
          </a:xfrm>
          <a:prstGeom prst="rect">
            <a:avLst/>
          </a:prstGeom>
        </p:spPr>
      </p:pic>
      <p:pic>
        <p:nvPicPr>
          <p:cNvPr id="8" name="Immagine 7"/>
          <p:cNvPicPr>
            <a:picLocks noChangeAspect="1"/>
          </p:cNvPicPr>
          <p:nvPr/>
        </p:nvPicPr>
        <p:blipFill>
          <a:blip r:embed="rId6"/>
          <a:stretch>
            <a:fillRect/>
          </a:stretch>
        </p:blipFill>
        <p:spPr>
          <a:xfrm>
            <a:off x="7996971" y="1049041"/>
            <a:ext cx="2812532" cy="2804403"/>
          </a:xfrm>
          <a:prstGeom prst="rect">
            <a:avLst/>
          </a:prstGeom>
        </p:spPr>
      </p:pic>
    </p:spTree>
    <p:extLst>
      <p:ext uri="{BB962C8B-B14F-4D97-AF65-F5344CB8AC3E}">
        <p14:creationId xmlns:p14="http://schemas.microsoft.com/office/powerpoint/2010/main" val="16744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951347" y="1660580"/>
            <a:ext cx="9703059" cy="3508396"/>
          </a:xfrm>
          <a:prstGeom prst="rect">
            <a:avLst/>
          </a:prstGeom>
          <a:noFill/>
        </p:spPr>
        <p:txBody>
          <a:bodyPr wrap="square" rtlCol="0">
            <a:spAutoFit/>
          </a:bodyPr>
          <a:lstStyle/>
          <a:p>
            <a:pPr marL="0" lvl="1" algn="ctr">
              <a:lnSpc>
                <a:spcPct val="120000"/>
              </a:lnSpc>
              <a:buClr>
                <a:srgbClr val="00B050"/>
              </a:buClr>
            </a:pPr>
            <a:r>
              <a:rPr lang="it-IT" sz="1867" dirty="0">
                <a:solidFill>
                  <a:srgbClr val="092535"/>
                </a:solidFill>
                <a:latin typeface="Arial" panose="020B0604020202020204" pitchFamily="34" charset="0"/>
                <a:cs typeface="Arial" panose="020B0604020202020204" pitchFamily="34" charset="0"/>
              </a:rPr>
              <a:t>I </a:t>
            </a:r>
            <a:r>
              <a:rPr lang="it-IT" sz="1867" i="1" dirty="0">
                <a:solidFill>
                  <a:srgbClr val="092535"/>
                </a:solidFill>
                <a:latin typeface="Arial" panose="020B0604020202020204" pitchFamily="34" charset="0"/>
                <a:cs typeface="Arial" panose="020B0604020202020204" pitchFamily="34" charset="0"/>
              </a:rPr>
              <a:t>voucher per l’internazionalizzazione </a:t>
            </a:r>
            <a:r>
              <a:rPr lang="it-IT" sz="1867" dirty="0">
                <a:solidFill>
                  <a:srgbClr val="092535"/>
                </a:solidFill>
                <a:latin typeface="Arial" panose="020B0604020202020204" pitchFamily="34" charset="0"/>
                <a:cs typeface="Arial" panose="020B0604020202020204" pitchFamily="34" charset="0"/>
              </a:rPr>
              <a:t>sono pensati per:</a:t>
            </a:r>
          </a:p>
          <a:p>
            <a:pPr marL="0" lvl="1" algn="ctr">
              <a:lnSpc>
                <a:spcPct val="120000"/>
              </a:lnSpc>
              <a:buClr>
                <a:srgbClr val="00B050"/>
              </a:buClr>
            </a:pPr>
            <a:endParaRPr lang="it-IT" sz="1867" dirty="0">
              <a:solidFill>
                <a:srgbClr val="092535"/>
              </a:solidFill>
              <a:latin typeface="Arial" panose="020B0604020202020204" pitchFamily="34" charset="0"/>
              <a:cs typeface="Arial" panose="020B0604020202020204" pitchFamily="34" charset="0"/>
            </a:endParaRPr>
          </a:p>
          <a:p>
            <a:pPr marL="457189" lvl="1" indent="-457189"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MPMI, in forma singola;</a:t>
            </a:r>
          </a:p>
          <a:p>
            <a:pPr marL="457189" lvl="1" indent="-457189" algn="just">
              <a:lnSpc>
                <a:spcPct val="120000"/>
              </a:lnSpc>
              <a:buFont typeface="Arial" panose="020B0604020202020204" pitchFamily="34" charset="0"/>
              <a:buChar char="•"/>
            </a:pPr>
            <a:r>
              <a:rPr lang="it-IT" sz="1867" b="1" dirty="0">
                <a:solidFill>
                  <a:srgbClr val="092535"/>
                </a:solidFill>
                <a:latin typeface="Arial" panose="020B0604020202020204" pitchFamily="34" charset="0"/>
                <a:cs typeface="Arial" panose="020B0604020202020204" pitchFamily="34" charset="0"/>
              </a:rPr>
              <a:t>Liberi Professionisti, titolari di partita IVA.</a:t>
            </a:r>
          </a:p>
          <a:p>
            <a:pPr marL="457189" lvl="1" indent="-457189" algn="just">
              <a:lnSpc>
                <a:spcPct val="120000"/>
              </a:lnSpc>
              <a:buFont typeface="Arial" panose="020B0604020202020204" pitchFamily="34" charset="0"/>
              <a:buChar char="•"/>
            </a:pPr>
            <a:endParaRPr lang="it-IT" sz="1867" b="1" dirty="0">
              <a:solidFill>
                <a:srgbClr val="092535"/>
              </a:solidFill>
              <a:latin typeface="Arial" panose="020B0604020202020204" pitchFamily="34" charset="0"/>
              <a:cs typeface="Arial" panose="020B0604020202020204" pitchFamily="34" charset="0"/>
            </a:endParaRPr>
          </a:p>
          <a:p>
            <a:pPr marL="457189" lvl="1" indent="-457189" algn="just">
              <a:lnSpc>
                <a:spcPct val="120000"/>
              </a:lnSpc>
              <a:buFont typeface="Arial" panose="020B0604020202020204" pitchFamily="34" charset="0"/>
              <a:buChar char="•"/>
            </a:pPr>
            <a:r>
              <a:rPr lang="it-IT" sz="1867" dirty="0">
                <a:solidFill>
                  <a:srgbClr val="092535"/>
                </a:solidFill>
                <a:latin typeface="Arial" panose="020B0604020202020204" pitchFamily="34" charset="0"/>
                <a:cs typeface="Arial" panose="020B0604020202020204" pitchFamily="34" charset="0"/>
              </a:rPr>
              <a:t>I beneficiari devono avere, al più tardi al momento della richiesta della prima erogazione, </a:t>
            </a:r>
            <a:r>
              <a:rPr lang="it-IT" sz="1867" b="1" dirty="0">
                <a:solidFill>
                  <a:srgbClr val="092535"/>
                </a:solidFill>
                <a:latin typeface="Arial" panose="020B0604020202020204" pitchFamily="34" charset="0"/>
                <a:cs typeface="Arial" panose="020B0604020202020204" pitchFamily="34" charset="0"/>
              </a:rPr>
              <a:t>una sede operativa nel territorio del Lazio</a:t>
            </a:r>
            <a:r>
              <a:rPr lang="it-IT" sz="1867" dirty="0">
                <a:solidFill>
                  <a:srgbClr val="092535"/>
                </a:solidFill>
                <a:latin typeface="Arial" panose="020B0604020202020204" pitchFamily="34" charset="0"/>
                <a:cs typeface="Arial" panose="020B0604020202020204" pitchFamily="34" charset="0"/>
              </a:rPr>
              <a:t>.</a:t>
            </a:r>
          </a:p>
          <a:p>
            <a:pPr marL="0" lvl="1" algn="just">
              <a:lnSpc>
                <a:spcPct val="120000"/>
              </a:lnSpc>
            </a:pPr>
            <a:endParaRPr lang="it-IT" sz="1867" dirty="0">
              <a:solidFill>
                <a:srgbClr val="092535"/>
              </a:solidFill>
              <a:latin typeface="Arial" panose="020B0604020202020204" pitchFamily="34" charset="0"/>
              <a:cs typeface="Arial" panose="020B0604020202020204" pitchFamily="34" charset="0"/>
            </a:endParaRPr>
          </a:p>
          <a:p>
            <a:pPr marL="457189" lvl="1" indent="-457189" algn="just">
              <a:lnSpc>
                <a:spcPct val="120000"/>
              </a:lnSpc>
              <a:buFont typeface="Arial" panose="020B0604020202020204" pitchFamily="34" charset="0"/>
              <a:buChar char="•"/>
            </a:pP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È prevista una </a:t>
            </a:r>
            <a:r>
              <a:rPr lang="it-IT" sz="1867" b="1" dirty="0">
                <a:solidFill>
                  <a:srgbClr val="092535"/>
                </a:solidFill>
                <a:latin typeface="Arial" panose="020B0604020202020204" pitchFamily="34" charset="0"/>
                <a:ea typeface="Times New Roman" panose="02020603050405020304" pitchFamily="18" charset="0"/>
                <a:cs typeface="Arial" panose="020B0604020202020204" pitchFamily="34" charset="0"/>
              </a:rPr>
              <a:t>riserva del 20% per le imprese con Sede Operativa in uno dei Comuni ricadenti nelle Aree di Crisi Complessa del Lazio</a:t>
            </a:r>
            <a:r>
              <a:rPr lang="it-IT" sz="1867" dirty="0">
                <a:solidFill>
                  <a:srgbClr val="092535"/>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sp>
        <p:nvSpPr>
          <p:cNvPr id="6" name="CasellaDiTesto 5"/>
          <p:cNvSpPr txBox="1"/>
          <p:nvPr/>
        </p:nvSpPr>
        <p:spPr>
          <a:xfrm>
            <a:off x="738141" y="6265889"/>
            <a:ext cx="3529060" cy="307777"/>
          </a:xfrm>
          <a:prstGeom prst="rect">
            <a:avLst/>
          </a:prstGeom>
          <a:noFill/>
        </p:spPr>
        <p:txBody>
          <a:bodyPr wrap="square" rtlCol="0">
            <a:spAutoFit/>
          </a:bodyPr>
          <a:lstStyle/>
          <a:p>
            <a:r>
              <a:rPr lang="it-IT" sz="1400" dirty="0">
                <a:solidFill>
                  <a:srgbClr val="092535"/>
                </a:solidFill>
                <a:latin typeface="Museo 500" panose="02000000000000000000" pitchFamily="50" charset="0"/>
              </a:rPr>
              <a:t>VOUCHER DI INTERNAZIONALIZZAZIONE</a:t>
            </a:r>
          </a:p>
        </p:txBody>
      </p:sp>
      <p:sp>
        <p:nvSpPr>
          <p:cNvPr id="2" name="CasellaDiTesto 1"/>
          <p:cNvSpPr txBox="1"/>
          <p:nvPr/>
        </p:nvSpPr>
        <p:spPr>
          <a:xfrm>
            <a:off x="738141" y="649913"/>
            <a:ext cx="1349279" cy="646331"/>
          </a:xfrm>
          <a:prstGeom prst="rect">
            <a:avLst/>
          </a:prstGeom>
          <a:noFill/>
        </p:spPr>
        <p:txBody>
          <a:bodyPr wrap="square" rtlCol="0">
            <a:spAutoFit/>
          </a:bodyPr>
          <a:lstStyle/>
          <a:p>
            <a:r>
              <a:rPr lang="it-IT" sz="1200" dirty="0">
                <a:solidFill>
                  <a:srgbClr val="00243E"/>
                </a:solidFill>
                <a:latin typeface="Museo 500" panose="02000000000000000000" pitchFamily="50" charset="0"/>
              </a:rPr>
              <a:t>A CHI SI RIVOLGE</a:t>
            </a:r>
          </a:p>
          <a:p>
            <a:endParaRPr lang="it-IT" sz="2400" dirty="0"/>
          </a:p>
        </p:txBody>
      </p:sp>
    </p:spTree>
    <p:extLst>
      <p:ext uri="{BB962C8B-B14F-4D97-AF65-F5344CB8AC3E}">
        <p14:creationId xmlns:p14="http://schemas.microsoft.com/office/powerpoint/2010/main" val="181411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93311" y="2657952"/>
            <a:ext cx="3779053" cy="1801006"/>
          </a:xfrm>
          <a:prstGeom prst="rect">
            <a:avLst/>
          </a:prstGeom>
          <a:noFill/>
        </p:spPr>
        <p:txBody>
          <a:bodyPr wrap="square" rtlCol="0">
            <a:spAutoFit/>
          </a:bodyPr>
          <a:lstStyle/>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PER FARE</a:t>
            </a:r>
          </a:p>
          <a:p>
            <a:pPr marL="0" lvl="1" algn="just">
              <a:lnSpc>
                <a:spcPct val="120000"/>
              </a:lnSpc>
              <a:spcBef>
                <a:spcPts val="800"/>
              </a:spcBef>
              <a:spcAft>
                <a:spcPts val="800"/>
              </a:spcAft>
            </a:pPr>
            <a:r>
              <a:rPr lang="it-IT" sz="4267" b="1" dirty="0">
                <a:solidFill>
                  <a:srgbClr val="092535"/>
                </a:solidFill>
                <a:latin typeface="Arial" panose="020B0604020202020204" pitchFamily="34" charset="0"/>
                <a:ea typeface="Times New Roman" panose="02020603050405020304" pitchFamily="18" charset="0"/>
                <a:cs typeface="Arial" panose="020B0604020202020204" pitchFamily="34" charset="0"/>
              </a:rPr>
              <a:t>COSA?</a:t>
            </a:r>
          </a:p>
        </p:txBody>
      </p:sp>
      <p:pic>
        <p:nvPicPr>
          <p:cNvPr id="9" name="Immagine 8" descr="logo_regione_positiv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009244" y="537633"/>
            <a:ext cx="1878856" cy="511408"/>
          </a:xfrm>
          <a:prstGeom prst="rect">
            <a:avLst/>
          </a:prstGeom>
        </p:spPr>
      </p:pic>
      <p:pic>
        <p:nvPicPr>
          <p:cNvPr id="11" name="Immagine 10" descr="LOGO COLDIRETTI LAZIO OK.EPS"/>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1163147" y="269516"/>
            <a:ext cx="750828" cy="1057504"/>
          </a:xfrm>
          <a:prstGeom prst="rect">
            <a:avLst/>
          </a:prstGeom>
        </p:spPr>
      </p:pic>
      <p:pic>
        <p:nvPicPr>
          <p:cNvPr id="2" name="Immagine 1"/>
          <p:cNvPicPr>
            <a:picLocks noChangeAspect="1"/>
          </p:cNvPicPr>
          <p:nvPr/>
        </p:nvPicPr>
        <p:blipFill>
          <a:blip r:embed="rId4"/>
          <a:stretch>
            <a:fillRect/>
          </a:stretch>
        </p:blipFill>
        <p:spPr>
          <a:xfrm>
            <a:off x="5862299" y="1327020"/>
            <a:ext cx="4771549" cy="4771549"/>
          </a:xfrm>
          <a:prstGeom prst="rect">
            <a:avLst/>
          </a:prstGeom>
        </p:spPr>
      </p:pic>
    </p:spTree>
    <p:extLst>
      <p:ext uri="{BB962C8B-B14F-4D97-AF65-F5344CB8AC3E}">
        <p14:creationId xmlns:p14="http://schemas.microsoft.com/office/powerpoint/2010/main" val="1687296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2435</Words>
  <Application>Microsoft Office PowerPoint</Application>
  <PresentationFormat>Widescreen</PresentationFormat>
  <Paragraphs>284</Paragraphs>
  <Slides>47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47</vt:i4>
      </vt:variant>
    </vt:vector>
  </HeadingPairs>
  <TitlesOfParts>
    <vt:vector size="54" baseType="lpstr">
      <vt:lpstr>Arial</vt:lpstr>
      <vt:lpstr>Calibri</vt:lpstr>
      <vt:lpstr>Calibri Light</vt:lpstr>
      <vt:lpstr>Museo 500</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Luisa Romano</dc:creator>
  <cp:lastModifiedBy>Giulia Piemontese</cp:lastModifiedBy>
  <cp:revision>5</cp:revision>
  <dcterms:created xsi:type="dcterms:W3CDTF">2020-01-26T09:00:25Z</dcterms:created>
  <dcterms:modified xsi:type="dcterms:W3CDTF">2020-01-27T14:02:59Z</dcterms:modified>
</cp:coreProperties>
</file>